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305" r:id="rId4"/>
    <p:sldId id="319" r:id="rId5"/>
    <p:sldId id="312" r:id="rId6"/>
    <p:sldId id="313" r:id="rId7"/>
    <p:sldId id="315" r:id="rId8"/>
    <p:sldId id="331" r:id="rId9"/>
    <p:sldId id="603" r:id="rId10"/>
    <p:sldId id="604" r:id="rId11"/>
    <p:sldId id="654" r:id="rId12"/>
    <p:sldId id="644" r:id="rId13"/>
    <p:sldId id="651" r:id="rId14"/>
    <p:sldId id="700" r:id="rId15"/>
    <p:sldId id="655" r:id="rId16"/>
    <p:sldId id="656" r:id="rId17"/>
    <p:sldId id="657" r:id="rId18"/>
    <p:sldId id="693" r:id="rId19"/>
    <p:sldId id="658" r:id="rId20"/>
    <p:sldId id="659" r:id="rId21"/>
    <p:sldId id="694" r:id="rId22"/>
    <p:sldId id="695" r:id="rId23"/>
    <p:sldId id="660" r:id="rId24"/>
    <p:sldId id="661" r:id="rId25"/>
    <p:sldId id="662" r:id="rId26"/>
    <p:sldId id="663" r:id="rId27"/>
    <p:sldId id="664" r:id="rId28"/>
    <p:sldId id="665" r:id="rId29"/>
    <p:sldId id="666" r:id="rId30"/>
    <p:sldId id="667" r:id="rId31"/>
    <p:sldId id="668" r:id="rId32"/>
    <p:sldId id="696" r:id="rId33"/>
    <p:sldId id="697" r:id="rId34"/>
    <p:sldId id="669" r:id="rId35"/>
    <p:sldId id="670" r:id="rId36"/>
    <p:sldId id="652" r:id="rId37"/>
    <p:sldId id="671" r:id="rId38"/>
    <p:sldId id="672" r:id="rId39"/>
    <p:sldId id="673" r:id="rId40"/>
    <p:sldId id="674" r:id="rId41"/>
    <p:sldId id="677" r:id="rId42"/>
    <p:sldId id="653" r:id="rId43"/>
    <p:sldId id="679" r:id="rId44"/>
    <p:sldId id="680" r:id="rId45"/>
    <p:sldId id="681" r:id="rId46"/>
    <p:sldId id="682" r:id="rId47"/>
    <p:sldId id="683" r:id="rId48"/>
    <p:sldId id="684" r:id="rId49"/>
    <p:sldId id="685" r:id="rId50"/>
    <p:sldId id="686" r:id="rId51"/>
    <p:sldId id="687" r:id="rId52"/>
    <p:sldId id="688" r:id="rId53"/>
    <p:sldId id="699" r:id="rId54"/>
    <p:sldId id="698" r:id="rId55"/>
    <p:sldId id="689" r:id="rId56"/>
    <p:sldId id="690" r:id="rId57"/>
    <p:sldId id="691" r:id="rId58"/>
    <p:sldId id="692" r:id="rId59"/>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571045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E8599A8-CD0F-4A45-9985-50D996F389BA}" type="datetimeFigureOut">
              <a:rPr lang="it-IT" smtClean="0"/>
              <a:t>28/07/2026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31988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848369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806252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454103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17469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671243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242628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96119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601009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8599A8-CD0F-4A45-9985-50D996F389BA}" type="datetimeFigureOut">
              <a:rPr lang="it-IT" smtClean="0"/>
              <a:t>28/07/2026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116534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6E8599A8-CD0F-4A45-9985-50D996F389BA}" type="datetimeFigureOut">
              <a:rPr lang="it-IT" smtClean="0"/>
              <a:t>28/07/2026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058051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E8599A8-CD0F-4A45-9985-50D996F389BA}" type="datetimeFigureOut">
              <a:rPr lang="it-IT" smtClean="0"/>
              <a:t>28/07/2026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321103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E8599A8-CD0F-4A45-9985-50D996F389BA}" type="datetimeFigureOut">
              <a:rPr lang="it-IT" smtClean="0"/>
              <a:t>28/07/2026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170862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8599A8-CD0F-4A45-9985-50D996F389BA}" type="datetimeFigureOut">
              <a:rPr lang="it-IT" smtClean="0"/>
              <a:t>28/07/2026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292522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E8599A8-CD0F-4A45-9985-50D996F389BA}" type="datetimeFigureOut">
              <a:rPr lang="it-IT" smtClean="0"/>
              <a:t>28/07/2026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4246574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E8599A8-CD0F-4A45-9985-50D996F389BA}" type="datetimeFigureOut">
              <a:rPr lang="it-IT" smtClean="0"/>
              <a:t>28/07/2026</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31550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E8599A8-CD0F-4A45-9985-50D996F389BA}" type="datetimeFigureOut">
              <a:rPr lang="it-IT" smtClean="0"/>
              <a:t>28/07/2026</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E8AB2A-538D-491B-B897-17682CA798B1}" type="slidenum">
              <a:rPr lang="it-IT" smtClean="0"/>
              <a:t>‹N›</a:t>
            </a:fld>
            <a:endParaRPr lang="it-IT"/>
          </a:p>
        </p:txBody>
      </p:sp>
    </p:spTree>
    <p:extLst>
      <p:ext uri="{BB962C8B-B14F-4D97-AF65-F5344CB8AC3E}">
        <p14:creationId xmlns:p14="http://schemas.microsoft.com/office/powerpoint/2010/main" val="14966596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0B7D1392-AEFD-415F-BA90-27829B755A9F}"/>
              </a:ext>
            </a:extLst>
          </p:cNvPr>
          <p:cNvSpPr/>
          <p:nvPr/>
        </p:nvSpPr>
        <p:spPr>
          <a:xfrm>
            <a:off x="2466173" y="1268477"/>
            <a:ext cx="7259653" cy="2062103"/>
          </a:xfrm>
          <a:prstGeom prst="rect">
            <a:avLst/>
          </a:prstGeom>
        </p:spPr>
        <p:txBody>
          <a:bodyPr wrap="square">
            <a:spAutoFit/>
          </a:bodyPr>
          <a:lstStyle/>
          <a:p>
            <a:pPr algn="ctr"/>
            <a:r>
              <a:rPr lang="it-IT" sz="2400" b="1" dirty="0">
                <a:solidFill>
                  <a:schemeClr val="accent1">
                    <a:lumMod val="75000"/>
                  </a:schemeClr>
                </a:solidFill>
                <a:latin typeface="HelveticaNeueLT Std"/>
              </a:rPr>
              <a:t>LA DIGITALIZZAZIONE DELLA P.A.: </a:t>
            </a:r>
          </a:p>
          <a:p>
            <a:pPr algn="ctr"/>
            <a:r>
              <a:rPr lang="it-IT" sz="2400" b="1" dirty="0">
                <a:solidFill>
                  <a:schemeClr val="accent1">
                    <a:lumMod val="75000"/>
                  </a:schemeClr>
                </a:solidFill>
                <a:latin typeface="HelveticaNeueLT Std"/>
              </a:rPr>
              <a:t>I NUOVI RISCHI DI CONDOTTE ILLECITE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2400" b="1" i="0" u="sng" strike="noStrike" kern="1200" cap="none" spc="0" normalizeH="0" baseline="0" noProof="0" dirty="0">
              <a:ln>
                <a:noFill/>
              </a:ln>
              <a:solidFill>
                <a:srgbClr val="0F6FC6">
                  <a:lumMod val="75000"/>
                </a:srgbClr>
              </a:solidFill>
              <a:effectLst/>
              <a:uLnTx/>
              <a:uFillTx/>
              <a:latin typeface="HelveticaNeueLT Std"/>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2400" b="1" i="0" u="none" strike="noStrike" kern="1200" cap="all" spc="0" normalizeH="0" baseline="0" noProof="0" dirty="0">
              <a:ln>
                <a:noFill/>
              </a:ln>
              <a:solidFill>
                <a:srgbClr val="0F6FC6">
                  <a:lumMod val="50000"/>
                </a:srgbClr>
              </a:solidFill>
              <a:effectLst/>
              <a:uLnTx/>
              <a:uFillTx/>
              <a:latin typeface="HelveticaNeueLT Std"/>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600" b="1" i="0" u="none" strike="noStrike" kern="1200" cap="all" spc="0" normalizeH="0" baseline="0" noProof="0" dirty="0">
                <a:ln>
                  <a:noFill/>
                </a:ln>
                <a:solidFill>
                  <a:srgbClr val="009DD9">
                    <a:lumMod val="50000"/>
                  </a:srgbClr>
                </a:solidFill>
                <a:effectLst/>
                <a:uLnTx/>
                <a:uFillTx/>
                <a:latin typeface="HelveticaNeueLT Std"/>
                <a:ea typeface="+mn-ea"/>
                <a:cs typeface="+mn-cs"/>
              </a:rPr>
              <a:t>Avv. Vito rizzo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600" b="1" i="0" u="none" strike="noStrike" kern="1200" cap="all" spc="0" normalizeH="0" baseline="0" noProof="0" dirty="0">
              <a:ln>
                <a:noFill/>
              </a:ln>
              <a:solidFill>
                <a:srgbClr val="009DD9">
                  <a:lumMod val="50000"/>
                </a:srgbClr>
              </a:solidFill>
              <a:effectLst/>
              <a:uLnTx/>
              <a:uFillTx/>
              <a:latin typeface="HelveticaNeueLT Std"/>
              <a:ea typeface="+mn-ea"/>
              <a:cs typeface="+mn-cs"/>
            </a:endParaRPr>
          </a:p>
        </p:txBody>
      </p:sp>
      <p:pic>
        <p:nvPicPr>
          <p:cNvPr id="7" name="Immagine 6">
            <a:extLst>
              <a:ext uri="{FF2B5EF4-FFF2-40B4-BE49-F238E27FC236}">
                <a16:creationId xmlns:a16="http://schemas.microsoft.com/office/drawing/2014/main" id="{68707C42-96A4-5414-9D17-0F8764037C0D}"/>
              </a:ext>
            </a:extLst>
          </p:cNvPr>
          <p:cNvPicPr>
            <a:picLocks noChangeAspect="1"/>
          </p:cNvPicPr>
          <p:nvPr/>
        </p:nvPicPr>
        <p:blipFill>
          <a:blip r:embed="rId2"/>
          <a:stretch>
            <a:fillRect/>
          </a:stretch>
        </p:blipFill>
        <p:spPr>
          <a:xfrm>
            <a:off x="10217728" y="170153"/>
            <a:ext cx="1554615" cy="609653"/>
          </a:xfrm>
          <a:prstGeom prst="rect">
            <a:avLst/>
          </a:prstGeom>
        </p:spPr>
      </p:pic>
    </p:spTree>
    <p:extLst>
      <p:ext uri="{BB962C8B-B14F-4D97-AF65-F5344CB8AC3E}">
        <p14:creationId xmlns:p14="http://schemas.microsoft.com/office/powerpoint/2010/main" val="339441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74FD4-6CCE-1352-6539-45E3D3EEE0D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5ECA094-F9A6-1528-777F-40576616825A}"/>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3" name="CasellaDiTesto 2">
            <a:extLst>
              <a:ext uri="{FF2B5EF4-FFF2-40B4-BE49-F238E27FC236}">
                <a16:creationId xmlns:a16="http://schemas.microsoft.com/office/drawing/2014/main" id="{81448518-85AE-FFA9-30E8-8A2C56A95C2D}"/>
              </a:ext>
            </a:extLst>
          </p:cNvPr>
          <p:cNvSpPr txBox="1"/>
          <p:nvPr/>
        </p:nvSpPr>
        <p:spPr>
          <a:xfrm>
            <a:off x="1794510" y="2423160"/>
            <a:ext cx="9949471" cy="2677656"/>
          </a:xfrm>
          <a:prstGeom prst="rect">
            <a:avLst/>
          </a:prstGeom>
          <a:noFill/>
        </p:spPr>
        <p:txBody>
          <a:bodyPr wrap="square" rtlCol="0">
            <a:spAutoFit/>
          </a:bodyPr>
          <a:lstStyle/>
          <a:p>
            <a:pPr fontAlgn="base"/>
            <a:r>
              <a:rPr lang="it-IT" sz="2400" dirty="0"/>
              <a:t>I reati contro la Pubblica Amministrazione (art. 314 – art. 360 c.p.) si suddividono in due grandi categorie: </a:t>
            </a:r>
          </a:p>
          <a:p>
            <a:pPr fontAlgn="base"/>
            <a:r>
              <a:rPr lang="it-IT" sz="2400" b="1" dirty="0"/>
              <a:t>1)</a:t>
            </a:r>
            <a:r>
              <a:rPr lang="it-IT" sz="2400" dirty="0"/>
              <a:t> delitti commessi dai pubblici ufficiali o incaricati di pubblico servizio contro la Pubblica Amministrazione, come peculato, concussione e corruzione, </a:t>
            </a:r>
          </a:p>
          <a:p>
            <a:pPr fontAlgn="base"/>
            <a:r>
              <a:rPr lang="it-IT" sz="2400" b="1" dirty="0"/>
              <a:t>2)</a:t>
            </a:r>
            <a:r>
              <a:rPr lang="it-IT" sz="2400" dirty="0"/>
              <a:t> delitti commessi dai privati contro la Pubblica Amministrazione, come violenza o minaccia a un pubblico ufficiale, resistenza a un pubblico ufficiale, interruzione di pubblico servizio.</a:t>
            </a:r>
          </a:p>
        </p:txBody>
      </p:sp>
      <p:sp>
        <p:nvSpPr>
          <p:cNvPr id="7" name="CasellaDiTesto 6">
            <a:extLst>
              <a:ext uri="{FF2B5EF4-FFF2-40B4-BE49-F238E27FC236}">
                <a16:creationId xmlns:a16="http://schemas.microsoft.com/office/drawing/2014/main" id="{2513F611-C85A-57CB-05B2-731A37C2008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A7E8C4C-F64D-8503-B573-C4DBE77F0FA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1095224-B182-4F52-B6FD-71EF82690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341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E0DC1-6875-DBD1-3F48-E1C388A64D64}"/>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27E1ACCA-2FEC-DE0F-A966-46B43BF5BFBB}"/>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3" name="CasellaDiTesto 2">
            <a:extLst>
              <a:ext uri="{FF2B5EF4-FFF2-40B4-BE49-F238E27FC236}">
                <a16:creationId xmlns:a16="http://schemas.microsoft.com/office/drawing/2014/main" id="{476347E6-78F7-2519-60B2-39F79F6D432F}"/>
              </a:ext>
            </a:extLst>
          </p:cNvPr>
          <p:cNvSpPr txBox="1"/>
          <p:nvPr/>
        </p:nvSpPr>
        <p:spPr>
          <a:xfrm>
            <a:off x="1794510" y="2423160"/>
            <a:ext cx="9949471" cy="2677656"/>
          </a:xfrm>
          <a:prstGeom prst="rect">
            <a:avLst/>
          </a:prstGeom>
          <a:noFill/>
        </p:spPr>
        <p:txBody>
          <a:bodyPr wrap="square" rtlCol="0">
            <a:spAutoFit/>
          </a:bodyPr>
          <a:lstStyle/>
          <a:p>
            <a:pPr fontAlgn="base"/>
            <a:r>
              <a:rPr lang="it-IT" sz="2400" dirty="0"/>
              <a:t>Per </a:t>
            </a:r>
            <a:r>
              <a:rPr lang="it-IT" sz="2400" b="1" dirty="0"/>
              <a:t>Pubblico Ufficiale</a:t>
            </a:r>
            <a:r>
              <a:rPr lang="it-IT" sz="2400" dirty="0"/>
              <a:t> deve intendersi colui che esercita una pubblica funzione legislativa, giudiziaria o amministrativa, formando e manifestando, nell’ambito di una potestà regolata dal diritto pubblico, la volontà della Pubblica Amministrazione ovvero esercitando poteri deliberativi, autoritativi o certificativi (es. Ufficiale Giudiziario, Carabinieri e agenti della Pubblica Sicurezza, consulenti tecnici, portalettere, notai, magistrati, messo notificatore per conto di Equitalia).</a:t>
            </a:r>
          </a:p>
        </p:txBody>
      </p:sp>
      <p:sp>
        <p:nvSpPr>
          <p:cNvPr id="7" name="CasellaDiTesto 6">
            <a:extLst>
              <a:ext uri="{FF2B5EF4-FFF2-40B4-BE49-F238E27FC236}">
                <a16:creationId xmlns:a16="http://schemas.microsoft.com/office/drawing/2014/main" id="{E2942CC8-1AD9-8C7C-37FD-4CD6D09E1C76}"/>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61455719-1BC5-02A8-C3A8-75AC8FDEF82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42A9651-DDE6-24E3-EFF9-29A1FF1781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630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74FD4-6CCE-1352-6539-45E3D3EEE0D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5ECA094-F9A6-1528-777F-40576616825A}"/>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3" name="CasellaDiTesto 2">
            <a:extLst>
              <a:ext uri="{FF2B5EF4-FFF2-40B4-BE49-F238E27FC236}">
                <a16:creationId xmlns:a16="http://schemas.microsoft.com/office/drawing/2014/main" id="{81448518-85AE-FFA9-30E8-8A2C56A95C2D}"/>
              </a:ext>
            </a:extLst>
          </p:cNvPr>
          <p:cNvSpPr txBox="1"/>
          <p:nvPr/>
        </p:nvSpPr>
        <p:spPr>
          <a:xfrm>
            <a:off x="1794510" y="2423160"/>
            <a:ext cx="9949471" cy="3785652"/>
          </a:xfrm>
          <a:prstGeom prst="rect">
            <a:avLst/>
          </a:prstGeom>
          <a:noFill/>
        </p:spPr>
        <p:txBody>
          <a:bodyPr wrap="square" rtlCol="0">
            <a:spAutoFit/>
          </a:bodyPr>
          <a:lstStyle/>
          <a:p>
            <a:pPr fontAlgn="base"/>
            <a:r>
              <a:rPr lang="it-IT" sz="2400" dirty="0"/>
              <a:t>Gli </a:t>
            </a:r>
            <a:r>
              <a:rPr lang="it-IT" sz="2400" b="1" dirty="0"/>
              <a:t>incaricati di un pubblico servizio </a:t>
            </a:r>
            <a:r>
              <a:rPr lang="it-IT" sz="2400" dirty="0"/>
              <a:t>sono, invece, coloro i quali, a qualunque titolo, prestano un pubblico servizio, da intendersi quale attività disciplinata nelle stesse forme della pubblica funzione, ma caratterizzata dalla mancanza dei poteri, deliberativi, autorizzativi e certificativi, tipici di quest’ultima (es. impiegati di enti pubblici, gli esattori delle società concessionarie di erogazione del gas, i custodi dei cimiteri, le guardie particolari giurate). </a:t>
            </a:r>
          </a:p>
          <a:p>
            <a:pPr fontAlgn="base"/>
            <a:r>
              <a:rPr lang="it-IT" sz="2400" dirty="0"/>
              <a:t>Non possono in ogni caso essere ricondotte alle attività degli incaricati di un pubblico servizio quelle che si esauriscono nella mera esecuzione di ordini o istruzioni altrui, essendo richiesto un minimo di potere discrezionale, che implichi lo svolgimento di mansioni “intellettuali” in senso lato.</a:t>
            </a:r>
          </a:p>
        </p:txBody>
      </p:sp>
      <p:sp>
        <p:nvSpPr>
          <p:cNvPr id="7" name="CasellaDiTesto 6">
            <a:extLst>
              <a:ext uri="{FF2B5EF4-FFF2-40B4-BE49-F238E27FC236}">
                <a16:creationId xmlns:a16="http://schemas.microsoft.com/office/drawing/2014/main" id="{2513F611-C85A-57CB-05B2-731A37C2008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A7E8C4C-F64D-8503-B573-C4DBE77F0FA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1095224-B182-4F52-B6FD-71EF82690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68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74FD4-6CCE-1352-6539-45E3D3EEE0D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5ECA094-F9A6-1528-777F-40576616825A}"/>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2513F611-C85A-57CB-05B2-731A37C2008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A7E8C4C-F64D-8503-B573-C4DBE77F0FA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1095224-B182-4F52-B6FD-71EF82690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211E043E-6CEA-4884-BA6B-244B0932BFDF}"/>
              </a:ext>
            </a:extLst>
          </p:cNvPr>
          <p:cNvSpPr/>
          <p:nvPr/>
        </p:nvSpPr>
        <p:spPr>
          <a:xfrm>
            <a:off x="1794510" y="2424218"/>
            <a:ext cx="9589770" cy="4524315"/>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314 Peculato.</a:t>
            </a:r>
          </a:p>
          <a:p>
            <a:r>
              <a:rPr lang="it-IT" i="1" dirty="0"/>
              <a:t>[Modificato dalla l. n. 69/2015] </a:t>
            </a:r>
          </a:p>
          <a:p>
            <a:r>
              <a:rPr lang="it-IT" dirty="0"/>
              <a:t>«Il pubblico ufficiale o l'incaricato di un pubblico servizio, che, avendo per ragione del suo ufficio o servizio il possesso o comunque la disponibilità di denaro o di altra cosa mobile altrui, se ne appropria, è punito con la reclusione da quattro anni a dieci anni e sei mesi. </a:t>
            </a:r>
          </a:p>
          <a:p>
            <a:r>
              <a:rPr lang="it-IT" dirty="0"/>
              <a:t>Si applica la pena della reclusione da sei mesi a tre anni quando il colpevole ha agito al solo scopo di fare uso momentaneo della cosa, e questa, dopo l'uso momentaneo, è stata immediatamente restituita» </a:t>
            </a:r>
          </a:p>
          <a:p>
            <a:endParaRPr lang="it-IT" dirty="0"/>
          </a:p>
          <a:p>
            <a:r>
              <a:rPr lang="it-IT" dirty="0">
                <a:solidFill>
                  <a:srgbClr val="FF0000"/>
                </a:solidFill>
              </a:rPr>
              <a:t>Es. Il pubblico ufficiale che disponga per ragioni d’ufficio di una utenza telefonica, PC, di particolari licenze software ecc. intestata all’amministrazione e la utilizzi per interessi privati e personale. </a:t>
            </a:r>
          </a:p>
          <a:p>
            <a:r>
              <a:rPr lang="it-IT" dirty="0">
                <a:solidFill>
                  <a:srgbClr val="FF0000"/>
                </a:solidFill>
              </a:rPr>
              <a:t>	</a:t>
            </a:r>
            <a:r>
              <a:rPr lang="it-IT" i="1" dirty="0">
                <a:solidFill>
                  <a:srgbClr val="FF0000"/>
                </a:solidFill>
              </a:rPr>
              <a:t>Non è configurabile tale reato quando l’utilizzo sia episodico e non abbia causato un</a:t>
            </a:r>
          </a:p>
          <a:p>
            <a:r>
              <a:rPr lang="it-IT" i="1" dirty="0">
                <a:solidFill>
                  <a:srgbClr val="FF0000"/>
                </a:solidFill>
              </a:rPr>
              <a:t>	danno apprezzabile alla P.A. </a:t>
            </a:r>
          </a:p>
        </p:txBody>
      </p:sp>
    </p:spTree>
    <p:extLst>
      <p:ext uri="{BB962C8B-B14F-4D97-AF65-F5344CB8AC3E}">
        <p14:creationId xmlns:p14="http://schemas.microsoft.com/office/powerpoint/2010/main" val="2384000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00A47-91C4-1A29-FD56-B899FA656EB0}"/>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5D13E8DF-73FF-B863-ADB3-020D6FCD7B05}"/>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9773609A-446E-E496-3766-3C44B66E0320}"/>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01255163-52E2-6F22-7FB7-812101380F9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486E4FB-0864-ECC8-5254-A661526ADA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56833520-B201-A3EB-63FD-28B0C526B5DA}"/>
              </a:ext>
            </a:extLst>
          </p:cNvPr>
          <p:cNvSpPr/>
          <p:nvPr/>
        </p:nvSpPr>
        <p:spPr>
          <a:xfrm>
            <a:off x="1794510" y="2424218"/>
            <a:ext cx="9589770" cy="3693319"/>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314-bis Indebita destinazione di denaro o cose mobili.</a:t>
            </a:r>
          </a:p>
          <a:p>
            <a:endParaRPr lang="it-IT" dirty="0"/>
          </a:p>
          <a:p>
            <a:r>
              <a:rPr lang="it-IT" dirty="0"/>
              <a:t>«Fuori dei casi previsti dall'articolo 314, il pubblico ufficiale o l'incaricato di un pubblico servizio, che, avendo per ragione del suo ufficio o servizio il possesso o comunque la disponibilità di denaro o di altra cosa mobile altrui, li destina ad un uso diverso da quello previsto da specifiche disposizioni di legge o da atti aventi forza di legge dai quali non residuano margini di discrezionalità e intenzionalmente procura a sé o ad altri un ingiusto vantaggio patrimoniale o ad altri un danno ingiusto, è punito con la reclusione da sei mesi a tre anni. La pena è della reclusione da sei mesi a quattro anni quando il fatto offende gli interessi finanziari dell'Unione europea e l'ingiusto vantaggio patrimoniale o il danno ingiusto sono superiori ad euro 100.000» </a:t>
            </a:r>
          </a:p>
        </p:txBody>
      </p:sp>
    </p:spTree>
    <p:extLst>
      <p:ext uri="{BB962C8B-B14F-4D97-AF65-F5344CB8AC3E}">
        <p14:creationId xmlns:p14="http://schemas.microsoft.com/office/powerpoint/2010/main" val="1356805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EEA8B-14D3-BF59-E7A1-29475E23C5D7}"/>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C5761A20-952F-236F-39AD-B866A399C357}"/>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B853805E-493B-D8E5-7E3F-8C8CFBDFBE55}"/>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38C8DADF-15D7-41A1-837F-22E705DAB6E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31922F81-8E06-8776-331E-FB54B5B575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9D6E38D2-573F-1530-C9E1-E3D80EAB5E3F}"/>
              </a:ext>
            </a:extLst>
          </p:cNvPr>
          <p:cNvSpPr/>
          <p:nvPr/>
        </p:nvSpPr>
        <p:spPr>
          <a:xfrm>
            <a:off x="1794510" y="2424218"/>
            <a:ext cx="9589770" cy="3693319"/>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316 Peculato mediante profitto dell'errore altrui. </a:t>
            </a:r>
          </a:p>
          <a:p>
            <a:r>
              <a:rPr lang="it-IT" dirty="0"/>
              <a:t>«Il pubblico ufficiale o l'incaricato di un pubblico servizio, il quale, nell'esercizio delle funzioni o del servizio, giovandosi dell'errore altrui, riceve o ritiene indebitamente, per sé o per un terzo, denaro od altra utilità, è punito con la reclusione da sei mesi a tre anni» </a:t>
            </a:r>
          </a:p>
          <a:p>
            <a:endParaRPr lang="it-IT" dirty="0"/>
          </a:p>
          <a:p>
            <a:r>
              <a:rPr lang="it-IT" dirty="0">
                <a:solidFill>
                  <a:srgbClr val="FF0000"/>
                </a:solidFill>
              </a:rPr>
              <a:t>Es. Il pubblico ufficiale il quale riceve o ritiene per sé o per un terzo denaro o altra utilità come un pagamento non dovuto per un servizio da erogare a titolo gratuito, e nonostante tale consapevolezza, non procede alla restituzione di quanto indebitamente ricevuto. </a:t>
            </a:r>
          </a:p>
          <a:p>
            <a:endParaRPr lang="it-IT" dirty="0">
              <a:solidFill>
                <a:srgbClr val="FF0000"/>
              </a:solidFill>
            </a:endParaRPr>
          </a:p>
          <a:p>
            <a:r>
              <a:rPr lang="it-IT" dirty="0">
                <a:solidFill>
                  <a:srgbClr val="FF0000"/>
                </a:solidFill>
              </a:rPr>
              <a:t>Con le transazioni digitali tracciate e certificate è annullato il rischio. Permane sui contanti </a:t>
            </a:r>
          </a:p>
        </p:txBody>
      </p:sp>
    </p:spTree>
    <p:extLst>
      <p:ext uri="{BB962C8B-B14F-4D97-AF65-F5344CB8AC3E}">
        <p14:creationId xmlns:p14="http://schemas.microsoft.com/office/powerpoint/2010/main" val="3986507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4BD9E-388B-1D31-94D8-5607C02820A6}"/>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FCF8A4A5-EE64-C07E-A096-9F17EB19DA62}"/>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2A666A59-8499-1D2A-73EC-307C40FB899A}"/>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2735D133-3DB5-CB1E-2E43-6ED5CA6FF08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E306EF7-02DA-9894-4A92-2F77DB330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346A0872-9E0E-4490-D1AF-57B2BC674B09}"/>
              </a:ext>
            </a:extLst>
          </p:cNvPr>
          <p:cNvSpPr/>
          <p:nvPr/>
        </p:nvSpPr>
        <p:spPr>
          <a:xfrm>
            <a:off x="1794510" y="2424218"/>
            <a:ext cx="9589770" cy="3939540"/>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316 ter Indebita percezione di erogazioni a danno dello Stato </a:t>
            </a:r>
          </a:p>
          <a:p>
            <a:r>
              <a:rPr lang="it-IT" i="1" dirty="0"/>
              <a:t>[Modificato dalla legge 3/2019]</a:t>
            </a:r>
          </a:p>
          <a:p>
            <a:r>
              <a:rPr lang="it-IT" sz="1600" dirty="0"/>
              <a:t>«Salvo che il fatto costituisca il reato previsto dall’articolo 640-bis, chiunque mediante l’utilizzo o la presentazione di dichiarazioni o di documenti falsi o attestanti cose non vere, ovvero mediante l’omissione di informazioni dovute, consegue indebitamente, per sé o per altri, contributi, finanziamenti, mutui agevolati o altre erogazioni dello stesso tipo, comunque denominate, concessi o erogati dallo Stato, da altri enti pubblici o dalle Comunità europee è punito con la reclusione da sei mesi a tre anni. La pena è della reclusione da uno a quattro anni se il fatto è commesso da un pubblico ufficiale o da un incaricato di un pubblico servizio con abuso della sua qualità o dei suoi poteri. </a:t>
            </a:r>
          </a:p>
          <a:p>
            <a:r>
              <a:rPr lang="it-IT" sz="1600" dirty="0"/>
              <a:t>Quando la somma indebitamente percepita è pari o inferiore a euro 3.999,96 si applica soltanto la sanzione amministrativa del pagamento di una somma di denaro da euro 5.164 a euro 25.822. Tale sanzione non può comunque superare il triplo del beneficio conseguito»</a:t>
            </a:r>
          </a:p>
        </p:txBody>
      </p:sp>
    </p:spTree>
    <p:extLst>
      <p:ext uri="{BB962C8B-B14F-4D97-AF65-F5344CB8AC3E}">
        <p14:creationId xmlns:p14="http://schemas.microsoft.com/office/powerpoint/2010/main" val="2904723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2ECCF-5A80-4BC4-D6FD-2FAF79A9B69B}"/>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23825581-521B-924D-E695-65FDB7C61E3D}"/>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264C8E06-2CC2-1D31-8A46-9455C1F7DF19}"/>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926EAEA-83DE-CF1B-8B2E-F3B244E60D4C}"/>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BE36FCC8-B024-B3FD-367C-ABA2FC1AD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7D7EADC0-A4A2-142D-AD28-6120FDF5FC8B}"/>
              </a:ext>
            </a:extLst>
          </p:cNvPr>
          <p:cNvSpPr/>
          <p:nvPr/>
        </p:nvSpPr>
        <p:spPr>
          <a:xfrm>
            <a:off x="1794510" y="2424218"/>
            <a:ext cx="9589770" cy="4247317"/>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317 Concussione </a:t>
            </a:r>
          </a:p>
          <a:p>
            <a:r>
              <a:rPr lang="it-IT" i="1" dirty="0"/>
              <a:t>[Modificato dalla legge 190/2012 e dalla l. n. 69/2015] </a:t>
            </a:r>
          </a:p>
          <a:p>
            <a:endParaRPr lang="it-IT" dirty="0"/>
          </a:p>
          <a:p>
            <a:r>
              <a:rPr lang="it-IT" dirty="0"/>
              <a:t>«Il pubblico ufficiale o l'incaricato di un pubblico servizio che, abusando della sua qualità o dei suoi poteri, costringe taluno a dare o a promettere indebitamente, a lui o a un terzo, denaro o altra utilità, è punito con la reclusione da sei a dodici anni» </a:t>
            </a:r>
          </a:p>
          <a:p>
            <a:endParaRPr lang="it-IT" dirty="0"/>
          </a:p>
          <a:p>
            <a:r>
              <a:rPr lang="it-IT" dirty="0">
                <a:solidFill>
                  <a:srgbClr val="FF0000"/>
                </a:solidFill>
              </a:rPr>
              <a:t>Es. Il pubblico ufficiale, il quale facendosi forza dei poteri connessi al suo ufficio (autorizzativi o certificativi), costringe un terzo ad erogare una cifra o altra utilità, al fine di permettergli di svolgere un’attività. </a:t>
            </a:r>
          </a:p>
          <a:p>
            <a:r>
              <a:rPr lang="it-IT" dirty="0">
                <a:solidFill>
                  <a:srgbClr val="FF0000"/>
                </a:solidFill>
              </a:rPr>
              <a:t>	</a:t>
            </a:r>
            <a:r>
              <a:rPr lang="it-IT" i="1" dirty="0">
                <a:solidFill>
                  <a:srgbClr val="FF0000"/>
                </a:solidFill>
              </a:rPr>
              <a:t>La tracciabilità digitale mette in evidenza le </a:t>
            </a:r>
            <a:r>
              <a:rPr lang="it-IT" i="1" dirty="0" err="1">
                <a:solidFill>
                  <a:srgbClr val="FF0000"/>
                </a:solidFill>
              </a:rPr>
              <a:t>dfasi</a:t>
            </a:r>
            <a:r>
              <a:rPr lang="it-IT" i="1" dirty="0">
                <a:solidFill>
                  <a:srgbClr val="FF0000"/>
                </a:solidFill>
              </a:rPr>
              <a:t> dell’istruttoria fungendo da deterrente 	e/o da fonte di prova della commissione di un eventuale reato</a:t>
            </a:r>
          </a:p>
        </p:txBody>
      </p:sp>
    </p:spTree>
    <p:extLst>
      <p:ext uri="{BB962C8B-B14F-4D97-AF65-F5344CB8AC3E}">
        <p14:creationId xmlns:p14="http://schemas.microsoft.com/office/powerpoint/2010/main" val="389830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80078-869E-B983-F00A-5CA05ADB09B4}"/>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2F71DCD2-DD2C-9E29-CDCE-742559DAD693}"/>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68555FD6-0B19-463E-8712-49524BB9E3B9}"/>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8931192B-5817-8D2F-5B81-3C7859D2DB6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C2B1C8BA-8D68-8424-92F3-22825C23F8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4B887195-A7DB-728B-64D2-7D5EFB6DF164}"/>
              </a:ext>
            </a:extLst>
          </p:cNvPr>
          <p:cNvSpPr/>
          <p:nvPr/>
        </p:nvSpPr>
        <p:spPr>
          <a:xfrm>
            <a:off x="1794510" y="2424218"/>
            <a:ext cx="9589770" cy="4247317"/>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317-bis Pene accessorie</a:t>
            </a:r>
            <a:br>
              <a:rPr lang="it-IT" b="1" dirty="0"/>
            </a:br>
            <a:r>
              <a:rPr lang="it-IT" b="1" dirty="0"/>
              <a:t>[</a:t>
            </a:r>
            <a:r>
              <a:rPr lang="it-IT" i="1" dirty="0"/>
              <a:t>articolo così sostituito dall'art. 1, comma 1, legge n. 3 del 2019]</a:t>
            </a:r>
            <a:endParaRPr lang="it-IT" dirty="0"/>
          </a:p>
          <a:p>
            <a:r>
              <a:rPr lang="it-IT" dirty="0"/>
              <a:t>La condanna per i reati di cui agli articoli 314, 317, 318, 319, 319-bis, 319-ter, 319-quater, primo comma, 320, 321, 322, 322-bis e 346-bis importa l'interdizione perpetua dai pubblici uffici e l'incapacità in perpetuo di contrattare con la pubblica amministrazione, salvo che per ottenere le prestazioni di un pubblico servizio. Nondimeno, se viene inflitta la reclusione per un tempo non superiore a due anni o se ricorre la circostanza attenuante prevista dall'articolo 323-bis, primo comma, </a:t>
            </a:r>
            <a:r>
              <a:rPr lang="it-IT" b="1" dirty="0"/>
              <a:t>la condanna importa l'interdizione e il divieto temporanei, per una durata non inferiore a cinque anni né superiore a sette anni. </a:t>
            </a:r>
            <a:r>
              <a:rPr lang="it-IT" dirty="0"/>
              <a:t>Quando ricorre la circostanza attenuante prevista dall'articolo 323-bis, secondo comma, la condanna per i delitti ivi previsti importa le sanzioni 	accessorie di cui al primo comma del presente articolo per una durata non inferiore a un 	anno né superiore a cinque anni.</a:t>
            </a:r>
          </a:p>
        </p:txBody>
      </p:sp>
    </p:spTree>
    <p:extLst>
      <p:ext uri="{BB962C8B-B14F-4D97-AF65-F5344CB8AC3E}">
        <p14:creationId xmlns:p14="http://schemas.microsoft.com/office/powerpoint/2010/main" val="1032175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D4B32-C48C-D99C-BD79-C5C6D6DF1E53}"/>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6792D3D3-E647-B40B-40EF-02CAB5F0BFE4}"/>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B14EF504-6908-7424-2D43-C39E51B060CD}"/>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62DDEF05-B87D-33A5-ACD7-23A50C5A464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5B36837A-6FAB-9314-DB27-BD07361213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19C2C7E6-2AAB-4126-7B11-AC43E440BF65}"/>
              </a:ext>
            </a:extLst>
          </p:cNvPr>
          <p:cNvSpPr/>
          <p:nvPr/>
        </p:nvSpPr>
        <p:spPr>
          <a:xfrm>
            <a:off x="1794510" y="2424218"/>
            <a:ext cx="9589770" cy="4524315"/>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318 Corruzione per l'esercizio della funzione </a:t>
            </a:r>
          </a:p>
          <a:p>
            <a:r>
              <a:rPr lang="it-IT" i="1" dirty="0"/>
              <a:t>[Modificato dalla legge 190/2012, dalla l. n. 69/2015 e dalla l. n. 3/2019] </a:t>
            </a:r>
          </a:p>
          <a:p>
            <a:endParaRPr lang="it-IT" dirty="0"/>
          </a:p>
          <a:p>
            <a:r>
              <a:rPr lang="it-IT" dirty="0"/>
              <a:t>«Il pubblico ufficiale che, per l’esercizio delle sue funzioni o dei suoi poteri, indebitamente riceve, per sé o per un terzo, denaro o altra utilità o ne accetta la promessa è punito con la reclusione da tre a otto anni» </a:t>
            </a:r>
          </a:p>
          <a:p>
            <a:endParaRPr lang="it-IT" dirty="0"/>
          </a:p>
          <a:p>
            <a:r>
              <a:rPr lang="it-IT" dirty="0">
                <a:solidFill>
                  <a:srgbClr val="FF0000"/>
                </a:solidFill>
              </a:rPr>
              <a:t>Es. Il pubblico ufficiale (es. componente di una commissione) che per permettere lo svolgimento di un esame indebitamente riceve denaro o altra utilità. </a:t>
            </a:r>
          </a:p>
          <a:p>
            <a:r>
              <a:rPr lang="it-IT" i="1" dirty="0">
                <a:solidFill>
                  <a:srgbClr val="FF0000"/>
                </a:solidFill>
              </a:rPr>
              <a:t>	Anche in questo caso la tracciabilità delle operazioni di gara o di un concorso pubblico 	attraverso gli strumenti digitali costituisce un deterrente. Riducendosi i margini di segretezza 	e di discrezionalità in capo al pubblico ufficiale, si riduce anche il rischio corruttivo: gare 	telematiche, concorsi con strumenti digitali</a:t>
            </a:r>
          </a:p>
        </p:txBody>
      </p:sp>
    </p:spTree>
    <p:extLst>
      <p:ext uri="{BB962C8B-B14F-4D97-AF65-F5344CB8AC3E}">
        <p14:creationId xmlns:p14="http://schemas.microsoft.com/office/powerpoint/2010/main" val="3994188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struire un piano di comunicazione digitale">
            <a:extLst>
              <a:ext uri="{FF2B5EF4-FFF2-40B4-BE49-F238E27FC236}">
                <a16:creationId xmlns:a16="http://schemas.microsoft.com/office/drawing/2014/main" id="{719A81D1-1C05-4B9E-82E4-BF60E194B0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2205" y="0"/>
            <a:ext cx="9919795" cy="610362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F0461C50-E8B8-449D-B791-6AE3E1A95896}"/>
              </a:ext>
            </a:extLst>
          </p:cNvPr>
          <p:cNvSpPr txBox="1"/>
          <p:nvPr/>
        </p:nvSpPr>
        <p:spPr>
          <a:xfrm rot="16200000">
            <a:off x="-700993" y="896569"/>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2" name="Immagine 1">
            <a:extLst>
              <a:ext uri="{FF2B5EF4-FFF2-40B4-BE49-F238E27FC236}">
                <a16:creationId xmlns:a16="http://schemas.microsoft.com/office/drawing/2014/main" id="{5F903843-4990-8069-C444-8711FA81A94C}"/>
              </a:ext>
            </a:extLst>
          </p:cNvPr>
          <p:cNvPicPr>
            <a:picLocks noChangeAspect="1"/>
          </p:cNvPicPr>
          <p:nvPr/>
        </p:nvPicPr>
        <p:blipFill>
          <a:blip r:embed="rId3"/>
          <a:stretch>
            <a:fillRect/>
          </a:stretch>
        </p:blipFill>
        <p:spPr>
          <a:xfrm>
            <a:off x="10217728" y="170153"/>
            <a:ext cx="1554615" cy="609653"/>
          </a:xfrm>
          <a:prstGeom prst="rect">
            <a:avLst/>
          </a:prstGeom>
        </p:spPr>
      </p:pic>
    </p:spTree>
    <p:extLst>
      <p:ext uri="{BB962C8B-B14F-4D97-AF65-F5344CB8AC3E}">
        <p14:creationId xmlns:p14="http://schemas.microsoft.com/office/powerpoint/2010/main" val="273917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F7547-2856-CD67-6F6C-47BB4C97F869}"/>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9C5A8200-A504-2BEA-E81D-3660F9641F52}"/>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62466363-EFD3-8921-AA76-B8375D404625}"/>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3BDC0836-F866-A316-C525-31200E76EF6F}"/>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549796C8-2838-C113-203D-5291F92B02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26692E78-20C8-EB0E-938C-B2DE865121B1}"/>
              </a:ext>
            </a:extLst>
          </p:cNvPr>
          <p:cNvSpPr/>
          <p:nvPr/>
        </p:nvSpPr>
        <p:spPr>
          <a:xfrm>
            <a:off x="1794510" y="2424218"/>
            <a:ext cx="9589770" cy="3693319"/>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319 Corruzione per un atto contrario ai doveri d'ufficio</a:t>
            </a:r>
          </a:p>
          <a:p>
            <a:r>
              <a:rPr lang="it-IT" dirty="0"/>
              <a:t>[Modificato dalla l. n. 69/2015] </a:t>
            </a:r>
          </a:p>
          <a:p>
            <a:endParaRPr lang="it-IT" dirty="0"/>
          </a:p>
          <a:p>
            <a:r>
              <a:rPr lang="it-IT" dirty="0"/>
              <a:t>«Il pubblico ufficiale che, per omettere o ritardare o per aver omesso o ritardato un atto del suo ufficio, ovvero per compiere o per aver compiuto un atto contrario ai doveri di ufficio, riceve, per sé o per un terzo, denaro od altra utilità, o ne accetta la promessa, è punito con la reclusione da sei a dieci anni» </a:t>
            </a:r>
          </a:p>
          <a:p>
            <a:endParaRPr lang="it-IT" dirty="0"/>
          </a:p>
          <a:p>
            <a:r>
              <a:rPr lang="it-IT" dirty="0">
                <a:solidFill>
                  <a:srgbClr val="FF0000"/>
                </a:solidFill>
              </a:rPr>
              <a:t>Il pubblico ufficiale (ad esempio un RUP o altro organo di controllo), il quale riceve del denaro per omettere o ritardare l’irrogazione di una sanzione nei confronti dell’affidatario inadempiente. </a:t>
            </a:r>
          </a:p>
        </p:txBody>
      </p:sp>
    </p:spTree>
    <p:extLst>
      <p:ext uri="{BB962C8B-B14F-4D97-AF65-F5344CB8AC3E}">
        <p14:creationId xmlns:p14="http://schemas.microsoft.com/office/powerpoint/2010/main" val="61928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C04B7-C86C-F999-FA76-EC86205042C9}"/>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5EE3D267-F5FF-39AE-19E1-8D9E665BAD19}"/>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8B4DC93A-CB22-56B8-459C-E2EB9445AA7A}"/>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C851CD32-F3B9-F11E-A24B-DFFDE410307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4FCE980D-6E20-E856-8C24-ED9DCA8AD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821A1E6C-DB41-C1A3-CDA3-ED8AD7AF4131}"/>
              </a:ext>
            </a:extLst>
          </p:cNvPr>
          <p:cNvSpPr/>
          <p:nvPr/>
        </p:nvSpPr>
        <p:spPr>
          <a:xfrm>
            <a:off x="1794510" y="2424218"/>
            <a:ext cx="9589770" cy="2308324"/>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319-bis Circostanze aggravanti</a:t>
            </a:r>
            <a:endParaRPr lang="it-IT" dirty="0"/>
          </a:p>
          <a:p>
            <a:r>
              <a:rPr lang="it-IT" dirty="0"/>
              <a:t>«La pena è aumentata se il fatto di cui all'art. 319 ha per oggetto il conferimento di pubblici impieghi o stipendi o pensioni o la stipulazione di contratti nei quali sia interessata l'amministrazione alla quale il pubblico ufficiale appartiene» (32- quater).</a:t>
            </a:r>
          </a:p>
          <a:p>
            <a:r>
              <a:rPr lang="it-IT" dirty="0">
                <a:solidFill>
                  <a:srgbClr val="FF0000"/>
                </a:solidFill>
              </a:rPr>
              <a:t> </a:t>
            </a:r>
          </a:p>
        </p:txBody>
      </p:sp>
    </p:spTree>
    <p:extLst>
      <p:ext uri="{BB962C8B-B14F-4D97-AF65-F5344CB8AC3E}">
        <p14:creationId xmlns:p14="http://schemas.microsoft.com/office/powerpoint/2010/main" val="1175581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74FC-1635-8FB7-AB08-093C395A7BB2}"/>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88E91711-7A68-31B2-389D-B8B322D2A70B}"/>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C8194E94-23F9-F565-DA52-BE695A0C4071}"/>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EC3E2AAE-8ED4-99ED-604B-BF1B28B0291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C4922DC-8DD8-45C8-D57B-6F12FCD38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F68A722F-0DF8-1FF1-CF57-554AFE23CE54}"/>
              </a:ext>
            </a:extLst>
          </p:cNvPr>
          <p:cNvSpPr/>
          <p:nvPr/>
        </p:nvSpPr>
        <p:spPr>
          <a:xfrm>
            <a:off x="1794510" y="2424218"/>
            <a:ext cx="9589770" cy="3693319"/>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319-ter Corruzione in atti giudiziari</a:t>
            </a:r>
            <a:r>
              <a:rPr lang="it-IT" dirty="0">
                <a:solidFill>
                  <a:srgbClr val="FF0000"/>
                </a:solidFill>
              </a:rPr>
              <a:t> </a:t>
            </a:r>
          </a:p>
          <a:p>
            <a:r>
              <a:rPr lang="it-IT" i="1" dirty="0"/>
              <a:t>[comma così modificato dall'art. 1, comma 75, lettera h), legge n. 190 del 2012, poi dall'art. 1 della legge n. 69 del 2015]</a:t>
            </a:r>
            <a:endParaRPr lang="it-IT" dirty="0"/>
          </a:p>
          <a:p>
            <a:endParaRPr lang="it-IT" dirty="0"/>
          </a:p>
          <a:p>
            <a:r>
              <a:rPr lang="it-IT" dirty="0"/>
              <a:t>«Se i fatti indicati negli artt. 318 e 319 sono commessi per favorire o danneggiare una parte in un processo civile, penale o amministrativo, si applica la pena della reclusione da sei a dodici anni.</a:t>
            </a:r>
            <a:br>
              <a:rPr lang="it-IT" dirty="0"/>
            </a:br>
            <a:r>
              <a:rPr lang="it-IT" dirty="0"/>
              <a:t>Se dal fatto deriva l'ingiusta condanna di taluno alla reclusione non superiore a cinque anni, la pena è della reclusione da sei a quattordici anni; se deriva l'ingiusta condanna alla reclusione superiore a cinque anni o all'ergastolo, la pena è della reclusione da otto a venti anni»</a:t>
            </a:r>
            <a:br>
              <a:rPr lang="it-IT" dirty="0"/>
            </a:br>
            <a:endParaRPr lang="it-IT" dirty="0">
              <a:solidFill>
                <a:srgbClr val="FF0000"/>
              </a:solidFill>
            </a:endParaRPr>
          </a:p>
        </p:txBody>
      </p:sp>
    </p:spTree>
    <p:extLst>
      <p:ext uri="{BB962C8B-B14F-4D97-AF65-F5344CB8AC3E}">
        <p14:creationId xmlns:p14="http://schemas.microsoft.com/office/powerpoint/2010/main" val="971460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862AD-3002-C7CD-9419-5F0F3EF09439}"/>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2953B685-E0A2-AEC2-1338-86EFE97B68A2}"/>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DDB45870-A2C4-908E-43D2-BEB7785F664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00244DDE-F41D-B52A-11FF-5B2ADD10922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BC87C17-4978-8FAA-FD86-0F4EC9207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FCD4C391-9746-AA1D-EFC6-9B4ED646AF07}"/>
              </a:ext>
            </a:extLst>
          </p:cNvPr>
          <p:cNvSpPr/>
          <p:nvPr/>
        </p:nvSpPr>
        <p:spPr>
          <a:xfrm>
            <a:off x="1794510" y="2424218"/>
            <a:ext cx="9589770" cy="4524315"/>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319-quater Induzione indebita a dare o promettere utilità</a:t>
            </a:r>
          </a:p>
          <a:p>
            <a:r>
              <a:rPr lang="it-IT" i="1" dirty="0"/>
              <a:t>[Introdotto ex novo dalla legge 190/2012 e modificato dalla l. n. 69/2015] </a:t>
            </a:r>
          </a:p>
          <a:p>
            <a:r>
              <a:rPr lang="it-IT" dirty="0"/>
              <a:t>«Salvo che il fatto costituisca più grave reato, il pubblico ufficiale o l'incaricato di pubblico servizio che, abusando della sua qualità o dei suoi poteri, induce taluno a dare o a promettere indebitamente, a lui o a un terzo, denaro o altra utilità è punito con la reclusione da sei anni a dieci anni e sei mesi. Nei casi previsti dal primo comma, chi dà o promette denaro o altra utilità è punito con la reclusione fino a tre anni». </a:t>
            </a:r>
          </a:p>
          <a:p>
            <a:endParaRPr lang="it-IT" dirty="0"/>
          </a:p>
          <a:p>
            <a:r>
              <a:rPr lang="it-IT" b="1" dirty="0"/>
              <a:t>Art. 320 </a:t>
            </a:r>
            <a:r>
              <a:rPr lang="it-IT" dirty="0"/>
              <a:t>Corruzione di persona incaricata di un pubblico servizio. </a:t>
            </a:r>
          </a:p>
          <a:p>
            <a:r>
              <a:rPr lang="it-IT" i="1" dirty="0"/>
              <a:t>[Modificato dalla legge 190/2012] </a:t>
            </a:r>
          </a:p>
          <a:p>
            <a:r>
              <a:rPr lang="it-IT" dirty="0"/>
              <a:t>	 « Le disposizioni degli articoli 318 e 319 si applicano anche all’incaricato di un pubblico 	servizio. </a:t>
            </a:r>
          </a:p>
          <a:p>
            <a:r>
              <a:rPr lang="it-IT" dirty="0"/>
              <a:t>	In ogni caso, le pene sono ridotte in misura non superiore ad un terzo»</a:t>
            </a:r>
            <a:endParaRPr lang="it-IT" dirty="0">
              <a:solidFill>
                <a:srgbClr val="FF0000"/>
              </a:solidFill>
            </a:endParaRPr>
          </a:p>
        </p:txBody>
      </p:sp>
    </p:spTree>
    <p:extLst>
      <p:ext uri="{BB962C8B-B14F-4D97-AF65-F5344CB8AC3E}">
        <p14:creationId xmlns:p14="http://schemas.microsoft.com/office/powerpoint/2010/main" val="2912333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92296-14B8-EE85-92B9-D2A4EE916C68}"/>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AC7BFB29-C9FE-81AC-A41F-AC2E96DAB09A}"/>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ADC1E3AE-F55E-1648-9E9D-A98F714BB917}"/>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2B807FDD-12E1-6F52-6C1A-72269656710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CA49164C-FD5C-088D-A544-7296099E1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5CEA8A3F-E229-D4FF-67AE-1CF4E9F3CE3D}"/>
              </a:ext>
            </a:extLst>
          </p:cNvPr>
          <p:cNvSpPr/>
          <p:nvPr/>
        </p:nvSpPr>
        <p:spPr>
          <a:xfrm>
            <a:off x="1794510" y="2424218"/>
            <a:ext cx="9589770" cy="4462760"/>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322 Istigazione alla corruzione. </a:t>
            </a:r>
          </a:p>
          <a:p>
            <a:r>
              <a:rPr lang="it-IT" i="1" dirty="0"/>
              <a:t>[Modificato dalla legge 190/2012] </a:t>
            </a:r>
          </a:p>
          <a:p>
            <a:endParaRPr lang="it-IT" dirty="0"/>
          </a:p>
          <a:p>
            <a:r>
              <a:rPr lang="it-IT" sz="1600" dirty="0"/>
              <a:t>«Chiunque offre o promette denaro od altra utilità non dovuti ad un pubblico ufficiale o ad un incaricato di un pubblico servizio, per l'esercizio delle sue funzioni o dei suoi poteri, soggiace, </a:t>
            </a:r>
            <a:r>
              <a:rPr lang="it-IT" sz="1600" b="1" dirty="0"/>
              <a:t>qualora l'offerta o la promessa non sia accettata</a:t>
            </a:r>
            <a:r>
              <a:rPr lang="it-IT" sz="1600" dirty="0"/>
              <a:t>, alla pena stabilita nel primo comma dell'articolo 318, ridotta di un terzo. </a:t>
            </a:r>
          </a:p>
          <a:p>
            <a:r>
              <a:rPr lang="it-IT" sz="1600" dirty="0"/>
              <a:t>Se l'offerta o la promessa è fatta per indurre un pubblico ufficiale o un incaricato di un pubblico servizio ad omettere o a ritardare un atto del suo ufficio, ovvero a fare un atto contrario ai suoi doveri, il colpevole soggiace, qualora l'offerta o la promessa non sia accettata, alla pena stabilita nell'articolo 319, ridotta di un terzo. La pena di cui al primo comma si applica al pubblico ufficiale o all'incaricato di pubblico servizio che sollecita una promessa o dazione di denaro o altra utilità per l'esercizio delle sue funzioni o dei suoi poteri. </a:t>
            </a:r>
          </a:p>
          <a:p>
            <a:r>
              <a:rPr lang="it-IT" sz="1600" dirty="0"/>
              <a:t>La pena di cui al secondo comma si applica al pubblico ufficiale o all'incaricato di un pubblico servizio che 	sollecita una promessa o dazione di denaro od altra utilità da parte di un privato per le finalità 	indicate dall'articolo 319»</a:t>
            </a:r>
            <a:endParaRPr lang="it-IT" dirty="0">
              <a:solidFill>
                <a:srgbClr val="FF0000"/>
              </a:solidFill>
            </a:endParaRPr>
          </a:p>
        </p:txBody>
      </p:sp>
    </p:spTree>
    <p:extLst>
      <p:ext uri="{BB962C8B-B14F-4D97-AF65-F5344CB8AC3E}">
        <p14:creationId xmlns:p14="http://schemas.microsoft.com/office/powerpoint/2010/main" val="4241212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A5FDF-BF15-0CF4-2B7D-D57CD88FC347}"/>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9A9D8F28-B268-5856-B846-CCCB35298833}"/>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13154E82-745B-A23B-7844-F960447D3410}"/>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50D0D06B-5207-5DDB-FEEE-84EE036642C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361D96C5-3F73-A9EB-1A48-A74264F6F2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E127841A-6811-F383-89B6-925F1C05AD54}"/>
              </a:ext>
            </a:extLst>
          </p:cNvPr>
          <p:cNvSpPr/>
          <p:nvPr/>
        </p:nvSpPr>
        <p:spPr>
          <a:xfrm>
            <a:off x="1794510" y="2424218"/>
            <a:ext cx="9589770" cy="2523768"/>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322 Istigazione alla corruzione. </a:t>
            </a:r>
          </a:p>
          <a:p>
            <a:r>
              <a:rPr lang="it-IT" i="1" dirty="0"/>
              <a:t>[Modificato dalla legge 190/2012] </a:t>
            </a:r>
          </a:p>
          <a:p>
            <a:endParaRPr lang="it-IT" dirty="0"/>
          </a:p>
          <a:p>
            <a:r>
              <a:rPr lang="it-IT" sz="1600" dirty="0">
                <a:solidFill>
                  <a:srgbClr val="FF0000"/>
                </a:solidFill>
              </a:rPr>
              <a:t>Il reato di istigazione alla corruzione si configura con la semplice condotta dell’offerta o della promessa di denaro o altra utilità, purché seria potenzialmente e funzionalmente idonea a indurre il destinatario a compiere un atto contrario ai doveri d’ufficio.</a:t>
            </a:r>
            <a:r>
              <a:rPr lang="it-IT" dirty="0">
                <a:solidFill>
                  <a:srgbClr val="FF0000"/>
                </a:solidFill>
              </a:rPr>
              <a:t> </a:t>
            </a:r>
          </a:p>
        </p:txBody>
      </p:sp>
    </p:spTree>
    <p:extLst>
      <p:ext uri="{BB962C8B-B14F-4D97-AF65-F5344CB8AC3E}">
        <p14:creationId xmlns:p14="http://schemas.microsoft.com/office/powerpoint/2010/main" val="2336916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B3E0B-149D-F1A3-8406-68D7EDC71021}"/>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65AB2DDE-E024-84CF-F620-1556A020C517}"/>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9A53A73F-E843-A4CA-3C3C-3D5E64C7B16B}"/>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03B5B0B2-93F9-4FE1-E874-F152788DDE2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33E452A7-1617-14F5-4385-35200E3A8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92A03D56-0EF1-4D82-2BA8-C37E661A6811}"/>
              </a:ext>
            </a:extLst>
          </p:cNvPr>
          <p:cNvSpPr/>
          <p:nvPr/>
        </p:nvSpPr>
        <p:spPr>
          <a:xfrm>
            <a:off x="1794510" y="2424218"/>
            <a:ext cx="9589770" cy="2308324"/>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322-bis. Peculato, concussione, induzione indebita a dare o promettere utilità, corruzione e istigazione alla corruzione di membri delle Corti internazionali o degli organi delle Comunità europee o di assemblee parlamentari internazionali o di organizzazioni internazionali e di funzionari delle Comunità europee e di Stati esteri. </a:t>
            </a:r>
          </a:p>
          <a:p>
            <a:r>
              <a:rPr lang="it-IT" i="1" dirty="0"/>
              <a:t>[Modificato dalla legge 3/2019]</a:t>
            </a:r>
          </a:p>
        </p:txBody>
      </p:sp>
    </p:spTree>
    <p:extLst>
      <p:ext uri="{BB962C8B-B14F-4D97-AF65-F5344CB8AC3E}">
        <p14:creationId xmlns:p14="http://schemas.microsoft.com/office/powerpoint/2010/main" val="1658422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8A7EB-00B0-B011-9BC8-7C6273ED9CA0}"/>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0419E138-7FBE-D9AA-0690-7AA3E32E6A9E}"/>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00F12DB3-513A-43B1-F8C9-8C6AD76A2CF3}"/>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AC966C2D-DDF0-B76A-ADDB-F74578BA805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D793E38F-EE26-2830-12A6-EADC2E7D0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51B30352-4009-DE0A-70BF-F20A9D208C36}"/>
              </a:ext>
            </a:extLst>
          </p:cNvPr>
          <p:cNvSpPr/>
          <p:nvPr/>
        </p:nvSpPr>
        <p:spPr>
          <a:xfrm>
            <a:off x="1794510" y="2424218"/>
            <a:ext cx="9589770" cy="3693319"/>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322-quater Riparazione pecuniaria </a:t>
            </a:r>
          </a:p>
          <a:p>
            <a:r>
              <a:rPr lang="it-IT" i="1" dirty="0"/>
              <a:t>[Modificato dalla legge 3/2019]</a:t>
            </a:r>
          </a:p>
          <a:p>
            <a:endParaRPr lang="it-IT" dirty="0"/>
          </a:p>
          <a:p>
            <a:r>
              <a:rPr lang="it-IT" dirty="0"/>
              <a:t>«Con la sentenza di condanna per i reati previsti dagli articoli 314, 317, 318, 319, 319 -ter, 319-quater, 320 , 321 e 322-bis, è sempre ordinato il pagamento di una somma equivalente al prezzo o al profitto del reato a titolo di riparazione pecuniaria in favore dell’amministrazione lesa dalla condotta del pubblico ufficiale o dell’incaricato di un pubblico servizio, restando impregiudicato il diritto al risarcimento del danno»</a:t>
            </a:r>
          </a:p>
          <a:p>
            <a:endParaRPr lang="it-IT" dirty="0"/>
          </a:p>
          <a:p>
            <a:r>
              <a:rPr lang="it-IT" dirty="0">
                <a:solidFill>
                  <a:srgbClr val="FF0000"/>
                </a:solidFill>
              </a:rPr>
              <a:t>Dichiarato incostituzionale dalla Sentenza n.108 del 18 giugno 2026</a:t>
            </a:r>
          </a:p>
        </p:txBody>
      </p:sp>
    </p:spTree>
    <p:extLst>
      <p:ext uri="{BB962C8B-B14F-4D97-AF65-F5344CB8AC3E}">
        <p14:creationId xmlns:p14="http://schemas.microsoft.com/office/powerpoint/2010/main" val="1295894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0EE2F-E3E4-5836-0029-C9A7D1E976C4}"/>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B4515B89-CA5C-31C9-740D-6A0B78DB6A14}"/>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61AC0902-4394-0D1B-0802-FACEE793CC45}"/>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CF63B4F0-C5D5-1C2B-4568-28A8D79612B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8ACAD3F-423D-F015-C518-53D547E979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BED625E1-F4C9-448E-2C66-2D070B5045AB}"/>
              </a:ext>
            </a:extLst>
          </p:cNvPr>
          <p:cNvSpPr/>
          <p:nvPr/>
        </p:nvSpPr>
        <p:spPr>
          <a:xfrm>
            <a:off x="1794510" y="2424218"/>
            <a:ext cx="9589770" cy="4156010"/>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323 Abuso di ufficio. </a:t>
            </a:r>
          </a:p>
          <a:p>
            <a:pPr>
              <a:lnSpc>
                <a:spcPct val="115000"/>
              </a:lnSpc>
              <a:spcAft>
                <a:spcPts val="800"/>
              </a:spcAft>
              <a:tabLst>
                <a:tab pos="457200" algn="l"/>
              </a:tabLst>
            </a:pPr>
            <a:r>
              <a:rPr lang="it-IT" sz="1200" i="1" dirty="0"/>
              <a:t>[Modificato dalla legge 190/2012 – </a:t>
            </a:r>
            <a:r>
              <a:rPr lang="it-IT" sz="1200" b="1" i="1" dirty="0"/>
              <a:t>Abrogato dalla legge n.114/2024 </a:t>
            </a:r>
            <a:r>
              <a:rPr lang="it-IT" sz="1200" i="1" dirty="0"/>
              <a:t>- La recente approvazione della </a:t>
            </a:r>
            <a:r>
              <a:rPr lang="it-IT" sz="1200" b="1" i="1" dirty="0"/>
              <a:t>Direttiva UE 2026/1021 </a:t>
            </a:r>
            <a:r>
              <a:rPr lang="it-IT" sz="1200" i="1" dirty="0"/>
              <a:t>impone oggi di punire penalmente l'esercizio illecito delle funzioni pubbliche, costringendo il Governo a legiferare nuovamente. L'Italia ha 24 mesi di tempo (dall'entrata in vigore della Direttiva) per adeguare il proprio ordinamento e reintrodurre fattispecie di reato per tutelare la Pubblica Amministrazione]</a:t>
            </a:r>
          </a:p>
          <a:p>
            <a:r>
              <a:rPr lang="it-IT" dirty="0"/>
              <a:t>«Salvo che il fatto non costituisca un più grave reato, il pubblico ufficiale o l'incaricato di un pubblico servizio che, nello svolgimento delle funzioni o del servizio, in violazione di norme di legge o di regolamento, ovvero omettendo di astenersi in presenza di un interesse proprio o di un prossimo congiunto o negli altri casi prescritti, intenzionalmente procura a sé o ad altri un ingiusto vantaggio patrimoniale ovvero arreca ad altri un danno ingiusto è punito con la reclusione da uno a quattro anni. La pena è aumentata nei casi in cui il vantaggio o il danno hanno un carattere di rilevante gravità.» Il pubblico ufficiale che permetta il rilascio di un permesso o di un’autorizzazione non dovuta, ad un proprio congiunto procurando a sé o ad altri un ingiusto vantaggio patrimoniale. </a:t>
            </a:r>
          </a:p>
        </p:txBody>
      </p:sp>
    </p:spTree>
    <p:extLst>
      <p:ext uri="{BB962C8B-B14F-4D97-AF65-F5344CB8AC3E}">
        <p14:creationId xmlns:p14="http://schemas.microsoft.com/office/powerpoint/2010/main" val="2190417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27629-7122-8C1F-7B7E-DD2253F9B17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426BBDDB-FB66-544A-D6F2-1E6F53DEB88A}"/>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86C867D9-E4F4-E646-983D-9EC54537BFA8}"/>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1D44043F-EC35-D434-887D-750A344D238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C0AFB39C-324E-65EC-9AB4-9A9EBE5E1F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598C65FA-33A5-51CB-4D5D-ABA004F7BDA1}"/>
              </a:ext>
            </a:extLst>
          </p:cNvPr>
          <p:cNvSpPr/>
          <p:nvPr/>
        </p:nvSpPr>
        <p:spPr>
          <a:xfrm>
            <a:off x="1794510" y="2424218"/>
            <a:ext cx="9589770" cy="4524315"/>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323-ter Causa di non punibilità</a:t>
            </a:r>
            <a:r>
              <a:rPr lang="it-IT" dirty="0"/>
              <a:t> </a:t>
            </a:r>
          </a:p>
          <a:p>
            <a:r>
              <a:rPr lang="it-IT" dirty="0"/>
              <a:t>«Non è punibile chi ha commesso taluno dei fatti previsti dagli articoli 318, 319, 319-ter, 319-quater, 320, 321, 322-bis, limitatamente ai delitti di corruzione e di induzione indebita ivi indicati, 353, 353-bis e 354 se, prima di avere notizia che nei suoi confronti sono svolte indagini in relazione a tali fatti e, comunque, entro quattro mesi dalla commissione del fatto, lo denuncia volontariamente e fornisce indicazioni utili e concrete per assicurare la prova del reato e per individuare gli altri responsabili. La non punibilità del denunciante è subordinata alla messa a disposizione dell’utilità dallo stesso percepita o, in caso di impossibilità, di una somma di denaro di valore equivalente, ovvero all’indicazione di elementi utili e concreti per individuarne il beneficiario effettivo, entro il medesimo termine di cui al primo comma. La causa di non punibilità non si applica quando la denuncia di cui al primo comma è preordinata rispetto alla commissione del reato denunciato. La causa di non punibilità non si applica in favore dell’agente sotto copertura che ha agito in violazione delle disposizioni dell’articolo 9 della legge 16 marzo 2006, n. 146»</a:t>
            </a:r>
          </a:p>
        </p:txBody>
      </p:sp>
    </p:spTree>
    <p:extLst>
      <p:ext uri="{BB962C8B-B14F-4D97-AF65-F5344CB8AC3E}">
        <p14:creationId xmlns:p14="http://schemas.microsoft.com/office/powerpoint/2010/main" val="3273489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52081-A6B1-094C-0D84-BDC2012313F8}"/>
            </a:ext>
          </a:extLst>
        </p:cNvPr>
        <p:cNvGrpSpPr/>
        <p:nvPr/>
      </p:nvGrpSpPr>
      <p:grpSpPr>
        <a:xfrm>
          <a:off x="0" y="0"/>
          <a:ext cx="0" cy="0"/>
          <a:chOff x="0" y="0"/>
          <a:chExt cx="0" cy="0"/>
        </a:xfrm>
      </p:grpSpPr>
      <p:pic>
        <p:nvPicPr>
          <p:cNvPr id="2" name="Picture 4" descr="Icona chiave nera per il web design. Icona chiave retrò. | Vettore Premium">
            <a:extLst>
              <a:ext uri="{FF2B5EF4-FFF2-40B4-BE49-F238E27FC236}">
                <a16:creationId xmlns:a16="http://schemas.microsoft.com/office/drawing/2014/main" id="{1E0E7799-D764-AA43-814E-F84D72774C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9166" y="1417585"/>
            <a:ext cx="2981324" cy="14906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cona chiave nera per il web design. Icona chiave retrò. | Vettore Premium">
            <a:extLst>
              <a:ext uri="{FF2B5EF4-FFF2-40B4-BE49-F238E27FC236}">
                <a16:creationId xmlns:a16="http://schemas.microsoft.com/office/drawing/2014/main" id="{B689650A-10D2-6594-00B9-207BADAC7C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558313">
            <a:off x="5306544" y="2738536"/>
            <a:ext cx="2981324" cy="14906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cona chiave nera per il web design. Icona chiave retrò. | Vettore Premium">
            <a:extLst>
              <a:ext uri="{FF2B5EF4-FFF2-40B4-BE49-F238E27FC236}">
                <a16:creationId xmlns:a16="http://schemas.microsoft.com/office/drawing/2014/main" id="{A4FFA596-1412-B430-FA7F-2EE7E2440F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0134" y="3094018"/>
            <a:ext cx="2981324" cy="1490662"/>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529B2D77-E9AF-6155-3BC5-FF0DF5C576EC}"/>
              </a:ext>
            </a:extLst>
          </p:cNvPr>
          <p:cNvPicPr>
            <a:picLocks noChangeAspect="1"/>
          </p:cNvPicPr>
          <p:nvPr/>
        </p:nvPicPr>
        <p:blipFill rotWithShape="1">
          <a:blip r:embed="rId3">
            <a:extLst>
              <a:ext uri="{28A0092B-C50C-407E-A947-70E740481C1C}">
                <a14:useLocalDpi xmlns:a14="http://schemas.microsoft.com/office/drawing/2010/main" val="0"/>
              </a:ext>
            </a:extLst>
          </a:blip>
          <a:srcRect l="61134" t="24651" r="13846" b="13333"/>
          <a:stretch/>
        </p:blipFill>
        <p:spPr>
          <a:xfrm>
            <a:off x="1595666" y="781734"/>
            <a:ext cx="3050487" cy="4253024"/>
          </a:xfrm>
          <a:prstGeom prst="rect">
            <a:avLst/>
          </a:prstGeom>
        </p:spPr>
      </p:pic>
      <p:sp>
        <p:nvSpPr>
          <p:cNvPr id="9" name="CasellaDiTesto 8">
            <a:extLst>
              <a:ext uri="{FF2B5EF4-FFF2-40B4-BE49-F238E27FC236}">
                <a16:creationId xmlns:a16="http://schemas.microsoft.com/office/drawing/2014/main" id="{01EC3D61-2DA0-3904-6BEA-CD03367F4CB2}"/>
              </a:ext>
            </a:extLst>
          </p:cNvPr>
          <p:cNvSpPr txBox="1"/>
          <p:nvPr/>
        </p:nvSpPr>
        <p:spPr>
          <a:xfrm>
            <a:off x="7344594" y="2492748"/>
            <a:ext cx="2108141" cy="830997"/>
          </a:xfrm>
          <a:prstGeom prst="rect">
            <a:avLst/>
          </a:prstGeom>
          <a:noFill/>
        </p:spPr>
        <p:txBody>
          <a:bodyPr wrap="none" rtlCol="0">
            <a:spAutoFit/>
          </a:bodyPr>
          <a:lstStyle/>
          <a:p>
            <a:r>
              <a:rPr lang="it-IT" sz="4800" dirty="0">
                <a:solidFill>
                  <a:srgbClr val="C00000"/>
                </a:solidFill>
              </a:rPr>
              <a:t>PAROLE</a:t>
            </a:r>
          </a:p>
        </p:txBody>
      </p:sp>
      <p:sp>
        <p:nvSpPr>
          <p:cNvPr id="6" name="CasellaDiTesto 5">
            <a:extLst>
              <a:ext uri="{FF2B5EF4-FFF2-40B4-BE49-F238E27FC236}">
                <a16:creationId xmlns:a16="http://schemas.microsoft.com/office/drawing/2014/main" id="{ADF8F316-C664-D2A7-2454-B52098EED31F}"/>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7" name="Immagine 6">
            <a:extLst>
              <a:ext uri="{FF2B5EF4-FFF2-40B4-BE49-F238E27FC236}">
                <a16:creationId xmlns:a16="http://schemas.microsoft.com/office/drawing/2014/main" id="{D61F7C04-57DD-EA09-189A-8C044E0F5E11}"/>
              </a:ext>
            </a:extLst>
          </p:cNvPr>
          <p:cNvPicPr>
            <a:picLocks noChangeAspect="1"/>
          </p:cNvPicPr>
          <p:nvPr/>
        </p:nvPicPr>
        <p:blipFill>
          <a:blip r:embed="rId4"/>
          <a:stretch>
            <a:fillRect/>
          </a:stretch>
        </p:blipFill>
        <p:spPr>
          <a:xfrm>
            <a:off x="10217728" y="170153"/>
            <a:ext cx="1554615" cy="609653"/>
          </a:xfrm>
          <a:prstGeom prst="rect">
            <a:avLst/>
          </a:prstGeom>
        </p:spPr>
      </p:pic>
    </p:spTree>
    <p:extLst>
      <p:ext uri="{BB962C8B-B14F-4D97-AF65-F5344CB8AC3E}">
        <p14:creationId xmlns:p14="http://schemas.microsoft.com/office/powerpoint/2010/main" val="625855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67A18-CCD0-BE92-6AE5-E34F8F6D9E42}"/>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78447608-1283-2AC9-1BC1-09557F7B0590}"/>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7D69777C-68F7-6416-2E5B-35BAA00CC50E}"/>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4E464FF0-6096-85D5-ABDB-6A3E1CEAF4C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C1928D5B-BAD2-3EE5-7274-5DCDDFE452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D03E2586-D474-C68E-0A29-7DA2BD007F4E}"/>
              </a:ext>
            </a:extLst>
          </p:cNvPr>
          <p:cNvSpPr/>
          <p:nvPr/>
        </p:nvSpPr>
        <p:spPr>
          <a:xfrm>
            <a:off x="1794510" y="2424218"/>
            <a:ext cx="9589770" cy="3693319"/>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dirty="0"/>
          </a:p>
          <a:p>
            <a:r>
              <a:rPr lang="it-IT" b="1" dirty="0"/>
              <a:t>Art. 325 Utilizzazione d'invenzioni o scoperte conosciute per ragione d'ufficio</a:t>
            </a:r>
          </a:p>
          <a:p>
            <a:endParaRPr lang="it-IT" b="1" dirty="0"/>
          </a:p>
          <a:p>
            <a:r>
              <a:rPr lang="it-IT" dirty="0"/>
              <a:t>«Il pubblico ufficiale o l'incaricato di un pubblico servizio, che impiega, a proprio o altrui profitto, invenzioni o scoperte scientifiche, o nuove applicazioni industriali, che egli conosca per ragione dell'ufficio o servizio, e che debbano rimanere segrete, è punito con la reclusione da uno a cinque anni e con la multa non inferiore a euro 516» </a:t>
            </a:r>
          </a:p>
          <a:p>
            <a:endParaRPr lang="it-IT" dirty="0"/>
          </a:p>
          <a:p>
            <a:r>
              <a:rPr lang="it-IT" dirty="0">
                <a:solidFill>
                  <a:srgbClr val="FF0000"/>
                </a:solidFill>
              </a:rPr>
              <a:t>Il pubblico ufficiale, che in virtù del proprio ufficio all’interno dell’organizzazione, trasmetta a terzi, dietro dazione di denaro, scoperte o nuove innovazioni tecnologiche di cui è venuto a conoscenza.</a:t>
            </a:r>
          </a:p>
          <a:p>
            <a:r>
              <a:rPr lang="it-IT" i="1" dirty="0">
                <a:solidFill>
                  <a:srgbClr val="FF0000"/>
                </a:solidFill>
              </a:rPr>
              <a:t>N.B. Questione delle licenze e segreti commerciali anche in sede di gara</a:t>
            </a:r>
            <a:r>
              <a:rPr lang="it-IT" dirty="0">
                <a:solidFill>
                  <a:srgbClr val="FF0000"/>
                </a:solidFill>
              </a:rPr>
              <a:t> </a:t>
            </a:r>
          </a:p>
        </p:txBody>
      </p:sp>
    </p:spTree>
    <p:extLst>
      <p:ext uri="{BB962C8B-B14F-4D97-AF65-F5344CB8AC3E}">
        <p14:creationId xmlns:p14="http://schemas.microsoft.com/office/powerpoint/2010/main" val="2066197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A75AB-F566-70CC-7D15-C7A9A9EDA237}"/>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96BE73A4-B727-FF25-59F9-D80795A464B8}"/>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0469A1BA-5ED8-DA0E-41AF-EC115F5C4A98}"/>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F6BB24C6-037C-777E-85D2-CC620CED638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45508B1E-72FF-B372-0AAE-173D6BF81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2CC45460-D262-F516-F34E-78E0974325C7}"/>
              </a:ext>
            </a:extLst>
          </p:cNvPr>
          <p:cNvSpPr/>
          <p:nvPr/>
        </p:nvSpPr>
        <p:spPr>
          <a:xfrm>
            <a:off x="1794510" y="2424218"/>
            <a:ext cx="9589770" cy="4524315"/>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r>
              <a:rPr lang="it-IT" b="1" dirty="0"/>
              <a:t>Art. 326 Rivelazione ed utilizzazione di segreti di ufficio. </a:t>
            </a:r>
          </a:p>
          <a:p>
            <a:r>
              <a:rPr lang="it-IT" dirty="0"/>
              <a:t>«Il pubblico ufficiale o la persona incaricata di un pubblico servizio, che, violando i doveri inerenti alle funzioni o al servizio, o comunque abusando della sua qualità, rivela notizie di ufficio, le quali debbano rimanere segrete, o ne agevola in qualsiasi modo la conoscenza, è punito con la reclusione da sei mesi a tre anni. </a:t>
            </a:r>
          </a:p>
          <a:p>
            <a:r>
              <a:rPr lang="it-IT" b="1" dirty="0"/>
              <a:t>Se l'agevolazione è soltanto colposa</a:t>
            </a:r>
            <a:r>
              <a:rPr lang="it-IT" dirty="0"/>
              <a:t>, si applica la reclusione fino a un anno. </a:t>
            </a:r>
          </a:p>
          <a:p>
            <a:r>
              <a:rPr lang="it-IT" dirty="0"/>
              <a:t>Il pubblico ufficiale o la persona incaricata di un pubblico servizio, che, per procurare a sé o ad altri un indebito profitto patrimoniale, si avvale illegittimamente di notizie di ufficio, le quali debbano rimanere segrete, è punito con la reclusione da due a cinque anni. Se il fatto è commesso al fine di procurare a sé o ad altri un ingiusto profitto non patrimoniale o di cagionare ad altri un danno ingiusto, si applica la pena della reclusione fino a due anni.» </a:t>
            </a:r>
          </a:p>
          <a:p>
            <a:r>
              <a:rPr lang="it-IT" dirty="0">
                <a:solidFill>
                  <a:srgbClr val="FF0000"/>
                </a:solidFill>
              </a:rPr>
              <a:t>	Es. Il pubblico ufficiale che trasmette notizie coperte da segreto delle quali è venuto a 	conoscenza nello svolgimento delle proprie mansioni. Tale condotta è più grave se la</a:t>
            </a:r>
          </a:p>
          <a:p>
            <a:r>
              <a:rPr lang="it-IT" dirty="0">
                <a:solidFill>
                  <a:srgbClr val="FF0000"/>
                </a:solidFill>
              </a:rPr>
              <a:t>	trasmissione di notizie è stata fatta per ottenere un’utilità o denaro. </a:t>
            </a:r>
          </a:p>
        </p:txBody>
      </p:sp>
    </p:spTree>
    <p:extLst>
      <p:ext uri="{BB962C8B-B14F-4D97-AF65-F5344CB8AC3E}">
        <p14:creationId xmlns:p14="http://schemas.microsoft.com/office/powerpoint/2010/main" val="3720986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BD32F-58A6-0621-F150-B23F1AF88413}"/>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B95236AD-70AC-44A8-F111-53CF00386BFB}"/>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F787BA65-B517-C3C8-079B-F5BD8276D5DF}"/>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1C539A88-F730-8DAA-A263-6982FFE5F575}"/>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49DA9286-5CFE-21D1-0684-13DEA71C5E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C37D2726-D2B8-80A3-500E-5C581B80B97F}"/>
              </a:ext>
            </a:extLst>
          </p:cNvPr>
          <p:cNvSpPr/>
          <p:nvPr/>
        </p:nvSpPr>
        <p:spPr>
          <a:xfrm>
            <a:off x="1794510" y="2424218"/>
            <a:ext cx="9589770" cy="3416320"/>
          </a:xfrm>
          <a:prstGeom prst="rect">
            <a:avLst/>
          </a:prstGeom>
        </p:spPr>
        <p:txBody>
          <a:bodyPr wrap="square">
            <a:spAutoFit/>
          </a:bodyPr>
          <a:lstStyle/>
          <a:p>
            <a:r>
              <a:rPr lang="it-IT" b="1" dirty="0"/>
              <a:t>Titolo II, Capo I, codice penale I delitti dei pubblici ufficiali contro la Pubblica amministrazione </a:t>
            </a:r>
          </a:p>
          <a:p>
            <a:r>
              <a:rPr lang="it-IT" i="1" dirty="0"/>
              <a:t>[A seguito delle modifiche apportate dalla legge 190/2012, dalla legge 69/2015 e dalla legge 3/2019] </a:t>
            </a:r>
          </a:p>
          <a:p>
            <a:endParaRPr lang="it-IT" b="1" dirty="0"/>
          </a:p>
          <a:p>
            <a:r>
              <a:rPr lang="it-IT" b="1" dirty="0"/>
              <a:t>328 Rifiuto di atti d'ufficio. Omissione</a:t>
            </a:r>
            <a:endParaRPr lang="it-IT" dirty="0"/>
          </a:p>
          <a:p>
            <a:r>
              <a:rPr lang="it-IT" dirty="0"/>
              <a:t>«Il pubblico ufficiale o l'incaricato di un pubblico servizio, che indebitamente rifiuta un atto del suo ufficio che, per ragioni di giustizia o di sicurezza pubblica, o di ordine pubblico o di igiene e sanità, deve essere compiuto senza ritardo, è punito con la reclusione da sei mesi a due anni.</a:t>
            </a:r>
          </a:p>
          <a:p>
            <a:r>
              <a:rPr lang="it-IT" dirty="0"/>
              <a:t>Fuori dei casi previsti dal primo comma il pubblico ufficiale o l'incaricato di un pubblico servizio, che entro trenta giorni dalla richiesta di chi vi abbia interesse non compie l'atto del suo ufficio e non risponde per esporre le ragioni del ritardo, è punito con la reclusione fino ad un anno o con la multa fino a 1.032 euro. Tale richiesta deve essere redatta in forma scritta ed il termine di trenta giorni decorre dalla ricezione della richiesta stessa».</a:t>
            </a:r>
          </a:p>
        </p:txBody>
      </p:sp>
    </p:spTree>
    <p:extLst>
      <p:ext uri="{BB962C8B-B14F-4D97-AF65-F5344CB8AC3E}">
        <p14:creationId xmlns:p14="http://schemas.microsoft.com/office/powerpoint/2010/main" val="1991053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B891E-181B-C72A-D558-0CFFC3C87713}"/>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A175E1C2-4B69-4324-D1DE-407908DB8FAE}"/>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CC2E3A66-9C4C-8291-E4D5-9FF023F55803}"/>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07ED124A-B42E-FB6D-C869-3448267B3D66}"/>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49E47681-F552-237E-1DED-059FA27CB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61F44CAC-AE76-5999-D270-627D8E49155E}"/>
              </a:ext>
            </a:extLst>
          </p:cNvPr>
          <p:cNvSpPr/>
          <p:nvPr/>
        </p:nvSpPr>
        <p:spPr>
          <a:xfrm>
            <a:off x="1794510" y="2424218"/>
            <a:ext cx="9589770" cy="4247317"/>
          </a:xfrm>
          <a:prstGeom prst="rect">
            <a:avLst/>
          </a:prstGeom>
        </p:spPr>
        <p:txBody>
          <a:bodyPr wrap="square">
            <a:spAutoFit/>
          </a:bodyPr>
          <a:lstStyle/>
          <a:p>
            <a:r>
              <a:rPr lang="it-IT" b="1" dirty="0"/>
              <a:t>Titolo II, Capo II, codice penale - Dei delitti dei privati contro la pubblica amministrazione</a:t>
            </a:r>
            <a:endParaRPr lang="it-IT" dirty="0"/>
          </a:p>
          <a:p>
            <a:r>
              <a:rPr lang="it-IT" i="1" dirty="0"/>
              <a:t>[A seguito delle modifiche apportate dalla legge 190/2012, dalla legge 69/2015 e dalla legge 3/2019] </a:t>
            </a:r>
          </a:p>
          <a:p>
            <a:endParaRPr lang="it-IT" b="1" dirty="0"/>
          </a:p>
          <a:p>
            <a:r>
              <a:rPr lang="it-IT" b="1" dirty="0"/>
              <a:t>336 Violenza o minaccia a un pubblico ufficiale</a:t>
            </a:r>
            <a:endParaRPr lang="it-IT" dirty="0"/>
          </a:p>
          <a:p>
            <a:r>
              <a:rPr lang="it-IT" dirty="0"/>
              <a:t>«Chiunque usa violenza o minaccia a un pubblico ufficiale o ad un incaricato di un pubblico servizio, per costringerlo a fare un atto contrario ai propri doveri o ad omettere un atto dell'ufficio o del servizio, è punito con la reclusione dai sei mesi a cinque anni.</a:t>
            </a:r>
          </a:p>
          <a:p>
            <a:r>
              <a:rPr lang="it-IT" dirty="0"/>
              <a:t>La pena è aumentata fino alla metà se il fatto è commesso dal genitore esercente la responsabilità genitoriale o dal tutore dell'alunno nei confronti di un dirigente scolastico o di un membro del personale docente, educativo, amministrativo, tecnico o ausiliario della scuola</a:t>
            </a:r>
          </a:p>
          <a:p>
            <a:r>
              <a:rPr lang="it-IT" dirty="0"/>
              <a:t>La pena è della reclusione fino a tre anni, se il fatto è commesso per costringere alcuna delle persone di cui al primo e secondo comma a compiere un atto del proprio ufficio o servizio, o per influire, comunque, su di essa» </a:t>
            </a:r>
          </a:p>
          <a:p>
            <a:endParaRPr lang="it-IT" dirty="0"/>
          </a:p>
          <a:p>
            <a:r>
              <a:rPr lang="it-IT" dirty="0"/>
              <a:t>	</a:t>
            </a:r>
            <a:r>
              <a:rPr lang="it-IT" dirty="0">
                <a:solidFill>
                  <a:srgbClr val="FF0000"/>
                </a:solidFill>
              </a:rPr>
              <a:t>N.B. Ci possono essere anche pressioni, violenze o minacce digitali</a:t>
            </a:r>
          </a:p>
        </p:txBody>
      </p:sp>
    </p:spTree>
    <p:extLst>
      <p:ext uri="{BB962C8B-B14F-4D97-AF65-F5344CB8AC3E}">
        <p14:creationId xmlns:p14="http://schemas.microsoft.com/office/powerpoint/2010/main" val="2533554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1D2C2-5420-CF0D-FE5D-79BDA2F157A9}"/>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BBBE4EA8-93DB-C341-6B68-011290E376BC}"/>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49B3261B-27C5-1021-CD7C-2EC23DAF10D7}"/>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E13B490A-7426-EB75-714D-FC784408139A}"/>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FE7212B3-660C-5639-5CF7-82655BC73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2A1658EB-8E42-5BB9-2566-DD6BAF32BA22}"/>
              </a:ext>
            </a:extLst>
          </p:cNvPr>
          <p:cNvSpPr/>
          <p:nvPr/>
        </p:nvSpPr>
        <p:spPr>
          <a:xfrm>
            <a:off x="1794510" y="2424218"/>
            <a:ext cx="9589770" cy="4462760"/>
          </a:xfrm>
          <a:prstGeom prst="rect">
            <a:avLst/>
          </a:prstGeom>
        </p:spPr>
        <p:txBody>
          <a:bodyPr wrap="square">
            <a:spAutoFit/>
          </a:bodyPr>
          <a:lstStyle/>
          <a:p>
            <a:r>
              <a:rPr lang="it-IT" b="1" dirty="0"/>
              <a:t>Titolo II, Capo II, codice penale - Dei delitti dei privati contro la pubblica amministrazione</a:t>
            </a:r>
            <a:endParaRPr lang="it-IT" dirty="0"/>
          </a:p>
          <a:p>
            <a:r>
              <a:rPr lang="it-IT" i="1" dirty="0"/>
              <a:t>[A seguito delle modifiche apportate dalla legge 190/2012, dalla legge 69/2015 e dalla legge 3/2019] </a:t>
            </a:r>
          </a:p>
          <a:p>
            <a:endParaRPr lang="it-IT" dirty="0"/>
          </a:p>
          <a:p>
            <a:r>
              <a:rPr lang="it-IT" b="1" dirty="0"/>
              <a:t>Art. 346 bis Traffico di influenze illecite. </a:t>
            </a:r>
          </a:p>
          <a:p>
            <a:r>
              <a:rPr lang="it-IT" i="1" dirty="0"/>
              <a:t>[Modificato dalla legge 3/2019]</a:t>
            </a:r>
          </a:p>
          <a:p>
            <a:endParaRPr lang="it-IT" dirty="0"/>
          </a:p>
          <a:p>
            <a:r>
              <a:rPr lang="it-IT" sz="1600" dirty="0"/>
              <a:t>«Chiunque, fuori dei casi di concorso nei reati di cui agli articoli 318, 319, 319-ter e nei reati di corruzione di cui all’articolo 322-bis , sfruttando o vantando relazioni esistenti o asserite con un pubblico ufficiale o un incaricato di un pubblico servizio o uno degli altri soggetti di cui all’articolo 322-bis, indebitamente fa dare o promettere, a sé o ad altri, denaro o altra utilità, come prezzo della propria mediazione illecita verso un pubblico ufficiale o un incaricato di un pubblico servizio o uno degli altri soggetti di cui all’articolo 322 -bis , ovvero per remunerarlo in relazione all’esercizio delle sue funzioni o dei suoi poteri, è punito con la pena della reclusione da un anno a quattro anni e sei mesi; La stessa pena si applica a chi indebitamente dà o promette denaro o altra utilità. […]» </a:t>
            </a:r>
          </a:p>
          <a:p>
            <a:endParaRPr lang="it-IT" sz="1600" dirty="0">
              <a:solidFill>
                <a:srgbClr val="FF0000"/>
              </a:solidFill>
            </a:endParaRPr>
          </a:p>
          <a:p>
            <a:r>
              <a:rPr lang="it-IT" sz="1600" dirty="0">
                <a:solidFill>
                  <a:srgbClr val="FF0000"/>
                </a:solidFill>
              </a:rPr>
              <a:t>	Chiunque sfrutta le proprie conoscenze con un pubblico ufficiale e se ne serva per mettere in atto una 	mediazione illecita al fine di far ottenere denaro o altro vantaggio patrimoniale o per remunerare lo 	stesso pubblico ufficiale. É più grave se il soggetto è a sua volta un pubblico ufficiale. </a:t>
            </a:r>
            <a:endParaRPr lang="it-IT" dirty="0">
              <a:solidFill>
                <a:srgbClr val="FF0000"/>
              </a:solidFill>
            </a:endParaRPr>
          </a:p>
        </p:txBody>
      </p:sp>
    </p:spTree>
    <p:extLst>
      <p:ext uri="{BB962C8B-B14F-4D97-AF65-F5344CB8AC3E}">
        <p14:creationId xmlns:p14="http://schemas.microsoft.com/office/powerpoint/2010/main" val="3013806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458EA-11A1-BB80-5DB4-F1115B3B54CE}"/>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6045E49E-D417-3D84-8474-C28CD009A719}"/>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0DAFB458-3A7F-ADB1-24CA-F40598B8B322}"/>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51AE6FCE-275A-33F5-992C-A7CE24F049F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32AE0EE0-02FC-1266-BAE3-8FE721FD2E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51796DA3-A647-5236-EDD8-FD69C7BD9B57}"/>
              </a:ext>
            </a:extLst>
          </p:cNvPr>
          <p:cNvSpPr/>
          <p:nvPr/>
        </p:nvSpPr>
        <p:spPr>
          <a:xfrm>
            <a:off x="1794510" y="2424218"/>
            <a:ext cx="9589770" cy="3693319"/>
          </a:xfrm>
          <a:prstGeom prst="rect">
            <a:avLst/>
          </a:prstGeom>
        </p:spPr>
        <p:txBody>
          <a:bodyPr wrap="square">
            <a:spAutoFit/>
          </a:bodyPr>
          <a:lstStyle/>
          <a:p>
            <a:r>
              <a:rPr lang="it-IT" b="1" dirty="0"/>
              <a:t>Titolo II, Capo II, codice penale - Dei delitti dei privati contro la pubblica amministrazione</a:t>
            </a:r>
            <a:endParaRPr lang="it-IT" dirty="0"/>
          </a:p>
          <a:p>
            <a:r>
              <a:rPr lang="it-IT" i="1" dirty="0"/>
              <a:t>[A seguito delle modifiche apportate dalla legge 190/2012, dalla legge 69/2015 e dalla legge 3/2019] </a:t>
            </a:r>
          </a:p>
          <a:p>
            <a:endParaRPr lang="it-IT" dirty="0"/>
          </a:p>
          <a:p>
            <a:r>
              <a:rPr lang="it-IT" b="1" dirty="0"/>
              <a:t>Art. 353 Turbata libertà degli incanti </a:t>
            </a:r>
          </a:p>
          <a:p>
            <a:endParaRPr lang="it-IT" dirty="0"/>
          </a:p>
          <a:p>
            <a:r>
              <a:rPr lang="it-IT" dirty="0"/>
              <a:t>«Chiunque, con violenza o minaccia, o con doni, promesse, collusioni o altri mezzi fraudolenti, impedisce o turba la gara nei pubblici incanti o nelle licitazioni private per conto di pubbliche amministrazioni, ovvero ne allontana gli offerenti, è punito con la reclusione da sei mesi a cinque anni e con la multa da euro 103 a euro 1.0322. Se il colpevole è persona preposta dalla legge o dall'autorità agli incanti o alle licitazioni suddette, la reclusione è da uno a cinque anni e la multa da euro 516 a euro 2.0653. Le pene stabilite in questo articolo si applicano anche nel caso di licitazioni private per conto di privati, dirette da un pubblico ufficiale o da persona legalmente autorizzata; ma sono ridotte alla metà»</a:t>
            </a:r>
            <a:endParaRPr lang="it-IT" dirty="0">
              <a:solidFill>
                <a:srgbClr val="FF0000"/>
              </a:solidFill>
            </a:endParaRPr>
          </a:p>
        </p:txBody>
      </p:sp>
    </p:spTree>
    <p:extLst>
      <p:ext uri="{BB962C8B-B14F-4D97-AF65-F5344CB8AC3E}">
        <p14:creationId xmlns:p14="http://schemas.microsoft.com/office/powerpoint/2010/main" val="1873761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74FD4-6CCE-1352-6539-45E3D3EEE0D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5ECA094-F9A6-1528-777F-40576616825A}"/>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2513F611-C85A-57CB-05B2-731A37C2008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A7E8C4C-F64D-8503-B573-C4DBE77F0FA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1095224-B182-4F52-B6FD-71EF82690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4D6DB26D-78DF-49DC-BA2D-3719C80F66B0}"/>
              </a:ext>
            </a:extLst>
          </p:cNvPr>
          <p:cNvSpPr/>
          <p:nvPr/>
        </p:nvSpPr>
        <p:spPr>
          <a:xfrm>
            <a:off x="1794510" y="2139144"/>
            <a:ext cx="9452610" cy="3416320"/>
          </a:xfrm>
          <a:prstGeom prst="rect">
            <a:avLst/>
          </a:prstGeom>
        </p:spPr>
        <p:txBody>
          <a:bodyPr wrap="square">
            <a:spAutoFit/>
          </a:bodyPr>
          <a:lstStyle/>
          <a:p>
            <a:r>
              <a:rPr lang="it-IT" b="1" dirty="0"/>
              <a:t>Libro II, Titolo VII, Capo III, codice penale Della falsità in atti </a:t>
            </a:r>
          </a:p>
          <a:p>
            <a:endParaRPr lang="it-IT" b="1" dirty="0"/>
          </a:p>
          <a:p>
            <a:r>
              <a:rPr lang="it-IT" b="1" dirty="0"/>
              <a:t>Art. 476 Falsità materiale commessa dal pubblico ufficiale in atti pubblici </a:t>
            </a:r>
          </a:p>
          <a:p>
            <a:r>
              <a:rPr lang="it-IT" dirty="0"/>
              <a:t>«Il pubblico ufficiale, che, nell'esercizio delle sue funzioni, forma, in tutto o in parte, un atto falso o altera un atto vero, è punito con la reclusione da uno a sei anni. Se la falsità concerne un atto o parte di un atto, che faccia fede fino a querela di falso, la reclusione è da tre a dieci anni» </a:t>
            </a:r>
          </a:p>
          <a:p>
            <a:endParaRPr lang="it-IT" dirty="0"/>
          </a:p>
          <a:p>
            <a:r>
              <a:rPr lang="it-IT" dirty="0">
                <a:solidFill>
                  <a:srgbClr val="FF0000"/>
                </a:solidFill>
              </a:rPr>
              <a:t>Il pubblico ufficiale, che incaricato di stendere un verbale, dichiari nello stesso fatti non rispondenti al vero o alteri i fatti in questione.</a:t>
            </a:r>
          </a:p>
          <a:p>
            <a:endParaRPr lang="it-IT" dirty="0">
              <a:solidFill>
                <a:srgbClr val="FF0000"/>
              </a:solidFill>
            </a:endParaRPr>
          </a:p>
          <a:p>
            <a:r>
              <a:rPr lang="it-IT" dirty="0">
                <a:solidFill>
                  <a:srgbClr val="FF0000"/>
                </a:solidFill>
              </a:rPr>
              <a:t>N.B. con l’utilizzo di software di intelligenza artificiale, potrebbe verificarsi anche una condotta colposa</a:t>
            </a:r>
          </a:p>
        </p:txBody>
      </p:sp>
    </p:spTree>
    <p:extLst>
      <p:ext uri="{BB962C8B-B14F-4D97-AF65-F5344CB8AC3E}">
        <p14:creationId xmlns:p14="http://schemas.microsoft.com/office/powerpoint/2010/main" val="3393005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6FAE4-08E2-6E26-1DFA-F8FF80C31F4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F496302-9390-0674-5983-2B6C17DFC7E0}"/>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B0B23D7B-C1B8-5213-D186-AE086174E9FE}"/>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69207928-0D9A-1372-B126-DA8199B5834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18798A79-722D-2E56-6287-B3AFC56133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73F007DC-4A3A-EF37-E723-6C1DC25C1BBF}"/>
              </a:ext>
            </a:extLst>
          </p:cNvPr>
          <p:cNvSpPr/>
          <p:nvPr/>
        </p:nvSpPr>
        <p:spPr>
          <a:xfrm>
            <a:off x="1794510" y="2139144"/>
            <a:ext cx="9452610" cy="4247317"/>
          </a:xfrm>
          <a:prstGeom prst="rect">
            <a:avLst/>
          </a:prstGeom>
        </p:spPr>
        <p:txBody>
          <a:bodyPr wrap="square">
            <a:spAutoFit/>
          </a:bodyPr>
          <a:lstStyle/>
          <a:p>
            <a:r>
              <a:rPr lang="it-IT" b="1" dirty="0"/>
              <a:t>Libro II, Titolo VII, Capo III, codice penale Della falsità in atti </a:t>
            </a:r>
          </a:p>
          <a:p>
            <a:endParaRPr lang="it-IT" b="1" dirty="0"/>
          </a:p>
          <a:p>
            <a:r>
              <a:rPr lang="it-IT" b="1" dirty="0"/>
              <a:t>Art. 477 Falsità materiale commessa da pubblico ufficiale in certificati o autorizzazioni amministrative </a:t>
            </a:r>
          </a:p>
          <a:p>
            <a:endParaRPr lang="it-IT" dirty="0"/>
          </a:p>
          <a:p>
            <a:r>
              <a:rPr lang="it-IT" dirty="0"/>
              <a:t>«Il pubblico ufficiale, che, nell'esercizio delle sue funzioni, contraffà o altera certificati o autorizzazioni amministrative, ovvero, mediante contraffazione o alterazione, fa apparire adempiute le condizioni richieste per la loro validità, è punito con la reclusione da sei mesi a tre anni» </a:t>
            </a:r>
          </a:p>
          <a:p>
            <a:endParaRPr lang="it-IT" dirty="0"/>
          </a:p>
          <a:p>
            <a:r>
              <a:rPr lang="it-IT" dirty="0">
                <a:solidFill>
                  <a:srgbClr val="FF0000"/>
                </a:solidFill>
              </a:rPr>
              <a:t>Il pubblico ufficiale che falsifica un documento già esistente, o che rilasci una falsa autorizzazione al fine di rimuovere ostacoli giuridici allo svolgimento di determinate attività, dove manchino i presupposti o le condizioni. </a:t>
            </a:r>
          </a:p>
          <a:p>
            <a:endParaRPr lang="it-IT" dirty="0">
              <a:solidFill>
                <a:srgbClr val="FF0000"/>
              </a:solidFill>
            </a:endParaRPr>
          </a:p>
          <a:p>
            <a:r>
              <a:rPr lang="it-IT" dirty="0">
                <a:solidFill>
                  <a:srgbClr val="FF0000"/>
                </a:solidFill>
              </a:rPr>
              <a:t>La generazione dei certificati informatizzata funge da deterrente di eventuali condotte illecite</a:t>
            </a:r>
          </a:p>
        </p:txBody>
      </p:sp>
    </p:spTree>
    <p:extLst>
      <p:ext uri="{BB962C8B-B14F-4D97-AF65-F5344CB8AC3E}">
        <p14:creationId xmlns:p14="http://schemas.microsoft.com/office/powerpoint/2010/main" val="670116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3CB3-F4A9-E737-1CD6-ABBBF8BBA11B}"/>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842D7A42-4DF7-0112-B8E3-E3833075EF51}"/>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4D086C7F-0A01-E7ED-6E08-6CF539783BF6}"/>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9859C5C4-6D02-CABF-C797-E5F17053A8D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6D219CB3-56CA-0692-C50F-E1811FC1A8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9748FB14-1744-8F24-7692-559AD7BA9835}"/>
              </a:ext>
            </a:extLst>
          </p:cNvPr>
          <p:cNvSpPr/>
          <p:nvPr/>
        </p:nvSpPr>
        <p:spPr>
          <a:xfrm>
            <a:off x="1794510" y="2139144"/>
            <a:ext cx="9452610" cy="3970318"/>
          </a:xfrm>
          <a:prstGeom prst="rect">
            <a:avLst/>
          </a:prstGeom>
        </p:spPr>
        <p:txBody>
          <a:bodyPr wrap="square">
            <a:spAutoFit/>
          </a:bodyPr>
          <a:lstStyle/>
          <a:p>
            <a:r>
              <a:rPr lang="it-IT" b="1" dirty="0"/>
              <a:t>Libro II, Titolo VII, Capo III, codice penale Della falsità in atti </a:t>
            </a:r>
          </a:p>
          <a:p>
            <a:endParaRPr lang="it-IT" b="1" dirty="0"/>
          </a:p>
          <a:p>
            <a:r>
              <a:rPr lang="it-IT" b="1" dirty="0"/>
              <a:t>Art. 478 Falsità materiale commessa dal pubblico ufficiale in copie autentiche di atti pubblici o privati e in attestati del contenuto di atti. </a:t>
            </a:r>
          </a:p>
          <a:p>
            <a:endParaRPr lang="it-IT" dirty="0"/>
          </a:p>
          <a:p>
            <a:r>
              <a:rPr lang="it-IT" dirty="0"/>
              <a:t>«Il pubblico ufficiale, che, nell'esercizio delle sue funzioni, supponendo esistente un atto pubblico o privato, ne simula una copia e la rilascia in forma legale, ovvero rilascia una copia di un atto pubblico o privato diversa dall'originale, è punito con la reclusione da uno a quattro anni. Se la falsità concerne un atto o parte di un atto, che faccia fede fino a querela di falso, la reclusione è da tre a otto anni. Se la falsità è commessa dal pubblico ufficiale in un attestato sul contenuto di atti, pubblici o privati, la pena è della reclusione da uno a tre anni.» </a:t>
            </a:r>
          </a:p>
          <a:p>
            <a:endParaRPr lang="it-IT" dirty="0"/>
          </a:p>
          <a:p>
            <a:r>
              <a:rPr lang="it-IT" dirty="0">
                <a:solidFill>
                  <a:srgbClr val="FF0000"/>
                </a:solidFill>
              </a:rPr>
              <a:t>Il pubblico ufficiale che rilascia copia di certificati o atti di originali inesistenti. </a:t>
            </a:r>
          </a:p>
          <a:p>
            <a:r>
              <a:rPr lang="it-IT" dirty="0">
                <a:solidFill>
                  <a:srgbClr val="FF0000"/>
                </a:solidFill>
              </a:rPr>
              <a:t>La generazione dei certificati informatizzata funge da deterrente di eventuali condotte illecite</a:t>
            </a:r>
          </a:p>
        </p:txBody>
      </p:sp>
    </p:spTree>
    <p:extLst>
      <p:ext uri="{BB962C8B-B14F-4D97-AF65-F5344CB8AC3E}">
        <p14:creationId xmlns:p14="http://schemas.microsoft.com/office/powerpoint/2010/main" val="164164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3FA12-1EA6-185B-FD67-979E90247D4F}"/>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B5225031-AA22-3776-36F1-5B22C3011087}"/>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6D5D0A8D-0F60-49C0-FBF6-E50D9B07F6A2}"/>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46A166AF-E308-5A4C-5C70-4E65F97569B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F64FBBC-2895-424C-0BFF-2E3303E6E9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7FCA537A-4DDB-2B50-6115-6CE51A079A2E}"/>
              </a:ext>
            </a:extLst>
          </p:cNvPr>
          <p:cNvSpPr/>
          <p:nvPr/>
        </p:nvSpPr>
        <p:spPr>
          <a:xfrm>
            <a:off x="1794510" y="2139144"/>
            <a:ext cx="9452610" cy="3693319"/>
          </a:xfrm>
          <a:prstGeom prst="rect">
            <a:avLst/>
          </a:prstGeom>
        </p:spPr>
        <p:txBody>
          <a:bodyPr wrap="square">
            <a:spAutoFit/>
          </a:bodyPr>
          <a:lstStyle/>
          <a:p>
            <a:r>
              <a:rPr lang="it-IT" b="1" dirty="0"/>
              <a:t>Libro II, Titolo VII, Capo III, codice penale Della falsità in atti </a:t>
            </a:r>
          </a:p>
          <a:p>
            <a:endParaRPr lang="it-IT" b="1" dirty="0"/>
          </a:p>
          <a:p>
            <a:r>
              <a:rPr lang="it-IT" b="1" dirty="0"/>
              <a:t>Art. 479 Falsità ideologica commessa dal pubblico ufficiale in atti pubblici </a:t>
            </a:r>
          </a:p>
          <a:p>
            <a:endParaRPr lang="it-IT" dirty="0"/>
          </a:p>
          <a:p>
            <a:r>
              <a:rPr lang="it-IT" dirty="0"/>
              <a:t>«Il pubblico ufficiale, che, ricevendo o formando un atto nell'esercizio delle sue funzioni, attesta falsamente che un fatto è stato da lui compiuto o è avvenuto alla sua presenza, o attesta come da lui ricevute dichiarazioni a lui non rese, ovvero omette o altera dichiarazioni da lui ricevute, o comunque attesta falsamente fatti dei quali l'atto è destinato a provare la verità, soggiace alle pene stabilite nell'articolo 476» </a:t>
            </a:r>
          </a:p>
          <a:p>
            <a:endParaRPr lang="it-IT" dirty="0"/>
          </a:p>
          <a:p>
            <a:r>
              <a:rPr lang="it-IT" dirty="0">
                <a:solidFill>
                  <a:srgbClr val="FF0000"/>
                </a:solidFill>
              </a:rPr>
              <a:t>Es. Il pubblico ufficiale, che deve compiere un controllo di conformità sullo stato dei luoghi in un progetto, e contrariamente al vero non svolge la sua attività di accertamento ma dichiari comunque la concreta realizzabilità dell’opera. </a:t>
            </a:r>
          </a:p>
        </p:txBody>
      </p:sp>
    </p:spTree>
    <p:extLst>
      <p:ext uri="{BB962C8B-B14F-4D97-AF65-F5344CB8AC3E}">
        <p14:creationId xmlns:p14="http://schemas.microsoft.com/office/powerpoint/2010/main" val="412043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04529-AB98-5CB3-6331-515BCD608772}"/>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3716055E-427B-3291-1544-ED08074652A9}"/>
              </a:ext>
            </a:extLst>
          </p:cNvPr>
          <p:cNvSpPr txBox="1"/>
          <p:nvPr/>
        </p:nvSpPr>
        <p:spPr>
          <a:xfrm>
            <a:off x="1648121" y="2309781"/>
            <a:ext cx="10095860" cy="2780248"/>
          </a:xfrm>
          <a:prstGeom prst="rect">
            <a:avLst/>
          </a:prstGeom>
          <a:noFill/>
        </p:spPr>
        <p:txBody>
          <a:bodyPr wrap="square" rtlCol="0">
            <a:spAutoFit/>
          </a:bodyPr>
          <a:lstStyle/>
          <a:p>
            <a:pPr algn="just">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La digitalizzazione per la pubblica amministrazione rappresenta una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sfida etica</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Sembrerà paradossale ma la trasparenza dei procedimenti amministrativi passa sempre più chiaramente da lì. E con la trasparenza l’efficienza; e con l’efficienza il risultato; e con il risultato la qualità della vita dei cittadini. </a:t>
            </a:r>
          </a:p>
          <a:p>
            <a:pPr algn="just">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Si discute molto negli ultimi mesi dei profili etici che coinvolgono il crescente protagonismo dell’intelligenza artificiale e dei rischi legati a una mancata regolamentazione.</a:t>
            </a:r>
            <a:endParaRPr lang="it-IT" sz="2400" dirty="0"/>
          </a:p>
        </p:txBody>
      </p:sp>
      <p:pic>
        <p:nvPicPr>
          <p:cNvPr id="4" name="Picture 4" descr="Icona chiave nera per il web design. Icona chiave retrò. | Vettore Premium">
            <a:extLst>
              <a:ext uri="{FF2B5EF4-FFF2-40B4-BE49-F238E27FC236}">
                <a16:creationId xmlns:a16="http://schemas.microsoft.com/office/drawing/2014/main" id="{9603B952-A6DD-255F-9AE0-4774C9CB3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121" y="986342"/>
            <a:ext cx="1965412" cy="98270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6570A243-93ED-EA68-8BEF-D44629FCF78E}"/>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7" name="Immagine 6">
            <a:extLst>
              <a:ext uri="{FF2B5EF4-FFF2-40B4-BE49-F238E27FC236}">
                <a16:creationId xmlns:a16="http://schemas.microsoft.com/office/drawing/2014/main" id="{1F8F1D13-6450-4F65-70AE-6CAA11FC2CE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CasellaDiTesto 4">
            <a:extLst>
              <a:ext uri="{FF2B5EF4-FFF2-40B4-BE49-F238E27FC236}">
                <a16:creationId xmlns:a16="http://schemas.microsoft.com/office/drawing/2014/main" id="{2EBEE13F-D2DB-51B7-61C3-F5967B864652}"/>
              </a:ext>
            </a:extLst>
          </p:cNvPr>
          <p:cNvSpPr txBox="1"/>
          <p:nvPr/>
        </p:nvSpPr>
        <p:spPr>
          <a:xfrm>
            <a:off x="3613533" y="877530"/>
            <a:ext cx="7890430" cy="1200329"/>
          </a:xfrm>
          <a:prstGeom prst="rect">
            <a:avLst/>
          </a:prstGeom>
          <a:noFill/>
        </p:spPr>
        <p:txBody>
          <a:bodyPr wrap="none" rtlCol="0">
            <a:spAutoFit/>
          </a:bodyPr>
          <a:lstStyle/>
          <a:p>
            <a:r>
              <a:rPr lang="it-IT" sz="7200" dirty="0">
                <a:solidFill>
                  <a:srgbClr val="C00000"/>
                </a:solidFill>
              </a:rPr>
              <a:t>DIGITALIZZAZIONE</a:t>
            </a:r>
          </a:p>
        </p:txBody>
      </p:sp>
    </p:spTree>
    <p:extLst>
      <p:ext uri="{BB962C8B-B14F-4D97-AF65-F5344CB8AC3E}">
        <p14:creationId xmlns:p14="http://schemas.microsoft.com/office/powerpoint/2010/main" val="3016255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A7C7B-8847-3BA6-203E-F15E9FF072A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B605470E-F205-D237-9EC8-49C2055402A3}"/>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622BFD7A-73A4-9ADB-E4B6-C1B4DFD94FC6}"/>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36320969-23F0-9B01-91DE-90D39118C49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B4DADA52-8D19-3008-C925-91C8539D27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6C53C73A-0995-4124-F699-C1ACF6649C93}"/>
              </a:ext>
            </a:extLst>
          </p:cNvPr>
          <p:cNvSpPr/>
          <p:nvPr/>
        </p:nvSpPr>
        <p:spPr>
          <a:xfrm>
            <a:off x="1794510" y="2139144"/>
            <a:ext cx="9452610" cy="3416320"/>
          </a:xfrm>
          <a:prstGeom prst="rect">
            <a:avLst/>
          </a:prstGeom>
        </p:spPr>
        <p:txBody>
          <a:bodyPr wrap="square">
            <a:spAutoFit/>
          </a:bodyPr>
          <a:lstStyle/>
          <a:p>
            <a:r>
              <a:rPr lang="it-IT" b="1" dirty="0"/>
              <a:t>Libro II, Titolo VII, Capo III, codice penale Della falsità in atti </a:t>
            </a:r>
          </a:p>
          <a:p>
            <a:endParaRPr lang="it-IT" b="1" dirty="0"/>
          </a:p>
          <a:p>
            <a:r>
              <a:rPr lang="it-IT" b="1" dirty="0"/>
              <a:t>Art. 480 Falsità ideologica commessa dal pubblico ufficiale in certificati o in autorizzazioni amministrative. </a:t>
            </a:r>
          </a:p>
          <a:p>
            <a:endParaRPr lang="it-IT" dirty="0"/>
          </a:p>
          <a:p>
            <a:r>
              <a:rPr lang="it-IT" dirty="0"/>
              <a:t>«Il pubblico ufficiale, che, nell'esercizio delle sue funzioni, attesta falsamente in certificati o autorizzazioni amministrative, fatti dei quali l'atto è destinato a provare la verità, è punito con la reclusione da tre mesi a due anni» </a:t>
            </a:r>
          </a:p>
          <a:p>
            <a:endParaRPr lang="it-IT" dirty="0"/>
          </a:p>
          <a:p>
            <a:r>
              <a:rPr lang="it-IT" dirty="0">
                <a:solidFill>
                  <a:srgbClr val="FF0000"/>
                </a:solidFill>
              </a:rPr>
              <a:t>Es. Il pubblico ufficiale che falsifichi un attestato di presenza o qualificazione professionale. Il controllo digitale delle presenze funge da deterrente, sebbene vi sia sempre la possibilità di commettere il reato nella gestione dei file generati in automatico dal sistema</a:t>
            </a:r>
            <a:r>
              <a:rPr lang="it-IT" dirty="0"/>
              <a:t> </a:t>
            </a:r>
            <a:endParaRPr lang="it-IT" dirty="0">
              <a:solidFill>
                <a:srgbClr val="FF0000"/>
              </a:solidFill>
            </a:endParaRPr>
          </a:p>
        </p:txBody>
      </p:sp>
    </p:spTree>
    <p:extLst>
      <p:ext uri="{BB962C8B-B14F-4D97-AF65-F5344CB8AC3E}">
        <p14:creationId xmlns:p14="http://schemas.microsoft.com/office/powerpoint/2010/main" val="11044822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97876-4EB9-6600-4ADF-366025A44CC4}"/>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B0111871-EE96-B2C2-0995-0B0A208D36EE}"/>
              </a:ext>
            </a:extLst>
          </p:cNvPr>
          <p:cNvSpPr txBox="1"/>
          <p:nvPr/>
        </p:nvSpPr>
        <p:spPr>
          <a:xfrm>
            <a:off x="3613533" y="810095"/>
            <a:ext cx="5732788" cy="1323439"/>
          </a:xfrm>
          <a:prstGeom prst="rect">
            <a:avLst/>
          </a:prstGeom>
          <a:noFill/>
        </p:spPr>
        <p:txBody>
          <a:bodyPr wrap="none" rtlCol="0">
            <a:spAutoFit/>
          </a:bodyPr>
          <a:lstStyle/>
          <a:p>
            <a:r>
              <a:rPr lang="it-IT" sz="8000" dirty="0">
                <a:solidFill>
                  <a:srgbClr val="C00000"/>
                </a:solidFill>
              </a:rPr>
              <a:t>REATI vs P.A.</a:t>
            </a:r>
          </a:p>
        </p:txBody>
      </p:sp>
      <p:sp>
        <p:nvSpPr>
          <p:cNvPr id="7" name="CasellaDiTesto 6">
            <a:extLst>
              <a:ext uri="{FF2B5EF4-FFF2-40B4-BE49-F238E27FC236}">
                <a16:creationId xmlns:a16="http://schemas.microsoft.com/office/drawing/2014/main" id="{D888FDB5-157B-7AB3-7727-7DEE75F949A1}"/>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0DFD2FC5-46A1-2212-4655-05E3182CF99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B9863D5-690F-AE1E-92C3-24BC307CE1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5985E965-C227-FAC2-2B7D-C51C4BC2E366}"/>
              </a:ext>
            </a:extLst>
          </p:cNvPr>
          <p:cNvSpPr/>
          <p:nvPr/>
        </p:nvSpPr>
        <p:spPr>
          <a:xfrm>
            <a:off x="1794510" y="2139144"/>
            <a:ext cx="9452610" cy="4247317"/>
          </a:xfrm>
          <a:prstGeom prst="rect">
            <a:avLst/>
          </a:prstGeom>
        </p:spPr>
        <p:txBody>
          <a:bodyPr wrap="square">
            <a:spAutoFit/>
          </a:bodyPr>
          <a:lstStyle/>
          <a:p>
            <a:r>
              <a:rPr lang="it-IT" b="1" dirty="0"/>
              <a:t>Libro II, Titolo VII, Capo III, codice penale Della falsità in atti </a:t>
            </a:r>
          </a:p>
          <a:p>
            <a:endParaRPr lang="it-IT" b="1" dirty="0"/>
          </a:p>
          <a:p>
            <a:r>
              <a:rPr lang="it-IT" b="1" dirty="0"/>
              <a:t>Art. 490 Soppressione, distruzione e occultamento di atti veri. </a:t>
            </a:r>
          </a:p>
          <a:p>
            <a:endParaRPr lang="it-IT" dirty="0"/>
          </a:p>
          <a:p>
            <a:r>
              <a:rPr lang="it-IT" dirty="0"/>
              <a:t>«Chiunque, in tutto o in parte, distrugge, sopprime od occulta un atto pubblico vero[c.c. 2699] o, al fine di recare a sé o ad altri un vantaggio o di recare ad altri un danno, distrugge, sopprime od occulta un testamento olografo[c.c. 602], una cambiale o un altro titolo di credito trasmissibile per girata o al portatore veri, soggiace rispettivamente alle pene stabilite negli articoli 476, 477 e 482, secondo le distinzioni in essi contenute» </a:t>
            </a:r>
          </a:p>
          <a:p>
            <a:endParaRPr lang="it-IT" dirty="0"/>
          </a:p>
          <a:p>
            <a:r>
              <a:rPr lang="it-IT" b="1" dirty="0"/>
              <a:t>Art. 491 bis Documenti informatici </a:t>
            </a:r>
          </a:p>
          <a:p>
            <a:endParaRPr lang="it-IT" dirty="0"/>
          </a:p>
          <a:p>
            <a:r>
              <a:rPr lang="it-IT" dirty="0"/>
              <a:t>«Se alcuna delle falsità previste dal presente capo riguarda un documento informatico pubblico avente efficacia probatoria, si applicano le disposizioni del capo stesso concernenti gli atti pubblici»</a:t>
            </a:r>
            <a:endParaRPr lang="it-IT" dirty="0">
              <a:solidFill>
                <a:srgbClr val="FF0000"/>
              </a:solidFill>
            </a:endParaRPr>
          </a:p>
        </p:txBody>
      </p:sp>
    </p:spTree>
    <p:extLst>
      <p:ext uri="{BB962C8B-B14F-4D97-AF65-F5344CB8AC3E}">
        <p14:creationId xmlns:p14="http://schemas.microsoft.com/office/powerpoint/2010/main" val="3017099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74FD4-6CCE-1352-6539-45E3D3EEE0D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5ECA094-F9A6-1528-777F-40576616825A}"/>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
        <p:nvSpPr>
          <p:cNvPr id="7" name="CasellaDiTesto 6">
            <a:extLst>
              <a:ext uri="{FF2B5EF4-FFF2-40B4-BE49-F238E27FC236}">
                <a16:creationId xmlns:a16="http://schemas.microsoft.com/office/drawing/2014/main" id="{2513F611-C85A-57CB-05B2-731A37C2008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A7E8C4C-F64D-8503-B573-C4DBE77F0FA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1095224-B182-4F52-B6FD-71EF82690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4D6DB26D-78DF-49DC-BA2D-3719C80F66B0}"/>
              </a:ext>
            </a:extLst>
          </p:cNvPr>
          <p:cNvSpPr/>
          <p:nvPr/>
        </p:nvSpPr>
        <p:spPr>
          <a:xfrm>
            <a:off x="1794510" y="2235369"/>
            <a:ext cx="9509760" cy="3416320"/>
          </a:xfrm>
          <a:prstGeom prst="rect">
            <a:avLst/>
          </a:prstGeom>
        </p:spPr>
        <p:txBody>
          <a:bodyPr wrap="square">
            <a:spAutoFit/>
          </a:bodyPr>
          <a:lstStyle/>
          <a:p>
            <a:r>
              <a:rPr lang="it-IT" b="1" dirty="0"/>
              <a:t>Quali sono i reati informatici? </a:t>
            </a:r>
          </a:p>
          <a:p>
            <a:r>
              <a:rPr lang="it-IT" dirty="0"/>
              <a:t>I reati informatici, anche conosciuti come “</a:t>
            </a:r>
            <a:r>
              <a:rPr lang="it-IT" dirty="0" err="1"/>
              <a:t>cybercrimes</a:t>
            </a:r>
            <a:r>
              <a:rPr lang="it-IT" dirty="0"/>
              <a:t>“, o crimini informatici, sono stati introdotti dal Legislatore con la L. 547/1993, con la quale sono state apportate modifiche sia al codice penale che al codice di procedura penale. Successivamente, la L. 48/2008 ha apportato ulteriori modifiche, ratificando la Convenzione del Consiglio D’Europa sulla criminalità informatica.</a:t>
            </a:r>
          </a:p>
          <a:p>
            <a:r>
              <a:rPr lang="it-IT" dirty="0"/>
              <a:t>In sostanza si tratta di quei reati commessi mediante l’uso della tecnologia e di mezzi informatici e telematici. </a:t>
            </a:r>
          </a:p>
          <a:p>
            <a:endParaRPr lang="it-IT" dirty="0"/>
          </a:p>
          <a:p>
            <a:r>
              <a:rPr lang="it-IT" b="1" dirty="0"/>
              <a:t>Reati informatici nel codice penale</a:t>
            </a:r>
          </a:p>
          <a:p>
            <a:r>
              <a:rPr lang="it-IT" dirty="0"/>
              <a:t>Non esiste una sezione specifica nel nostro codice penale dedicata ai reati informatici. </a:t>
            </a:r>
          </a:p>
          <a:p>
            <a:r>
              <a:rPr lang="it-IT" dirty="0"/>
              <a:t>Si tratta per lo più di reati contro la persona (nello specifico di delitti contro la inviolabilità del domicilio e dei segreti) e di reati contro il patrimonio commessi mediante mezzi informatici.</a:t>
            </a:r>
          </a:p>
        </p:txBody>
      </p:sp>
    </p:spTree>
    <p:extLst>
      <p:ext uri="{BB962C8B-B14F-4D97-AF65-F5344CB8AC3E}">
        <p14:creationId xmlns:p14="http://schemas.microsoft.com/office/powerpoint/2010/main" val="1394548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CCFDA-A18C-701F-0A1F-A7DDDE122B2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B198EC9-64B8-BB7A-E503-CB9A12CA91E8}"/>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214B995-27D4-80A6-636F-10DE1B9F9543}"/>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7F31F510-99D9-74F2-8D91-9A41CD067C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D8FD916C-7F74-843A-A746-4B51B07AA9CA}"/>
              </a:ext>
            </a:extLst>
          </p:cNvPr>
          <p:cNvSpPr/>
          <p:nvPr/>
        </p:nvSpPr>
        <p:spPr>
          <a:xfrm>
            <a:off x="1794510" y="2570031"/>
            <a:ext cx="9509760" cy="3416320"/>
          </a:xfrm>
          <a:prstGeom prst="rect">
            <a:avLst/>
          </a:prstGeom>
        </p:spPr>
        <p:txBody>
          <a:bodyPr wrap="square">
            <a:spAutoFit/>
          </a:bodyPr>
          <a:lstStyle/>
          <a:p>
            <a:pPr marL="285750" indent="-285750">
              <a:buFont typeface="Wingdings" panose="05000000000000000000" pitchFamily="2" charset="2"/>
              <a:buChar char="§"/>
            </a:pPr>
            <a:r>
              <a:rPr lang="it-IT" b="1" dirty="0"/>
              <a:t>Accesso abusivo a un sistema informatico o telematico – Art 615 ter </a:t>
            </a:r>
            <a:r>
              <a:rPr lang="it-IT" b="1" dirty="0" err="1"/>
              <a:t>cp</a:t>
            </a:r>
            <a:endParaRPr lang="it-IT" b="1" dirty="0"/>
          </a:p>
          <a:p>
            <a:pPr marL="285750" indent="-285750">
              <a:buFont typeface="Wingdings" panose="05000000000000000000" pitchFamily="2" charset="2"/>
              <a:buChar char="§"/>
            </a:pPr>
            <a:r>
              <a:rPr lang="it-IT" b="1" dirty="0"/>
              <a:t>Detenzione e diffusione abusiva di codici di accesso a sistemi informatici o telematici – Art 615 quater </a:t>
            </a:r>
            <a:r>
              <a:rPr lang="it-IT" b="1" dirty="0" err="1"/>
              <a:t>cp</a:t>
            </a:r>
            <a:endParaRPr lang="it-IT" b="1" dirty="0"/>
          </a:p>
          <a:p>
            <a:pPr marL="285750" indent="-285750">
              <a:buFont typeface="Wingdings" panose="05000000000000000000" pitchFamily="2" charset="2"/>
              <a:buChar char="§"/>
            </a:pPr>
            <a:r>
              <a:rPr lang="it-IT" b="1" dirty="0"/>
              <a:t>Diffusione di apparecchiature, dispositivi o programmi informatici diretti a danneggiare o interrompere un sistema informatico o telematico – Art 615 quinquies </a:t>
            </a:r>
            <a:r>
              <a:rPr lang="it-IT" b="1" dirty="0" err="1"/>
              <a:t>cp</a:t>
            </a:r>
            <a:endParaRPr lang="it-IT" b="1" dirty="0"/>
          </a:p>
          <a:p>
            <a:pPr marL="285750" indent="-285750">
              <a:buFont typeface="Wingdings" panose="05000000000000000000" pitchFamily="2" charset="2"/>
              <a:buChar char="§"/>
            </a:pPr>
            <a:r>
              <a:rPr lang="it-IT" b="1" dirty="0"/>
              <a:t>Intercettazione, impedimento o interruzione illecita di comunicazioni informatiche o telematiche – Art 617 quater </a:t>
            </a:r>
            <a:r>
              <a:rPr lang="it-IT" b="1" dirty="0" err="1"/>
              <a:t>cp</a:t>
            </a:r>
            <a:endParaRPr lang="it-IT" b="1" dirty="0"/>
          </a:p>
          <a:p>
            <a:pPr marL="285750" indent="-285750">
              <a:buFont typeface="Wingdings" panose="05000000000000000000" pitchFamily="2" charset="2"/>
              <a:buChar char="§"/>
            </a:pPr>
            <a:r>
              <a:rPr lang="it-IT" b="1" dirty="0"/>
              <a:t>Danneggiamento di informazioni, dati e programmi informatici – Art 635 bis </a:t>
            </a:r>
            <a:r>
              <a:rPr lang="it-IT" b="1" dirty="0" err="1"/>
              <a:t>cp</a:t>
            </a:r>
            <a:endParaRPr lang="it-IT" b="1" dirty="0"/>
          </a:p>
          <a:p>
            <a:pPr marL="285750" indent="-285750">
              <a:buFont typeface="Wingdings" panose="05000000000000000000" pitchFamily="2" charset="2"/>
              <a:buChar char="§"/>
            </a:pPr>
            <a:r>
              <a:rPr lang="it-IT" b="1" dirty="0"/>
              <a:t>Danneggiamento di informazioni, dati e programmi informatici utilizzati dallo stato o da altro ente pubblico o comunque di pubblica utilità – Art 635 ter </a:t>
            </a:r>
            <a:r>
              <a:rPr lang="it-IT" b="1" dirty="0" err="1"/>
              <a:t>cp</a:t>
            </a:r>
            <a:endParaRPr lang="it-IT" b="1" dirty="0"/>
          </a:p>
          <a:p>
            <a:pPr marL="285750" indent="-285750">
              <a:buFont typeface="Wingdings" panose="05000000000000000000" pitchFamily="2" charset="2"/>
              <a:buChar char="§"/>
            </a:pPr>
            <a:r>
              <a:rPr lang="it-IT" b="1" dirty="0"/>
              <a:t>Danneggiamento di sistemi informatici e telematici – Art 635 quater </a:t>
            </a:r>
            <a:r>
              <a:rPr lang="it-IT" b="1" dirty="0" err="1"/>
              <a:t>cp</a:t>
            </a:r>
            <a:endParaRPr lang="it-IT" b="1" dirty="0"/>
          </a:p>
          <a:p>
            <a:pPr marL="285750" indent="-285750">
              <a:buFont typeface="Wingdings" panose="05000000000000000000" pitchFamily="2" charset="2"/>
              <a:buChar char="§"/>
            </a:pPr>
            <a:r>
              <a:rPr lang="it-IT" b="1" dirty="0"/>
              <a:t>Frode informatica – Art 640 ter </a:t>
            </a:r>
            <a:r>
              <a:rPr lang="it-IT" b="1" dirty="0" err="1"/>
              <a:t>cp</a:t>
            </a:r>
            <a:r>
              <a:rPr lang="it-IT" dirty="0"/>
              <a:t> </a:t>
            </a:r>
          </a:p>
        </p:txBody>
      </p:sp>
      <p:sp>
        <p:nvSpPr>
          <p:cNvPr id="5" name="CasellaDiTesto 4">
            <a:extLst>
              <a:ext uri="{FF2B5EF4-FFF2-40B4-BE49-F238E27FC236}">
                <a16:creationId xmlns:a16="http://schemas.microsoft.com/office/drawing/2014/main" id="{E19813E8-C41E-16C1-2D33-8CA5883C9667}"/>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37534654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4B5D9-951E-8354-0047-B17F9307CDC8}"/>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E990BB37-0CED-33A7-E6B1-97645D4D1C63}"/>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D0AFE429-3971-E75A-777B-1B771BAFFA3B}"/>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15E93534-B097-6742-9E10-4F031A2AE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2B68C7B3-40E6-B5F3-E457-434F2836FE30}"/>
              </a:ext>
            </a:extLst>
          </p:cNvPr>
          <p:cNvSpPr/>
          <p:nvPr/>
        </p:nvSpPr>
        <p:spPr>
          <a:xfrm>
            <a:off x="1794510" y="2163821"/>
            <a:ext cx="9509760" cy="4524315"/>
          </a:xfrm>
          <a:prstGeom prst="rect">
            <a:avLst/>
          </a:prstGeom>
        </p:spPr>
        <p:txBody>
          <a:bodyPr wrap="square">
            <a:spAutoFit/>
          </a:bodyPr>
          <a:lstStyle/>
          <a:p>
            <a:r>
              <a:rPr lang="it-IT" b="1" dirty="0"/>
              <a:t>Art.615-ter Accesso abusivo a un sistema informatico o telematico</a:t>
            </a:r>
          </a:p>
          <a:p>
            <a:endParaRPr lang="it-IT" dirty="0"/>
          </a:p>
          <a:p>
            <a:r>
              <a:rPr lang="it-IT" dirty="0"/>
              <a:t>Il reato di accesso abusivo a un sistema informatico o telematico punisce chiunque abusivamente si introduca in un sistema informatico o telematico protetto da misure di sicurezza ovvero vi si mantiene contro la volontà di chi ha il diritto di escluderlo. La pena prevista è reclusione fino a tre anni.</a:t>
            </a:r>
          </a:p>
          <a:p>
            <a:r>
              <a:rPr lang="it-IT" dirty="0"/>
              <a:t>La pena è della reclusione da uno a cinque anni:</a:t>
            </a:r>
          </a:p>
          <a:p>
            <a:r>
              <a:rPr lang="it-IT" dirty="0"/>
              <a:t>	1) se il fatto è commesso da chi ricopre una determinata carica (pubblico ufficiale o 	incaricato di un pubblico servizio, o da chi esercita anche abusivamente la professione di 	investigatore privato, o con abuso della qualità di operatore del sistema);</a:t>
            </a:r>
          </a:p>
          <a:p>
            <a:r>
              <a:rPr lang="it-IT" dirty="0"/>
              <a:t>	2) se il colpevole per commettere il fatto usa violenza sulle cose o alle persone, ovvero se 	è palesemente armato;</a:t>
            </a:r>
          </a:p>
          <a:p>
            <a:r>
              <a:rPr lang="it-IT" dirty="0"/>
              <a:t>	3) se dal fatto deriva la distruzione o il danneggiamento del sistema o l’interruzione totale 	o parziale del suo funzionamento, ovvero la distruzione o il danneggiamento dei dati, 	delle informazioni o dei programmi in esso contenuti.</a:t>
            </a:r>
          </a:p>
          <a:p>
            <a:endParaRPr lang="it-IT" dirty="0"/>
          </a:p>
        </p:txBody>
      </p:sp>
      <p:sp>
        <p:nvSpPr>
          <p:cNvPr id="5" name="CasellaDiTesto 4">
            <a:extLst>
              <a:ext uri="{FF2B5EF4-FFF2-40B4-BE49-F238E27FC236}">
                <a16:creationId xmlns:a16="http://schemas.microsoft.com/office/drawing/2014/main" id="{E9FC5966-C8E9-6503-A56C-6EF056850AA7}"/>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27058120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2A945-D37D-0DEF-6487-5087BDB6EA3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6D33C4AB-5DF9-12E2-33F8-4DCA8429AB78}"/>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BCFF1846-A8D3-C0B7-8F21-D47EA5D9AC2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2721DC4F-6A6A-1680-652E-943A26F1AC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B9AFB79A-C737-65FA-A6A5-664556432864}"/>
              </a:ext>
            </a:extLst>
          </p:cNvPr>
          <p:cNvSpPr/>
          <p:nvPr/>
        </p:nvSpPr>
        <p:spPr>
          <a:xfrm>
            <a:off x="1794510" y="2163821"/>
            <a:ext cx="9509760" cy="2862322"/>
          </a:xfrm>
          <a:prstGeom prst="rect">
            <a:avLst/>
          </a:prstGeom>
        </p:spPr>
        <p:txBody>
          <a:bodyPr wrap="square">
            <a:spAutoFit/>
          </a:bodyPr>
          <a:lstStyle/>
          <a:p>
            <a:r>
              <a:rPr lang="it-IT" b="1" dirty="0"/>
              <a:t>Art.615-ter Accesso abusivo a un sistema informatico o telematico</a:t>
            </a:r>
          </a:p>
          <a:p>
            <a:r>
              <a:rPr lang="it-IT" dirty="0"/>
              <a:t>[…]</a:t>
            </a:r>
          </a:p>
          <a:p>
            <a:r>
              <a:rPr lang="it-IT" dirty="0"/>
              <a:t>Se invece i sistemi informatici o telematici sono di interesse militare o relativi all’ordine pubblico o alla sicurezza pubblica o alla sanità o alla protezione civile o comunque di interesse pubblico, la pena è, rispettivamente, della reclusione da uno a cinque anni e da tre a otto anni. </a:t>
            </a:r>
          </a:p>
          <a:p>
            <a:r>
              <a:rPr lang="it-IT" dirty="0"/>
              <a:t> </a:t>
            </a:r>
          </a:p>
          <a:p>
            <a:r>
              <a:rPr lang="it-IT" dirty="0"/>
              <a:t>Il reato tutela la riservatezza informatica ed ha ad oggetto la condotta di chi accede o si trattiene abusivamente ad un sistema informatico protetto da misure di sicurezza. Nel caso previsto dal primo comma il delitto è punibile a querela della persona offesa; negli altri casi invece si procede d’ufficio. </a:t>
            </a:r>
          </a:p>
        </p:txBody>
      </p:sp>
      <p:sp>
        <p:nvSpPr>
          <p:cNvPr id="5" name="CasellaDiTesto 4">
            <a:extLst>
              <a:ext uri="{FF2B5EF4-FFF2-40B4-BE49-F238E27FC236}">
                <a16:creationId xmlns:a16="http://schemas.microsoft.com/office/drawing/2014/main" id="{8D82C2F8-D118-C887-B3B2-B21D071E5A49}"/>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29614791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143DF-CB76-2DA2-419D-0226D8E7E5A0}"/>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1ECCD54-2540-5FAC-984A-FA64DCDFDCA9}"/>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3FA5B68-0D6F-7BA7-2F31-17E01130D60C}"/>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9D72ECBF-4A06-A273-A411-76018FFF5E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001A24AF-9CD6-C2E2-9619-FBDCD153565C}"/>
              </a:ext>
            </a:extLst>
          </p:cNvPr>
          <p:cNvSpPr/>
          <p:nvPr/>
        </p:nvSpPr>
        <p:spPr>
          <a:xfrm>
            <a:off x="1794510" y="2163821"/>
            <a:ext cx="9509760" cy="4678204"/>
          </a:xfrm>
          <a:prstGeom prst="rect">
            <a:avLst/>
          </a:prstGeom>
        </p:spPr>
        <p:txBody>
          <a:bodyPr wrap="square">
            <a:spAutoFit/>
          </a:bodyPr>
          <a:lstStyle/>
          <a:p>
            <a:r>
              <a:rPr lang="it-IT" b="1" dirty="0"/>
              <a:t>Art.615 – quater Detenzione e diffusione abusiva di codici di accesso a sistemi informatici o telematici </a:t>
            </a:r>
          </a:p>
          <a:p>
            <a:endParaRPr lang="it-IT" dirty="0"/>
          </a:p>
          <a:p>
            <a:r>
              <a:rPr lang="it-IT" dirty="0"/>
              <a:t>L’articolo in oggetto punisce la condotta del soggetto che, al fine di procurare a sé o ad altri un profitto o di arrecare ad altri un danno, abusivamente si procura, detiene, produce, riproduce, diffonde, importa, comunica, consegna, mette in altro modo a disposizione di altri o installa apparati, strumenti, parti di apparati o di strumenti, codici, parole chiave o altri mezzi idonei all’accesso ad un sistema informatico o telematico, protetto da misure di sicurezza, o comunque fornisce indicazioni o istruzioni idonee al predetto scopo. La pena prevista è la reclusione sino a due anni e la multa sino a euro 5.164.</a:t>
            </a:r>
          </a:p>
          <a:p>
            <a:r>
              <a:rPr lang="it-IT" dirty="0"/>
              <a:t>La pena è della reclusione da uno a tre anni e della multa da euro 5.164 a euro 10.329 se ricorrono alcune circostanze aggravanti indicate dall’articolo. </a:t>
            </a:r>
          </a:p>
          <a:p>
            <a:r>
              <a:rPr lang="it-IT" dirty="0"/>
              <a:t> </a:t>
            </a:r>
          </a:p>
          <a:p>
            <a:r>
              <a:rPr lang="it-IT" sz="1600" dirty="0">
                <a:solidFill>
                  <a:srgbClr val="FF0000"/>
                </a:solidFill>
              </a:rPr>
              <a:t>	Questa fattispecie presuppone una condotta prodromica al compimento del reato di cui all’art 615 	ter </a:t>
            </a:r>
            <a:r>
              <a:rPr lang="it-IT" sz="1600" dirty="0" err="1">
                <a:solidFill>
                  <a:srgbClr val="FF0000"/>
                </a:solidFill>
              </a:rPr>
              <a:t>cp</a:t>
            </a:r>
            <a:r>
              <a:rPr lang="it-IT" sz="1600" dirty="0">
                <a:solidFill>
                  <a:srgbClr val="FF0000"/>
                </a:solidFill>
              </a:rPr>
              <a:t>. Infatti procurarsi un codice di accesso ad un sistema informatico, solitamente, precede la 	condotta di accesso abusivo allo stesso. Per far sì che il reato possa dirsi configurato è richiesto il 	dolo specifico costituito dal fine di procurare a </a:t>
            </a:r>
            <a:r>
              <a:rPr lang="it-IT" sz="1600" dirty="0" err="1">
                <a:solidFill>
                  <a:srgbClr val="FF0000"/>
                </a:solidFill>
              </a:rPr>
              <a:t>sè</a:t>
            </a:r>
            <a:r>
              <a:rPr lang="it-IT" sz="1600" dirty="0">
                <a:solidFill>
                  <a:srgbClr val="FF0000"/>
                </a:solidFill>
              </a:rPr>
              <a:t> o ad altri un ingiusto profitto.</a:t>
            </a:r>
            <a:endParaRPr lang="it-IT" dirty="0"/>
          </a:p>
        </p:txBody>
      </p:sp>
      <p:sp>
        <p:nvSpPr>
          <p:cNvPr id="5" name="CasellaDiTesto 4">
            <a:extLst>
              <a:ext uri="{FF2B5EF4-FFF2-40B4-BE49-F238E27FC236}">
                <a16:creationId xmlns:a16="http://schemas.microsoft.com/office/drawing/2014/main" id="{EAC49AC5-5C07-5A9A-4E45-7A4BA442C0EA}"/>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32761906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94B0-C260-BD7B-AFF4-C2E638337A07}"/>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989C8B42-306F-AFCB-B53E-A7C7D3DAA7CA}"/>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23EFB714-8D10-9B6E-596F-915E0AB8F181}"/>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1FBAFCD6-381C-D69E-3B0E-E5B54CDA1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5AB62CF8-D09B-F007-E040-2CF72840BB99}"/>
              </a:ext>
            </a:extLst>
          </p:cNvPr>
          <p:cNvSpPr/>
          <p:nvPr/>
        </p:nvSpPr>
        <p:spPr>
          <a:xfrm>
            <a:off x="1794510" y="2163821"/>
            <a:ext cx="9509760" cy="3693319"/>
          </a:xfrm>
          <a:prstGeom prst="rect">
            <a:avLst/>
          </a:prstGeom>
        </p:spPr>
        <p:txBody>
          <a:bodyPr wrap="square">
            <a:spAutoFit/>
          </a:bodyPr>
          <a:lstStyle/>
          <a:p>
            <a:r>
              <a:rPr lang="it-IT" b="1" dirty="0"/>
              <a:t>Art.615 – quinquies Diffusione di apparecchiature, dispositivi o programmi informatici diretti a danneggiare o interrompere un sistema informatico o telematico </a:t>
            </a:r>
          </a:p>
          <a:p>
            <a:endParaRPr lang="it-IT" dirty="0"/>
          </a:p>
          <a:p>
            <a:r>
              <a:rPr lang="it-IT" dirty="0"/>
              <a:t>Questo articolo punisce con la reclusione fino a due anni e con la multa sino a euro 10.329, chiunque, abusivamente si procura, detiene, produce, riproduce, importa, diffonde, comunica, consegna o, comunque, mette in altro modo a disposizione di altri o installa apparecchiature, dispositivi o programmi informatici allo scopo di danneggiare illecitamente un sistema informatico o telematico, le informazioni, i dati o i programmi in esso contenuti o ad esso pertinenti ovvero di favorire l’interruzione, totale o parziale, o l’alterazione del suo funzionamento. </a:t>
            </a:r>
          </a:p>
          <a:p>
            <a:endParaRPr lang="it-IT" dirty="0"/>
          </a:p>
          <a:p>
            <a:r>
              <a:rPr lang="it-IT" dirty="0">
                <a:solidFill>
                  <a:srgbClr val="FF0000"/>
                </a:solidFill>
              </a:rPr>
              <a:t>Anche in questo caso la norma ha ad oggetto una condotta volta a commettere il reato indicato dall’art 615 ter </a:t>
            </a:r>
            <a:r>
              <a:rPr lang="it-IT" dirty="0" err="1">
                <a:solidFill>
                  <a:srgbClr val="FF0000"/>
                </a:solidFill>
              </a:rPr>
              <a:t>cp</a:t>
            </a:r>
            <a:r>
              <a:rPr lang="it-IT" dirty="0">
                <a:solidFill>
                  <a:srgbClr val="FF0000"/>
                </a:solidFill>
              </a:rPr>
              <a:t>. È sempre richiesto il dolo specifico ma costituito dal fine di danneggiare illecitamente il sistema informatico o telematico.</a:t>
            </a:r>
          </a:p>
        </p:txBody>
      </p:sp>
      <p:sp>
        <p:nvSpPr>
          <p:cNvPr id="5" name="CasellaDiTesto 4">
            <a:extLst>
              <a:ext uri="{FF2B5EF4-FFF2-40B4-BE49-F238E27FC236}">
                <a16:creationId xmlns:a16="http://schemas.microsoft.com/office/drawing/2014/main" id="{A1A7E185-2329-7A53-47B2-7B82F63A64ED}"/>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4223961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0D656-9305-A8FE-A08E-275AE859C4C1}"/>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6BDEC763-70EF-D298-50E2-A08F568CD751}"/>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20C0047E-DD27-5728-763A-1729854BA6D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19111B46-893C-126B-4C38-8C1CB5CAA8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89A50596-3030-10FB-EAA6-6F86C6A047CA}"/>
              </a:ext>
            </a:extLst>
          </p:cNvPr>
          <p:cNvSpPr/>
          <p:nvPr/>
        </p:nvSpPr>
        <p:spPr>
          <a:xfrm>
            <a:off x="1794510" y="2163821"/>
            <a:ext cx="9509760" cy="4247317"/>
          </a:xfrm>
          <a:prstGeom prst="rect">
            <a:avLst/>
          </a:prstGeom>
        </p:spPr>
        <p:txBody>
          <a:bodyPr wrap="square">
            <a:spAutoFit/>
          </a:bodyPr>
          <a:lstStyle/>
          <a:p>
            <a:r>
              <a:rPr lang="it-IT" b="1" dirty="0"/>
              <a:t>Art.617 – quater Intercettazione, impedimento o interruzione illecita di comunicazioni informatiche o telematiche </a:t>
            </a:r>
          </a:p>
          <a:p>
            <a:endParaRPr lang="it-IT" b="1" dirty="0"/>
          </a:p>
          <a:p>
            <a:r>
              <a:rPr lang="it-IT" dirty="0"/>
              <a:t>Chiunque fraudolentemente intercetta comunicazioni relative ad un sistema informatico o telematico o intercorrenti tra più sistemi, ovvero le impedisce o le interrompe, è punito con la reclusione da un anno e sei mesi a cinque anni.</a:t>
            </a:r>
          </a:p>
          <a:p>
            <a:r>
              <a:rPr lang="it-IT" dirty="0"/>
              <a:t>Viene applicata la stessa pena a chiunque rivela, mediante qualsiasi mezzo di informazione al pubblico, in tutto o in parte, il contenuto delle comunicazioni di cui al primo comma.</a:t>
            </a:r>
          </a:p>
          <a:p>
            <a:r>
              <a:rPr lang="it-IT" dirty="0"/>
              <a:t>I delitti di cui ai commi primo e secondo sono punibili a querela della persona offesa.</a:t>
            </a:r>
          </a:p>
          <a:p>
            <a:r>
              <a:rPr lang="it-IT" dirty="0"/>
              <a:t>Tuttavia si procede d’ufficio e la pena è della reclusione da tre a otto anni se il fatto è commesso: in danno di un sistema informatico o telematico utilizzato dallo Stato o da altro ente pubblico o da impresa esercente servizi pubblici o di pubblica necessità; da un pubblico ufficiale o da un incaricato di un pubblico servizio, con abuso dei poteri o con violazione dei doveri inerenti alla funzione o al servizio, ovvero con abuso della qualità di operatore del sistema; da chi esercita anche abusivamente la professione di investigatore privato.  </a:t>
            </a:r>
          </a:p>
        </p:txBody>
      </p:sp>
      <p:sp>
        <p:nvSpPr>
          <p:cNvPr id="5" name="CasellaDiTesto 4">
            <a:extLst>
              <a:ext uri="{FF2B5EF4-FFF2-40B4-BE49-F238E27FC236}">
                <a16:creationId xmlns:a16="http://schemas.microsoft.com/office/drawing/2014/main" id="{BF17E48C-272E-4BAA-1E4E-FC4C8B745EF4}"/>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3582831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C01C0-F103-C924-3DCD-B769DD43AE7C}"/>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540D5446-27C3-7FCB-F975-D809FE13E669}"/>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4D29F3A6-297D-8F03-FFFF-F3421FFAC67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190B5874-98A9-1B33-C784-E1F752D6D1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DA7BFCD9-DD38-1558-A201-A186EBADCAB7}"/>
              </a:ext>
            </a:extLst>
          </p:cNvPr>
          <p:cNvSpPr/>
          <p:nvPr/>
        </p:nvSpPr>
        <p:spPr>
          <a:xfrm>
            <a:off x="1794510" y="2163821"/>
            <a:ext cx="9509760" cy="3139321"/>
          </a:xfrm>
          <a:prstGeom prst="rect">
            <a:avLst/>
          </a:prstGeom>
        </p:spPr>
        <p:txBody>
          <a:bodyPr wrap="square">
            <a:spAutoFit/>
          </a:bodyPr>
          <a:lstStyle/>
          <a:p>
            <a:r>
              <a:rPr lang="it-IT" b="1" dirty="0"/>
              <a:t>Art.635 – bis Danneggiamento di informazioni, dati e programmi informatici</a:t>
            </a:r>
            <a:r>
              <a:rPr lang="it-IT" dirty="0"/>
              <a:t> </a:t>
            </a:r>
          </a:p>
          <a:p>
            <a:endParaRPr lang="it-IT" dirty="0"/>
          </a:p>
          <a:p>
            <a:r>
              <a:rPr lang="it-IT" dirty="0"/>
              <a:t>Chiunque distrugge, deteriora, cancella, altera o sopprime informazioni, dati o programmi informatici altrui, afferma l’art 635 bis </a:t>
            </a:r>
            <a:r>
              <a:rPr lang="it-IT" dirty="0" err="1"/>
              <a:t>cp</a:t>
            </a:r>
            <a:r>
              <a:rPr lang="it-IT" dirty="0"/>
              <a:t> è punito, a querela della persona offesa, con la reclusione da sei mesi a tre anni.</a:t>
            </a:r>
          </a:p>
          <a:p>
            <a:r>
              <a:rPr lang="it-IT" dirty="0"/>
              <a:t>Se il fatto è commesso con violenza alla persona o con minaccia ovvero con abuso della qualità di operatore del sistema, la pena è della reclusione da uno a quattro anni.  </a:t>
            </a:r>
          </a:p>
          <a:p>
            <a:endParaRPr lang="it-IT" dirty="0"/>
          </a:p>
          <a:p>
            <a:r>
              <a:rPr lang="it-IT" dirty="0">
                <a:solidFill>
                  <a:srgbClr val="FF0000"/>
                </a:solidFill>
              </a:rPr>
              <a:t>Bene giuridico tutelato dalla norma è il patrimonio. Il reato è infatti inserito nella parte del codice penale relativa ai delitti contro il patrimonio. Ovviamente in tal caso il termine patrimonio va posto in relazione a dati o programmi informatici.</a:t>
            </a:r>
          </a:p>
        </p:txBody>
      </p:sp>
      <p:sp>
        <p:nvSpPr>
          <p:cNvPr id="5" name="CasellaDiTesto 4">
            <a:extLst>
              <a:ext uri="{FF2B5EF4-FFF2-40B4-BE49-F238E27FC236}">
                <a16:creationId xmlns:a16="http://schemas.microsoft.com/office/drawing/2014/main" id="{9E5601E1-5918-8BE0-8ED3-772EF1B2244C}"/>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857927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D71D-274A-C42B-8F42-C72626CE19F8}"/>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82FF4A3-C6D4-E2B1-E999-5EF2765ABD67}"/>
              </a:ext>
            </a:extLst>
          </p:cNvPr>
          <p:cNvSpPr txBox="1"/>
          <p:nvPr/>
        </p:nvSpPr>
        <p:spPr>
          <a:xfrm>
            <a:off x="3613533" y="810095"/>
            <a:ext cx="6145208" cy="1323439"/>
          </a:xfrm>
          <a:prstGeom prst="rect">
            <a:avLst/>
          </a:prstGeom>
          <a:noFill/>
        </p:spPr>
        <p:txBody>
          <a:bodyPr wrap="none" rtlCol="0">
            <a:spAutoFit/>
          </a:bodyPr>
          <a:lstStyle/>
          <a:p>
            <a:r>
              <a:rPr lang="it-IT" sz="8000" dirty="0">
                <a:solidFill>
                  <a:srgbClr val="C00000"/>
                </a:solidFill>
              </a:rPr>
              <a:t>TRASPARENZA</a:t>
            </a:r>
          </a:p>
        </p:txBody>
      </p:sp>
      <p:sp>
        <p:nvSpPr>
          <p:cNvPr id="3" name="CasellaDiTesto 2">
            <a:extLst>
              <a:ext uri="{FF2B5EF4-FFF2-40B4-BE49-F238E27FC236}">
                <a16:creationId xmlns:a16="http://schemas.microsoft.com/office/drawing/2014/main" id="{89F42210-A370-C83E-C93B-57194C43C0B3}"/>
              </a:ext>
            </a:extLst>
          </p:cNvPr>
          <p:cNvSpPr txBox="1"/>
          <p:nvPr/>
        </p:nvSpPr>
        <p:spPr>
          <a:xfrm>
            <a:off x="1648121" y="2145295"/>
            <a:ext cx="10095860" cy="2376035"/>
          </a:xfrm>
          <a:prstGeom prst="rect">
            <a:avLst/>
          </a:prstGeom>
          <a:noFill/>
        </p:spPr>
        <p:txBody>
          <a:bodyPr wrap="square" rtlCol="0">
            <a:spAutoFit/>
          </a:bodyPr>
          <a:lstStyle/>
          <a:p>
            <a:pPr algn="just">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Robert </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Klitgaard</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C = M + S – A</a:t>
            </a:r>
          </a:p>
          <a:p>
            <a:pPr algn="just">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dove C, la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orruzione, è tanto più probabile quanto più alta è la somma di Monopolio più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egretezza, e minore la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esponsabilità (</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Accoundability</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dirty="0"/>
          </a:p>
        </p:txBody>
      </p:sp>
      <p:pic>
        <p:nvPicPr>
          <p:cNvPr id="4" name="Picture 4" descr="Icona chiave nera per il web design. Icona chiave retrò. | Vettore Premium">
            <a:extLst>
              <a:ext uri="{FF2B5EF4-FFF2-40B4-BE49-F238E27FC236}">
                <a16:creationId xmlns:a16="http://schemas.microsoft.com/office/drawing/2014/main" id="{4856F0B5-A4CC-69E8-9E63-5761514913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121" y="986342"/>
            <a:ext cx="1965412" cy="98270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5C6288BA-239D-AFB5-7C7F-DF50A16708C2}"/>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7" name="Immagine 6">
            <a:extLst>
              <a:ext uri="{FF2B5EF4-FFF2-40B4-BE49-F238E27FC236}">
                <a16:creationId xmlns:a16="http://schemas.microsoft.com/office/drawing/2014/main" id="{B96187B4-870F-8791-BD81-95A67BD0E4D3}"/>
              </a:ext>
            </a:extLst>
          </p:cNvPr>
          <p:cNvPicPr>
            <a:picLocks noChangeAspect="1"/>
          </p:cNvPicPr>
          <p:nvPr/>
        </p:nvPicPr>
        <p:blipFill>
          <a:blip r:embed="rId3"/>
          <a:stretch>
            <a:fillRect/>
          </a:stretch>
        </p:blipFill>
        <p:spPr>
          <a:xfrm>
            <a:off x="10217728" y="170153"/>
            <a:ext cx="1554615" cy="609653"/>
          </a:xfrm>
          <a:prstGeom prst="rect">
            <a:avLst/>
          </a:prstGeom>
        </p:spPr>
      </p:pic>
    </p:spTree>
    <p:extLst>
      <p:ext uri="{BB962C8B-B14F-4D97-AF65-F5344CB8AC3E}">
        <p14:creationId xmlns:p14="http://schemas.microsoft.com/office/powerpoint/2010/main" val="41592990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35905-CE2E-5F9D-ECEC-75E708198ACD}"/>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A21C3C7D-D993-CA46-7375-003C541114F2}"/>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05F41357-72DB-7142-9445-6F40341B123D}"/>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EC86A298-EB22-B2B2-F3E3-34D62F65C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C869A8C5-7175-5A8D-5707-A50BD2DBE15D}"/>
              </a:ext>
            </a:extLst>
          </p:cNvPr>
          <p:cNvSpPr/>
          <p:nvPr/>
        </p:nvSpPr>
        <p:spPr>
          <a:xfrm>
            <a:off x="1794510" y="2163821"/>
            <a:ext cx="9509760" cy="4247317"/>
          </a:xfrm>
          <a:prstGeom prst="rect">
            <a:avLst/>
          </a:prstGeom>
        </p:spPr>
        <p:txBody>
          <a:bodyPr wrap="square">
            <a:spAutoFit/>
          </a:bodyPr>
          <a:lstStyle/>
          <a:p>
            <a:r>
              <a:rPr lang="it-IT" b="1" dirty="0"/>
              <a:t>Art.635 – ter Danneggiamento di informazioni, dati e programmi informatici utilizzati dallo stato o da altro ente pubblico o comunque di pubblica utilità </a:t>
            </a:r>
          </a:p>
          <a:p>
            <a:endParaRPr lang="it-IT" dirty="0"/>
          </a:p>
          <a:p>
            <a:r>
              <a:rPr lang="it-IT" dirty="0"/>
              <a:t>Questa norma punisce chi commette un fatto diretto a distruggere, deteriorare, cancellare, alterare o sopprimere informazioni, dati o programmi informatici utilizzati dallo Stato o da altro ente pubblico, o comunque di pubblica utilità. La pena è la reclusione da uno a quattro anni. Se dal fatto deriva la distruzione, il deterioramento, la cancellazione, l’alterazione o la soppressione delle informazioni, dei dati o dei programmi informatici, la pena è della reclusione da tre a otto anni.</a:t>
            </a:r>
          </a:p>
          <a:p>
            <a:r>
              <a:rPr lang="it-IT" dirty="0"/>
              <a:t>Se il fatto è commesso con violenza alla persona o con minaccia ovvero con abuso della qualità di operatore del sistema, la pena è aumentata. </a:t>
            </a:r>
          </a:p>
          <a:p>
            <a:r>
              <a:rPr lang="it-IT" dirty="0"/>
              <a:t> </a:t>
            </a:r>
          </a:p>
          <a:p>
            <a:r>
              <a:rPr lang="it-IT" dirty="0">
                <a:solidFill>
                  <a:srgbClr val="FF0000"/>
                </a:solidFill>
              </a:rPr>
              <a:t>In questo caso, a differenza dell’articolo precedente, vengono punite condotte prodromiche al danneggiamento di dati o programmi informatici utilizzati da organi statali. Se il danneggiamento si realizza la pena è aumentata.</a:t>
            </a:r>
          </a:p>
          <a:p>
            <a:r>
              <a:rPr lang="it-IT" dirty="0"/>
              <a:t> </a:t>
            </a:r>
          </a:p>
        </p:txBody>
      </p:sp>
      <p:sp>
        <p:nvSpPr>
          <p:cNvPr id="5" name="CasellaDiTesto 4">
            <a:extLst>
              <a:ext uri="{FF2B5EF4-FFF2-40B4-BE49-F238E27FC236}">
                <a16:creationId xmlns:a16="http://schemas.microsoft.com/office/drawing/2014/main" id="{533AE88C-D352-FCC1-278A-909A016830F1}"/>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568298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A0BC5-E079-3696-7291-A28E5844C0A2}"/>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93760A01-4203-64FE-2A7F-4325FB17DEEC}"/>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80EDE823-2D60-126A-1B49-2C3D5A0D5212}"/>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FF1E9D1-70E4-56E9-CD2B-AB54B62164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B9A6C427-D2F4-8AEA-22D6-C676EB2C9505}"/>
              </a:ext>
            </a:extLst>
          </p:cNvPr>
          <p:cNvSpPr/>
          <p:nvPr/>
        </p:nvSpPr>
        <p:spPr>
          <a:xfrm>
            <a:off x="1794510" y="2163821"/>
            <a:ext cx="9509760" cy="3416320"/>
          </a:xfrm>
          <a:prstGeom prst="rect">
            <a:avLst/>
          </a:prstGeom>
        </p:spPr>
        <p:txBody>
          <a:bodyPr wrap="square">
            <a:spAutoFit/>
          </a:bodyPr>
          <a:lstStyle/>
          <a:p>
            <a:r>
              <a:rPr lang="it-IT" b="1" dirty="0"/>
              <a:t>Art.635 – quater Danneggiamento di sistemi informatici e telematici</a:t>
            </a:r>
          </a:p>
          <a:p>
            <a:endParaRPr lang="it-IT" dirty="0"/>
          </a:p>
          <a:p>
            <a:r>
              <a:rPr lang="it-IT" dirty="0"/>
              <a:t>Se attraverso le condotte previste dall’art 635 bis </a:t>
            </a:r>
            <a:r>
              <a:rPr lang="it-IT" dirty="0" err="1"/>
              <a:t>cp</a:t>
            </a:r>
            <a:r>
              <a:rPr lang="it-IT" dirty="0"/>
              <a:t>, oppure attraverso l’introduzione o la trasmissione di dati, informazioni o programmi, si distrugge, danneggia, rende, in tutto o in parte, inservibili sistemi informatici o telematici altrui o ne ostacola gravemente il funzionamento è prevista la reclusione da uno a cinque anni.</a:t>
            </a:r>
          </a:p>
          <a:p>
            <a:r>
              <a:rPr lang="it-IT" dirty="0"/>
              <a:t>Se il fatto è commesso con violenza alla persona o con minaccia o con abuso della qualità di operatore del sistema, la pena è aumentata.</a:t>
            </a:r>
          </a:p>
          <a:p>
            <a:r>
              <a:rPr lang="it-IT" dirty="0"/>
              <a:t> </a:t>
            </a:r>
          </a:p>
          <a:p>
            <a:r>
              <a:rPr lang="it-IT" dirty="0">
                <a:solidFill>
                  <a:srgbClr val="FF0000"/>
                </a:solidFill>
              </a:rPr>
              <a:t>A differenza dell’art 635 bis </a:t>
            </a:r>
            <a:r>
              <a:rPr lang="it-IT" dirty="0" err="1">
                <a:solidFill>
                  <a:srgbClr val="FF0000"/>
                </a:solidFill>
              </a:rPr>
              <a:t>cp</a:t>
            </a:r>
            <a:r>
              <a:rPr lang="it-IT" dirty="0">
                <a:solidFill>
                  <a:srgbClr val="FF0000"/>
                </a:solidFill>
              </a:rPr>
              <a:t>, che punisce la condotta di chi distrugge o danneggia dati o programmi informatici, la norma ha ad oggetto le condotte volte a danneggiare sistemi informatici e telematici. Per questo motivo la pena prevista è maggiore.</a:t>
            </a:r>
          </a:p>
        </p:txBody>
      </p:sp>
      <p:sp>
        <p:nvSpPr>
          <p:cNvPr id="5" name="CasellaDiTesto 4">
            <a:extLst>
              <a:ext uri="{FF2B5EF4-FFF2-40B4-BE49-F238E27FC236}">
                <a16:creationId xmlns:a16="http://schemas.microsoft.com/office/drawing/2014/main" id="{AA43B6E1-7BD5-368D-4E19-469B17BC9B00}"/>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13306963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4F166-68AA-505F-09A2-C2207E2F51F1}"/>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3929E444-D9F5-6688-6ACB-7378F3688989}"/>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C594318F-DDE5-92DE-AB0A-DBE3AF575F4E}"/>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CDE91E2F-5A74-BFB3-7E4B-8CFE690BD5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E8D5A70A-A0A0-7BF0-41DE-C7E40EE45D84}"/>
              </a:ext>
            </a:extLst>
          </p:cNvPr>
          <p:cNvSpPr/>
          <p:nvPr/>
        </p:nvSpPr>
        <p:spPr>
          <a:xfrm>
            <a:off x="1794510" y="2163821"/>
            <a:ext cx="9509760" cy="4247317"/>
          </a:xfrm>
          <a:prstGeom prst="rect">
            <a:avLst/>
          </a:prstGeom>
        </p:spPr>
        <p:txBody>
          <a:bodyPr wrap="square">
            <a:spAutoFit/>
          </a:bodyPr>
          <a:lstStyle/>
          <a:p>
            <a:r>
              <a:rPr lang="it-IT" b="1" dirty="0"/>
              <a:t>CAPO II - Dei delitti contro il patrimonio mediante frode</a:t>
            </a:r>
            <a:endParaRPr lang="it-IT" dirty="0"/>
          </a:p>
          <a:p>
            <a:r>
              <a:rPr lang="it-IT" b="1" dirty="0"/>
              <a:t>Art. 640 Truffa</a:t>
            </a:r>
          </a:p>
          <a:p>
            <a:endParaRPr lang="it-IT" dirty="0"/>
          </a:p>
          <a:p>
            <a:r>
              <a:rPr lang="it-IT" dirty="0"/>
              <a:t>«Chiunque, con artifizi o raggiri, inducendo taluno in errore, procura a sé o ad altri un ingiusto profitto con altrui danno, è punito con la reclusione da sei mesi a tre anni e con la multa da euro 51 a euro 1.032.</a:t>
            </a:r>
          </a:p>
          <a:p>
            <a:r>
              <a:rPr lang="it-IT" dirty="0"/>
              <a:t>La pena è della reclusione da uno a cinque anni e della multa da euro 309 a euro 1.549:</a:t>
            </a:r>
          </a:p>
          <a:p>
            <a:r>
              <a:rPr lang="it-IT" dirty="0"/>
              <a:t>1) se il fatto è commesso a danno dello Stato o di un altro ente pubblico o col pretesto di far esonerare taluno dal servizio militare;</a:t>
            </a:r>
            <a:br>
              <a:rPr lang="it-IT" dirty="0"/>
            </a:br>
            <a:r>
              <a:rPr lang="it-IT" dirty="0"/>
              <a:t>2) se il fatto è commesso ingenerando nella persona offesa il timore di un pericolo immaginario o l'erroneo convincimento di dovere eseguire un ordine dell'autorità;</a:t>
            </a:r>
            <a:br>
              <a:rPr lang="it-IT" dirty="0"/>
            </a:br>
            <a:r>
              <a:rPr lang="it-IT" dirty="0"/>
              <a:t>2-bis) se il fatto è commesso in presenza della circostanza di cui all'art. 61, numero 5).</a:t>
            </a:r>
          </a:p>
          <a:p>
            <a:r>
              <a:rPr lang="it-IT" dirty="0"/>
              <a:t>Il delitto è punibile a querela della persona offesa, salvo che ricorra taluna delle circostanze previste dal capoverso precedente o la circostanza aggravante prevista dall'articolo 61, primo comma, numero 7»</a:t>
            </a:r>
          </a:p>
        </p:txBody>
      </p:sp>
      <p:sp>
        <p:nvSpPr>
          <p:cNvPr id="5" name="CasellaDiTesto 4">
            <a:extLst>
              <a:ext uri="{FF2B5EF4-FFF2-40B4-BE49-F238E27FC236}">
                <a16:creationId xmlns:a16="http://schemas.microsoft.com/office/drawing/2014/main" id="{8808E349-0593-4E7A-7B89-BF8611C246DA}"/>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28689677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39BE8-A92A-259D-AE9A-305F45F45120}"/>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78959E3C-9492-B7B2-2E74-E7896363FA3B}"/>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E0B50F15-A2E4-0203-91A5-E3DC76CCF69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FCBEC653-164A-1569-8AC1-32C5D862B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64D05480-14C6-961A-0A43-847DDA796C5C}"/>
              </a:ext>
            </a:extLst>
          </p:cNvPr>
          <p:cNvSpPr/>
          <p:nvPr/>
        </p:nvSpPr>
        <p:spPr>
          <a:xfrm>
            <a:off x="1794510" y="2163821"/>
            <a:ext cx="9509760" cy="2308324"/>
          </a:xfrm>
          <a:prstGeom prst="rect">
            <a:avLst/>
          </a:prstGeom>
        </p:spPr>
        <p:txBody>
          <a:bodyPr wrap="square">
            <a:spAutoFit/>
          </a:bodyPr>
          <a:lstStyle/>
          <a:p>
            <a:r>
              <a:rPr lang="it-IT" b="1" dirty="0"/>
              <a:t>CAPO II - Dei delitti contro il patrimonio mediante frode</a:t>
            </a:r>
            <a:endParaRPr lang="it-IT" dirty="0"/>
          </a:p>
          <a:p>
            <a:endParaRPr lang="it-IT" b="1" dirty="0"/>
          </a:p>
          <a:p>
            <a:r>
              <a:rPr lang="it-IT" b="1" dirty="0"/>
              <a:t>640-bis. Truffa aggravata per il conseguimento di erogazioni pubbliche</a:t>
            </a:r>
            <a:endParaRPr lang="it-IT" dirty="0"/>
          </a:p>
          <a:p>
            <a:endParaRPr lang="it-IT" dirty="0"/>
          </a:p>
          <a:p>
            <a:r>
              <a:rPr lang="it-IT" dirty="0"/>
              <a:t>«La pena è della reclusione da due a sette anni e si procede d'ufficio se il fatto di cui all'articolo 640 riguarda contributi, sovvenzioni, finanziamenti, mutui agevolati ovvero altre erogazioni dello stesso tipo, comunque denominate, concessi o erogati da parte dello Stato, di altri enti pubblici o delle Comunità europee»</a:t>
            </a:r>
          </a:p>
        </p:txBody>
      </p:sp>
      <p:sp>
        <p:nvSpPr>
          <p:cNvPr id="5" name="CasellaDiTesto 4">
            <a:extLst>
              <a:ext uri="{FF2B5EF4-FFF2-40B4-BE49-F238E27FC236}">
                <a16:creationId xmlns:a16="http://schemas.microsoft.com/office/drawing/2014/main" id="{158648E7-AB3F-4CC0-035B-4A65CA98281B}"/>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39724558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370BD-2D85-B890-1CEA-9E634D589AEC}"/>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FFD957A4-57EF-A5DB-2C73-3BCC4835FEEB}"/>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6DA7DDFD-CC1E-ED13-745A-19FF9DF2E8F4}"/>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8809BD89-088E-234C-EF8D-410CE9AA56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92C62791-7096-F445-BF26-364B13DDFC1D}"/>
              </a:ext>
            </a:extLst>
          </p:cNvPr>
          <p:cNvSpPr/>
          <p:nvPr/>
        </p:nvSpPr>
        <p:spPr>
          <a:xfrm>
            <a:off x="1794510" y="2163821"/>
            <a:ext cx="9509760" cy="4247317"/>
          </a:xfrm>
          <a:prstGeom prst="rect">
            <a:avLst/>
          </a:prstGeom>
        </p:spPr>
        <p:txBody>
          <a:bodyPr wrap="square">
            <a:spAutoFit/>
          </a:bodyPr>
          <a:lstStyle/>
          <a:p>
            <a:r>
              <a:rPr lang="it-IT" b="1" dirty="0"/>
              <a:t>Art.640 – ter</a:t>
            </a:r>
            <a:r>
              <a:rPr lang="it-IT" dirty="0"/>
              <a:t> </a:t>
            </a:r>
            <a:r>
              <a:rPr lang="it-IT" b="1" dirty="0"/>
              <a:t>Frode informatica</a:t>
            </a:r>
            <a:r>
              <a:rPr lang="it-IT" dirty="0"/>
              <a:t> </a:t>
            </a:r>
          </a:p>
          <a:p>
            <a:endParaRPr lang="it-IT" dirty="0"/>
          </a:p>
          <a:p>
            <a:r>
              <a:rPr lang="it-IT" dirty="0"/>
              <a:t>Chiunque, alterando in qualsiasi modo il funzionamento di un sistema informatico o telematico o intervenendo senza diritto con qualsiasi modalità su dati, informazioni o programmi contenuti in un sistema informatico o telematico, procura a sé o ad altri un ingiusto profitto con altrui danno, è punito con la reclusione da sei mesi a tre anni e con la multa da euro 51 a euro 1.032.</a:t>
            </a:r>
          </a:p>
          <a:p>
            <a:r>
              <a:rPr lang="it-IT" dirty="0"/>
              <a:t>La pena è della reclusione da uno a cinque anni e della multa da euro 309 a euro 1.549 in presenza di alcune specifiche circostanze, oppure se il fatto produce un trasferimento di denaro, di valore monetario o di valuta virtuale o è commesso con abuso della qualità di operatore del sistema.</a:t>
            </a:r>
          </a:p>
          <a:p>
            <a:r>
              <a:rPr lang="it-IT" dirty="0"/>
              <a:t>La pena è della reclusione da due a sei anni e della multa da euro 600 a euro 3.000 se il fatto è commesso con furto o indebito utilizzo dell’identità digitale in danno di uno o più soggetti. </a:t>
            </a:r>
          </a:p>
          <a:p>
            <a:r>
              <a:rPr lang="it-IT" dirty="0"/>
              <a:t> </a:t>
            </a:r>
          </a:p>
          <a:p>
            <a:r>
              <a:rPr lang="it-IT" dirty="0">
                <a:solidFill>
                  <a:srgbClr val="FF0000"/>
                </a:solidFill>
              </a:rPr>
              <a:t>La norma richiama il reato di truffa previsto dall’art 640 </a:t>
            </a:r>
            <a:r>
              <a:rPr lang="it-IT" dirty="0" err="1">
                <a:solidFill>
                  <a:srgbClr val="FF0000"/>
                </a:solidFill>
              </a:rPr>
              <a:t>cp</a:t>
            </a:r>
            <a:r>
              <a:rPr lang="it-IT" dirty="0">
                <a:solidFill>
                  <a:srgbClr val="FF0000"/>
                </a:solidFill>
              </a:rPr>
              <a:t>. Come la truffa, la frode informatica richiede l’ingiusto profitto e l’altrui danno. Non è invece richiesta l’induzione in errore in quanto l’attività fraudolenta investe direttamente il sistema informatico della vittima.</a:t>
            </a:r>
            <a:endParaRPr lang="it-IT" dirty="0"/>
          </a:p>
        </p:txBody>
      </p:sp>
      <p:sp>
        <p:nvSpPr>
          <p:cNvPr id="5" name="CasellaDiTesto 4">
            <a:extLst>
              <a:ext uri="{FF2B5EF4-FFF2-40B4-BE49-F238E27FC236}">
                <a16:creationId xmlns:a16="http://schemas.microsoft.com/office/drawing/2014/main" id="{4A245956-0640-3441-8D99-5CF1412665DE}"/>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39591382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09217-D75B-A07F-65CE-085DBB9AF3AE}"/>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2114C381-2482-E644-7C7D-C1EA663B81F9}"/>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12B98C27-B0BD-F78F-987C-7BC73471650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FCAA35CA-9095-AD9C-9690-E6BA8AB636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7CC509D0-4B2F-EBEB-C3A9-099877BD9375}"/>
              </a:ext>
            </a:extLst>
          </p:cNvPr>
          <p:cNvSpPr/>
          <p:nvPr/>
        </p:nvSpPr>
        <p:spPr>
          <a:xfrm>
            <a:off x="1794510" y="2163821"/>
            <a:ext cx="9509760" cy="4247317"/>
          </a:xfrm>
          <a:prstGeom prst="rect">
            <a:avLst/>
          </a:prstGeom>
        </p:spPr>
        <p:txBody>
          <a:bodyPr wrap="square">
            <a:spAutoFit/>
          </a:bodyPr>
          <a:lstStyle/>
          <a:p>
            <a:r>
              <a:rPr lang="it-IT" b="1" dirty="0"/>
              <a:t>Reati informatici nel </a:t>
            </a:r>
            <a:r>
              <a:rPr lang="it-IT" b="1" dirty="0" err="1"/>
              <a:t>D.Lgs.</a:t>
            </a:r>
            <a:r>
              <a:rPr lang="it-IT" b="1" dirty="0"/>
              <a:t> 231/2001 </a:t>
            </a:r>
          </a:p>
          <a:p>
            <a:r>
              <a:rPr lang="it-IT" dirty="0"/>
              <a:t>Il </a:t>
            </a:r>
            <a:r>
              <a:rPr lang="it-IT" dirty="0" err="1"/>
              <a:t>D.Lgs.</a:t>
            </a:r>
            <a:r>
              <a:rPr lang="it-IT" dirty="0"/>
              <a:t> n. 231/2001, recante la “Disciplina della responsabilità amministrativa delle persone giuridiche, delle società e delle associazioni anche prive di personalità giuridica”, come noto, ha introdotto nell’ordinamento italiano la responsabilità amministrativa degli enti per reati commessi nel loro interesse o vantaggio da persone legate al soggetto giuridico da specifici rapporti normativamente previsti.</a:t>
            </a:r>
          </a:p>
          <a:p>
            <a:r>
              <a:rPr lang="it-IT" dirty="0"/>
              <a:t>Il decreto prevede al suo interno numero reati presupposto, tra cui i crimini informatici.</a:t>
            </a:r>
          </a:p>
          <a:p>
            <a:r>
              <a:rPr lang="it-IT" dirty="0"/>
              <a:t>L’art 24 bis </a:t>
            </a:r>
            <a:r>
              <a:rPr lang="it-IT" dirty="0" err="1"/>
              <a:t>D.Lgs.</a:t>
            </a:r>
            <a:r>
              <a:rPr lang="it-IT" dirty="0"/>
              <a:t> 231/2001 prevede che in relazione alla commissione dei delitti di cui agli articoli 615-ter, 617-quater, 617-quinquies, 635-bis, 635-ter, 635-quater e 635-quinquies del codice penale, si applica all’ente la sanzione pecuniaria da cento a cinquecento quote.</a:t>
            </a:r>
          </a:p>
          <a:p>
            <a:r>
              <a:rPr lang="it-IT" dirty="0"/>
              <a:t>In relazione alla commissione dei delitti di cui agli articoli 615-quater e 615-quinquies del codice penale invece, si applica all’ente la sanzione pecuniaria sino a trecento quote.</a:t>
            </a:r>
          </a:p>
          <a:p>
            <a:r>
              <a:rPr lang="it-IT" dirty="0"/>
              <a:t> </a:t>
            </a:r>
          </a:p>
          <a:p>
            <a:r>
              <a:rPr lang="it-IT" b="1" dirty="0"/>
              <a:t>[Valore della quota: Va da un minimo di 258,23 euro a un massimo di 1.549,37 euro al giorno, scelto dal giudice in base ai soldi e alle ricchezze dell'azienda]</a:t>
            </a:r>
          </a:p>
        </p:txBody>
      </p:sp>
      <p:sp>
        <p:nvSpPr>
          <p:cNvPr id="5" name="CasellaDiTesto 4">
            <a:extLst>
              <a:ext uri="{FF2B5EF4-FFF2-40B4-BE49-F238E27FC236}">
                <a16:creationId xmlns:a16="http://schemas.microsoft.com/office/drawing/2014/main" id="{BC34BB55-7459-5BEC-2353-C5B17479CF44}"/>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40682373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E26D5-4138-0887-1834-BAE6594790F4}"/>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71FC2F72-4909-995D-EF4E-4A398A25A8B0}"/>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FC6CCD9E-F3D6-10AE-8953-4B9688E8DA70}"/>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AF5F6848-E31D-1C08-57CA-D56CCE7F9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49E4EA0D-A743-96BF-D893-76EADAFF72A7}"/>
              </a:ext>
            </a:extLst>
          </p:cNvPr>
          <p:cNvSpPr/>
          <p:nvPr/>
        </p:nvSpPr>
        <p:spPr>
          <a:xfrm>
            <a:off x="1794510" y="2163821"/>
            <a:ext cx="9509760" cy="3970318"/>
          </a:xfrm>
          <a:prstGeom prst="rect">
            <a:avLst/>
          </a:prstGeom>
        </p:spPr>
        <p:txBody>
          <a:bodyPr wrap="square">
            <a:spAutoFit/>
          </a:bodyPr>
          <a:lstStyle/>
          <a:p>
            <a:r>
              <a:rPr lang="it-IT" b="1" dirty="0"/>
              <a:t>Crimini informatici </a:t>
            </a:r>
          </a:p>
          <a:p>
            <a:r>
              <a:rPr lang="it-IT" dirty="0"/>
              <a:t>Spesso nel linguaggio informatico si sente parlare di alcuni termini senza che se ne conosca il significato. Questi termini rappresentano comportamenti o mezzi attraverso i quali vengono commesse le fattispecie di reato sopra viste.</a:t>
            </a:r>
          </a:p>
          <a:p>
            <a:r>
              <a:rPr lang="it-IT" dirty="0"/>
              <a:t>Tra gli altri, è possibile citare il phishing, il malware o lo spyware.</a:t>
            </a:r>
          </a:p>
          <a:p>
            <a:endParaRPr lang="it-IT" dirty="0"/>
          </a:p>
          <a:p>
            <a:r>
              <a:rPr lang="it-IT" dirty="0"/>
              <a:t>Il </a:t>
            </a:r>
            <a:r>
              <a:rPr lang="it-IT" b="1" dirty="0"/>
              <a:t>phishing</a:t>
            </a:r>
            <a:r>
              <a:rPr lang="it-IT" dirty="0"/>
              <a:t> consiste nell’appropriazione indebita mediante l’inganno, di credenziali di accesso e dati personali di un utente.</a:t>
            </a:r>
          </a:p>
          <a:p>
            <a:r>
              <a:rPr lang="it-IT" dirty="0"/>
              <a:t>Il </a:t>
            </a:r>
            <a:r>
              <a:rPr lang="it-IT" b="1" dirty="0"/>
              <a:t>malware</a:t>
            </a:r>
            <a:r>
              <a:rPr lang="it-IT" dirty="0"/>
              <a:t> è un software specifico, spesso nascosto in files o documenti creato allo scopo di causare danni al sistema informatico. </a:t>
            </a:r>
          </a:p>
          <a:p>
            <a:r>
              <a:rPr lang="it-IT" dirty="0"/>
              <a:t>Lo </a:t>
            </a:r>
            <a:r>
              <a:rPr lang="it-IT" b="1" dirty="0"/>
              <a:t>spyware</a:t>
            </a:r>
            <a:r>
              <a:rPr lang="it-IT" dirty="0"/>
              <a:t> è invece un software mediante il quale vengono raccolte informazioni riguardanti un determinato utente, senza il suo consenso, che vengono poi trasmesse ad un destinatario. Tramite questo software è possibile accedere abusivamente ad un sistema informatico anche al fine di carpire le password e le abitudini di navigazione.</a:t>
            </a:r>
          </a:p>
        </p:txBody>
      </p:sp>
      <p:sp>
        <p:nvSpPr>
          <p:cNvPr id="5" name="CasellaDiTesto 4">
            <a:extLst>
              <a:ext uri="{FF2B5EF4-FFF2-40B4-BE49-F238E27FC236}">
                <a16:creationId xmlns:a16="http://schemas.microsoft.com/office/drawing/2014/main" id="{7F48DA09-A08E-4835-B909-FD1F4D7B4CB7}"/>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7221711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59152-CF39-3FFB-EC1F-C2EC06344129}"/>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AEA64D98-AA15-B122-1E12-DAB2999D1799}"/>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CF38B2AC-A88E-B4AB-ECBC-7FFD79AECEE9}"/>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3D3BF15D-9D1F-14D4-E609-AFB69DCDBF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8E84F01E-3D7F-B818-0CBE-CEF03FB7C562}"/>
              </a:ext>
            </a:extLst>
          </p:cNvPr>
          <p:cNvSpPr/>
          <p:nvPr/>
        </p:nvSpPr>
        <p:spPr>
          <a:xfrm>
            <a:off x="1794510" y="2163821"/>
            <a:ext cx="9509760" cy="4247317"/>
          </a:xfrm>
          <a:prstGeom prst="rect">
            <a:avLst/>
          </a:prstGeom>
        </p:spPr>
        <p:txBody>
          <a:bodyPr wrap="square">
            <a:spAutoFit/>
          </a:bodyPr>
          <a:lstStyle/>
          <a:p>
            <a:r>
              <a:rPr lang="it-IT" b="1" dirty="0"/>
              <a:t>Altri reati informatici che non appartengono propriamente alla categoria dei reati informatici, tuttavia possono essere commessi con mezzi informatici:</a:t>
            </a:r>
          </a:p>
          <a:p>
            <a:endParaRPr lang="it-IT" b="1" dirty="0"/>
          </a:p>
          <a:p>
            <a:r>
              <a:rPr lang="it-IT" b="1" dirty="0"/>
              <a:t>Revenge Porn: </a:t>
            </a:r>
            <a:r>
              <a:rPr lang="it-IT" dirty="0"/>
              <a:t>disciplinato dall’art. 612 ter del codice penale ed introdotto dalla Legge n. 69 del 2019, il revenge porn è un reato contro la persona, a sfondo sessuale. È considerato un crimine-vendetta. Consiste nella diffusione non consensuale, solitamente tramite smartphone o pc, di immagini e video a contenuto sessualmente esplicito. </a:t>
            </a:r>
          </a:p>
          <a:p>
            <a:r>
              <a:rPr lang="it-IT" b="1" dirty="0"/>
              <a:t>Cyber-pedopornografia:</a:t>
            </a:r>
            <a:r>
              <a:rPr lang="it-IT" dirty="0"/>
              <a:t> in questo caso il materiale pedopornografico, oggetto del reato sessuale indicato dall’art 600 quater, viene procurato utilizzando il web. Diffuso è anche il fenomeno del </a:t>
            </a:r>
            <a:r>
              <a:rPr lang="it-IT" dirty="0" err="1"/>
              <a:t>child</a:t>
            </a:r>
            <a:r>
              <a:rPr lang="it-IT" dirty="0"/>
              <a:t> grooming, ossia l’adescamento del minore mediante chat online.</a:t>
            </a:r>
          </a:p>
          <a:p>
            <a:r>
              <a:rPr lang="it-IT" b="1" dirty="0" err="1"/>
              <a:t>Sextorsion</a:t>
            </a:r>
            <a:r>
              <a:rPr lang="it-IT" b="1" dirty="0"/>
              <a:t>: </a:t>
            </a:r>
            <a:r>
              <a:rPr lang="it-IT" dirty="0"/>
              <a:t>si tratta di un’estorsione, ma a sfondo sessuale, commessa tramite sistemi informatici. In questo caso il reo ricatta la vittima minacciandola di diffondere in rete materiale intimo e privato se si rifiuta di corrispondere una somma di denaro o altro materiale riservato.</a:t>
            </a:r>
          </a:p>
          <a:p>
            <a:r>
              <a:rPr lang="it-IT" dirty="0"/>
              <a:t> </a:t>
            </a:r>
            <a:r>
              <a:rPr lang="it-IT" b="1" dirty="0"/>
              <a:t>Cyberbullismo: </a:t>
            </a:r>
            <a:r>
              <a:rPr lang="it-IT" dirty="0"/>
              <a:t>il cyberbullismo è un fenomeno che consiste nel compimento di atti di bullismo e bodyshaming tramite internet e dispositivi informatici.</a:t>
            </a:r>
          </a:p>
        </p:txBody>
      </p:sp>
      <p:sp>
        <p:nvSpPr>
          <p:cNvPr id="5" name="CasellaDiTesto 4">
            <a:extLst>
              <a:ext uri="{FF2B5EF4-FFF2-40B4-BE49-F238E27FC236}">
                <a16:creationId xmlns:a16="http://schemas.microsoft.com/office/drawing/2014/main" id="{DB64713A-CC5B-9C94-7FC7-076282FD20C7}"/>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4562825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904B9-B7F7-1EF3-C807-09D4C1624F50}"/>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6AD5FD02-86CF-0CB2-C1A5-5071B2080E9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D1675AD3-DBB5-3888-3540-EC973CDD7BB8}"/>
              </a:ext>
            </a:extLst>
          </p:cNvPr>
          <p:cNvPicPr>
            <a:picLocks noChangeAspect="1"/>
          </p:cNvPicPr>
          <p:nvPr/>
        </p:nvPicPr>
        <p:blipFill>
          <a:blip r:embed="rId2"/>
          <a:stretch>
            <a:fillRect/>
          </a:stretch>
        </p:blipFill>
        <p:spPr>
          <a:xfrm>
            <a:off x="10217728" y="170153"/>
            <a:ext cx="1554615" cy="609653"/>
          </a:xfrm>
          <a:prstGeom prst="rect">
            <a:avLst/>
          </a:prstGeom>
        </p:spPr>
      </p:pic>
      <p:pic>
        <p:nvPicPr>
          <p:cNvPr id="1026" name="Picture 2" descr="Codice penale e riserva di codice | Giustizia Insieme">
            <a:extLst>
              <a:ext uri="{FF2B5EF4-FFF2-40B4-BE49-F238E27FC236}">
                <a16:creationId xmlns:a16="http://schemas.microsoft.com/office/drawing/2014/main" id="{80C4FA0C-55A2-0A76-7377-EDFB32F1B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510" y="988040"/>
            <a:ext cx="1720085" cy="967548"/>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a:extLst>
              <a:ext uri="{FF2B5EF4-FFF2-40B4-BE49-F238E27FC236}">
                <a16:creationId xmlns:a16="http://schemas.microsoft.com/office/drawing/2014/main" id="{37C2A3EB-126B-FE60-86D4-2E7ADFEC3E40}"/>
              </a:ext>
            </a:extLst>
          </p:cNvPr>
          <p:cNvSpPr/>
          <p:nvPr/>
        </p:nvSpPr>
        <p:spPr>
          <a:xfrm>
            <a:off x="1794510" y="2163821"/>
            <a:ext cx="9509760" cy="2308324"/>
          </a:xfrm>
          <a:prstGeom prst="rect">
            <a:avLst/>
          </a:prstGeom>
        </p:spPr>
        <p:txBody>
          <a:bodyPr wrap="square">
            <a:spAutoFit/>
          </a:bodyPr>
          <a:lstStyle/>
          <a:p>
            <a:r>
              <a:rPr lang="it-IT" b="1" dirty="0"/>
              <a:t>AVVERTENZE</a:t>
            </a:r>
          </a:p>
          <a:p>
            <a:r>
              <a:rPr lang="it-IT" dirty="0"/>
              <a:t>In Italia le indagini relative ai reati informatici vengono compiute da uno specifico dipartimento della Polizia di stato chiamato Polizia postale e delle comunicazioni.</a:t>
            </a:r>
          </a:p>
          <a:p>
            <a:r>
              <a:rPr lang="it-IT" dirty="0"/>
              <a:t>È importante anzitutto cercare di prevenire. Oltre a prestare la massima attenzione quando si naviga in rete e si condividono i propri dati è altamente raccomandato munirsi di un firewall che protegga il proprio sistema informatico. </a:t>
            </a:r>
          </a:p>
          <a:p>
            <a:r>
              <a:rPr lang="it-IT" dirty="0"/>
              <a:t>Nei reati informatici difficilmente ci si potrà servire di testimoni, pertanto la verifica dell’indirizzo IP, del luogo e dell’ora di commissione del fatto ricoprono un aspetto fondamentale.</a:t>
            </a:r>
          </a:p>
        </p:txBody>
      </p:sp>
      <p:sp>
        <p:nvSpPr>
          <p:cNvPr id="5" name="CasellaDiTesto 4">
            <a:extLst>
              <a:ext uri="{FF2B5EF4-FFF2-40B4-BE49-F238E27FC236}">
                <a16:creationId xmlns:a16="http://schemas.microsoft.com/office/drawing/2014/main" id="{28750BC5-B5AD-C7AB-5A63-3BB09E958DA6}"/>
              </a:ext>
            </a:extLst>
          </p:cNvPr>
          <p:cNvSpPr txBox="1"/>
          <p:nvPr/>
        </p:nvSpPr>
        <p:spPr>
          <a:xfrm>
            <a:off x="3602103" y="871649"/>
            <a:ext cx="8062079" cy="1200329"/>
          </a:xfrm>
          <a:prstGeom prst="rect">
            <a:avLst/>
          </a:prstGeom>
          <a:noFill/>
        </p:spPr>
        <p:txBody>
          <a:bodyPr wrap="none" rtlCol="0">
            <a:spAutoFit/>
          </a:bodyPr>
          <a:lstStyle/>
          <a:p>
            <a:r>
              <a:rPr lang="it-IT" sz="7200" dirty="0">
                <a:solidFill>
                  <a:srgbClr val="C00000"/>
                </a:solidFill>
              </a:rPr>
              <a:t>REATI INFORMATICI</a:t>
            </a:r>
          </a:p>
        </p:txBody>
      </p:sp>
    </p:spTree>
    <p:extLst>
      <p:ext uri="{BB962C8B-B14F-4D97-AF65-F5344CB8AC3E}">
        <p14:creationId xmlns:p14="http://schemas.microsoft.com/office/powerpoint/2010/main" val="1945764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45656-C614-9169-A033-85690E8EDCFE}"/>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B17363E8-2922-9DCB-9144-E44D1D83C20B}"/>
              </a:ext>
            </a:extLst>
          </p:cNvPr>
          <p:cNvSpPr txBox="1"/>
          <p:nvPr/>
        </p:nvSpPr>
        <p:spPr>
          <a:xfrm>
            <a:off x="3613533" y="810095"/>
            <a:ext cx="6145208" cy="1323439"/>
          </a:xfrm>
          <a:prstGeom prst="rect">
            <a:avLst/>
          </a:prstGeom>
          <a:noFill/>
        </p:spPr>
        <p:txBody>
          <a:bodyPr wrap="none" rtlCol="0">
            <a:spAutoFit/>
          </a:bodyPr>
          <a:lstStyle/>
          <a:p>
            <a:r>
              <a:rPr lang="it-IT" sz="8000" dirty="0">
                <a:solidFill>
                  <a:srgbClr val="C00000"/>
                </a:solidFill>
              </a:rPr>
              <a:t>TRASPARENZA</a:t>
            </a:r>
          </a:p>
        </p:txBody>
      </p:sp>
      <p:sp>
        <p:nvSpPr>
          <p:cNvPr id="3" name="CasellaDiTesto 2">
            <a:extLst>
              <a:ext uri="{FF2B5EF4-FFF2-40B4-BE49-F238E27FC236}">
                <a16:creationId xmlns:a16="http://schemas.microsoft.com/office/drawing/2014/main" id="{C34E4775-273D-9B09-38FD-59A6D4DD2E9D}"/>
              </a:ext>
            </a:extLst>
          </p:cNvPr>
          <p:cNvSpPr txBox="1"/>
          <p:nvPr/>
        </p:nvSpPr>
        <p:spPr>
          <a:xfrm>
            <a:off x="1648121" y="2228850"/>
            <a:ext cx="10095860" cy="3245697"/>
          </a:xfrm>
          <a:prstGeom prst="rect">
            <a:avLst/>
          </a:prstGeom>
          <a:noFill/>
        </p:spPr>
        <p:txBody>
          <a:bodyPr wrap="square" rtlCol="0">
            <a:spAutoFit/>
          </a:bodyPr>
          <a:lstStyle/>
          <a:p>
            <a:pPr algn="just">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Alberto Vannucci: </a:t>
            </a:r>
          </a:p>
          <a:p>
            <a:pPr algn="ctr">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C = R + D + I – A</a:t>
            </a:r>
          </a:p>
          <a:p>
            <a:pPr algn="just">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dove C, la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orruzione, è maggiore in contesti in cui vi siano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endite di posizione,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iscrezionalità nelle decisioni (</a:t>
            </a:r>
            <a:r>
              <a:rPr lang="it-IT" sz="2400" i="1" kern="100" dirty="0">
                <a:effectLst/>
                <a:latin typeface="Calibri" panose="020F0502020204030204" pitchFamily="34" charset="0"/>
                <a:ea typeface="Calibri" panose="020F0502020204030204" pitchFamily="34" charset="0"/>
                <a:cs typeface="Times New Roman" panose="02020603050405020304" pitchFamily="18" charset="0"/>
              </a:rPr>
              <a:t>arbitrarietà</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Informazioni riservate a favore di alcuni soltanto dei concorrenti mentre funge da deterrente il fattore A (</a:t>
            </a:r>
            <a:r>
              <a:rPr lang="it-IT" sz="2400" b="1" kern="1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ccoundability</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 “rendicontabilità”, ovvero efficacia ed effetto deterrente dei controlli penali, disciplinari, contabili, sociali, politici, etc.).</a:t>
            </a:r>
            <a:endParaRPr lang="it-IT" dirty="0"/>
          </a:p>
        </p:txBody>
      </p:sp>
      <p:pic>
        <p:nvPicPr>
          <p:cNvPr id="4" name="Picture 4" descr="Icona chiave nera per il web design. Icona chiave retrò. | Vettore Premium">
            <a:extLst>
              <a:ext uri="{FF2B5EF4-FFF2-40B4-BE49-F238E27FC236}">
                <a16:creationId xmlns:a16="http://schemas.microsoft.com/office/drawing/2014/main" id="{796CA7E1-87D4-3757-0CDB-6EA775000F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121" y="986342"/>
            <a:ext cx="1965412" cy="982706"/>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DD72CFF8-CBC3-E859-CA30-7901C91DA483}"/>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7" name="Immagine 6">
            <a:extLst>
              <a:ext uri="{FF2B5EF4-FFF2-40B4-BE49-F238E27FC236}">
                <a16:creationId xmlns:a16="http://schemas.microsoft.com/office/drawing/2014/main" id="{E872A79B-118A-A000-3437-A4DCAB48944C}"/>
              </a:ext>
            </a:extLst>
          </p:cNvPr>
          <p:cNvPicPr>
            <a:picLocks noChangeAspect="1"/>
          </p:cNvPicPr>
          <p:nvPr/>
        </p:nvPicPr>
        <p:blipFill>
          <a:blip r:embed="rId3"/>
          <a:stretch>
            <a:fillRect/>
          </a:stretch>
        </p:blipFill>
        <p:spPr>
          <a:xfrm>
            <a:off x="10217728" y="170153"/>
            <a:ext cx="1554615" cy="609653"/>
          </a:xfrm>
          <a:prstGeom prst="rect">
            <a:avLst/>
          </a:prstGeom>
        </p:spPr>
      </p:pic>
    </p:spTree>
    <p:extLst>
      <p:ext uri="{BB962C8B-B14F-4D97-AF65-F5344CB8AC3E}">
        <p14:creationId xmlns:p14="http://schemas.microsoft.com/office/powerpoint/2010/main" val="2125138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74FD4-6CCE-1352-6539-45E3D3EEE0DC}"/>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5ECA094-F9A6-1528-777F-40576616825A}"/>
              </a:ext>
            </a:extLst>
          </p:cNvPr>
          <p:cNvSpPr txBox="1"/>
          <p:nvPr/>
        </p:nvSpPr>
        <p:spPr>
          <a:xfrm>
            <a:off x="3613533" y="810095"/>
            <a:ext cx="6145208" cy="1323439"/>
          </a:xfrm>
          <a:prstGeom prst="rect">
            <a:avLst/>
          </a:prstGeom>
          <a:noFill/>
        </p:spPr>
        <p:txBody>
          <a:bodyPr wrap="none" rtlCol="0">
            <a:spAutoFit/>
          </a:bodyPr>
          <a:lstStyle/>
          <a:p>
            <a:r>
              <a:rPr lang="it-IT" sz="8000" dirty="0">
                <a:solidFill>
                  <a:srgbClr val="C00000"/>
                </a:solidFill>
              </a:rPr>
              <a:t>TRASPARENZA</a:t>
            </a:r>
          </a:p>
        </p:txBody>
      </p:sp>
      <p:sp>
        <p:nvSpPr>
          <p:cNvPr id="3" name="CasellaDiTesto 2">
            <a:extLst>
              <a:ext uri="{FF2B5EF4-FFF2-40B4-BE49-F238E27FC236}">
                <a16:creationId xmlns:a16="http://schemas.microsoft.com/office/drawing/2014/main" id="{81448518-85AE-FFA9-30E8-8A2C56A95C2D}"/>
              </a:ext>
            </a:extLst>
          </p:cNvPr>
          <p:cNvSpPr txBox="1"/>
          <p:nvPr/>
        </p:nvSpPr>
        <p:spPr>
          <a:xfrm>
            <a:off x="1794510" y="2423160"/>
            <a:ext cx="9949471" cy="4197752"/>
          </a:xfrm>
          <a:prstGeom prst="rect">
            <a:avLst/>
          </a:prstGeom>
          <a:noFill/>
        </p:spPr>
        <p:txBody>
          <a:bodyPr wrap="square" rtlCol="0">
            <a:spAutoFit/>
          </a:bodyPr>
          <a:lstStyle/>
          <a:p>
            <a:pPr>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Vito Rizzo:</a:t>
            </a:r>
          </a:p>
          <a:p>
            <a:pPr algn="ctr">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C =	R + D + I</a:t>
            </a:r>
          </a:p>
          <a:p>
            <a:pPr algn="ctr">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T + A</a:t>
            </a:r>
            <a:endParaRPr lang="it-IT" sz="2400" dirty="0"/>
          </a:p>
          <a:p>
            <a:pPr algn="just">
              <a:lnSpc>
                <a:spcPct val="115000"/>
              </a:lnSpc>
              <a:spcAft>
                <a:spcPts val="800"/>
              </a:spcAft>
              <a:tabLst>
                <a:tab pos="457200" algn="l"/>
              </a:tabLst>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La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orruzione è favorita dalla sussistenza di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endite di posizione, dalla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iscrezionalità nelle decisioni e dalla sussistenza di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nformazioni che vengono tenute riservate, tuttavia l’incidenza di tali aspetti è drasticamente ridotta se si sviluppano funziona l’accessibilità alle informazioni (</a:t>
            </a:r>
            <a:r>
              <a:rPr lang="it-IT"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rasparenza), e quindi il controllo pubblico diretto e tempestivo sull’attività amministrativa, e la responsabilità effettiva e concreta sulle condotte (</a:t>
            </a:r>
            <a:r>
              <a:rPr lang="it-IT" sz="2400" b="1" kern="1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a:t>
            </a:r>
            <a:r>
              <a:rPr lang="it-IT" sz="2400" kern="100" dirty="0" err="1">
                <a:effectLst/>
                <a:latin typeface="Calibri" panose="020F0502020204030204" pitchFamily="34" charset="0"/>
                <a:ea typeface="Calibri" panose="020F0502020204030204" pitchFamily="34" charset="0"/>
                <a:cs typeface="Times New Roman" panose="02020603050405020304" pitchFamily="18" charset="0"/>
              </a:rPr>
              <a:t>ccoundability</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a:t>
            </a:r>
            <a:endParaRPr lang="it-IT" dirty="0"/>
          </a:p>
        </p:txBody>
      </p:sp>
      <p:cxnSp>
        <p:nvCxnSpPr>
          <p:cNvPr id="5" name="Connettore diritto 4">
            <a:extLst>
              <a:ext uri="{FF2B5EF4-FFF2-40B4-BE49-F238E27FC236}">
                <a16:creationId xmlns:a16="http://schemas.microsoft.com/office/drawing/2014/main" id="{3A776DD1-31E6-C256-4DE9-1300680C0319}"/>
              </a:ext>
            </a:extLst>
          </p:cNvPr>
          <p:cNvCxnSpPr/>
          <p:nvPr/>
        </p:nvCxnSpPr>
        <p:spPr>
          <a:xfrm>
            <a:off x="6474168" y="3429000"/>
            <a:ext cx="1041990"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4" descr="Icona chiave nera per il web design. Icona chiave retrò. | Vettore Premium">
            <a:extLst>
              <a:ext uri="{FF2B5EF4-FFF2-40B4-BE49-F238E27FC236}">
                <a16:creationId xmlns:a16="http://schemas.microsoft.com/office/drawing/2014/main" id="{63471D3E-47D2-6AC5-D63E-E166316C7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121" y="986342"/>
            <a:ext cx="1965412" cy="98270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2513F611-C85A-57CB-05B2-731A37C20084}"/>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A7E8C4C-F64D-8503-B573-C4DBE77F0FA3}"/>
              </a:ext>
            </a:extLst>
          </p:cNvPr>
          <p:cNvPicPr>
            <a:picLocks noChangeAspect="1"/>
          </p:cNvPicPr>
          <p:nvPr/>
        </p:nvPicPr>
        <p:blipFill>
          <a:blip r:embed="rId3"/>
          <a:stretch>
            <a:fillRect/>
          </a:stretch>
        </p:blipFill>
        <p:spPr>
          <a:xfrm>
            <a:off x="10217728" y="170153"/>
            <a:ext cx="1554615" cy="609653"/>
          </a:xfrm>
          <a:prstGeom prst="rect">
            <a:avLst/>
          </a:prstGeom>
        </p:spPr>
      </p:pic>
    </p:spTree>
    <p:extLst>
      <p:ext uri="{BB962C8B-B14F-4D97-AF65-F5344CB8AC3E}">
        <p14:creationId xmlns:p14="http://schemas.microsoft.com/office/powerpoint/2010/main" val="2433282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FBF87-A492-06B9-6DDD-691C0030FFD6}"/>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FBC8CBEB-BFB2-0F53-0D9C-FF62791111C2}"/>
              </a:ext>
            </a:extLst>
          </p:cNvPr>
          <p:cNvSpPr txBox="1"/>
          <p:nvPr/>
        </p:nvSpPr>
        <p:spPr>
          <a:xfrm>
            <a:off x="3613533" y="810095"/>
            <a:ext cx="6145208" cy="1323439"/>
          </a:xfrm>
          <a:prstGeom prst="rect">
            <a:avLst/>
          </a:prstGeom>
          <a:noFill/>
        </p:spPr>
        <p:txBody>
          <a:bodyPr wrap="none" rtlCol="0">
            <a:spAutoFit/>
          </a:bodyPr>
          <a:lstStyle/>
          <a:p>
            <a:r>
              <a:rPr lang="it-IT" sz="8000" dirty="0">
                <a:solidFill>
                  <a:srgbClr val="C00000"/>
                </a:solidFill>
              </a:rPr>
              <a:t>TRASPARENZA</a:t>
            </a:r>
          </a:p>
        </p:txBody>
      </p:sp>
      <p:sp>
        <p:nvSpPr>
          <p:cNvPr id="3" name="CasellaDiTesto 2">
            <a:extLst>
              <a:ext uri="{FF2B5EF4-FFF2-40B4-BE49-F238E27FC236}">
                <a16:creationId xmlns:a16="http://schemas.microsoft.com/office/drawing/2014/main" id="{53224607-3A78-704F-129D-9CE0286A58EA}"/>
              </a:ext>
            </a:extLst>
          </p:cNvPr>
          <p:cNvSpPr txBox="1"/>
          <p:nvPr/>
        </p:nvSpPr>
        <p:spPr>
          <a:xfrm>
            <a:off x="2011681" y="2423160"/>
            <a:ext cx="4084320" cy="2074094"/>
          </a:xfrm>
          <a:prstGeom prst="rect">
            <a:avLst/>
          </a:prstGeom>
          <a:noFill/>
        </p:spPr>
        <p:txBody>
          <a:bodyPr wrap="square" rtlCol="0">
            <a:spAutoFit/>
          </a:bodyPr>
          <a:lstStyle/>
          <a:p>
            <a:pPr algn="ctr">
              <a:lnSpc>
                <a:spcPct val="115000"/>
              </a:lnSpc>
              <a:spcAft>
                <a:spcPts val="800"/>
              </a:spcAft>
              <a:tabLst>
                <a:tab pos="457200" algn="l"/>
              </a:tabLst>
            </a:pPr>
            <a:r>
              <a:rPr lang="it-IT" sz="24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	</a:t>
            </a:r>
            <a:r>
              <a:rPr lang="it-IT" sz="24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R</a:t>
            </a:r>
            <a:r>
              <a:rPr lang="it-IT"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it-IT" sz="24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D</a:t>
            </a:r>
            <a:r>
              <a:rPr lang="it-IT"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it-IT" sz="24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a:t>
            </a:r>
          </a:p>
          <a:p>
            <a:pPr algn="ctr">
              <a:lnSpc>
                <a:spcPct val="115000"/>
              </a:lnSpc>
              <a:spcAft>
                <a:spcPts val="800"/>
              </a:spcAft>
              <a:tabLst>
                <a:tab pos="457200" algn="l"/>
              </a:tabLst>
            </a:pPr>
            <a:r>
              <a:rPr lang="it-IT"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a:t>
            </a:r>
            <a:r>
              <a:rPr lang="it-IT" sz="24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it-IT" sz="24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a:t>
            </a:r>
          </a:p>
          <a:p>
            <a:pPr algn="ctr">
              <a:lnSpc>
                <a:spcPct val="115000"/>
              </a:lnSpc>
              <a:spcAft>
                <a:spcPts val="800"/>
              </a:spcAft>
              <a:tabLst>
                <a:tab pos="457200" algn="l"/>
              </a:tabLst>
            </a:pPr>
            <a:endParaRPr lang="it-IT" sz="2400" b="1" kern="100"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tabLst>
                <a:tab pos="457200" algn="l"/>
              </a:tabLst>
            </a:pPr>
            <a:endParaRPr lang="it-IT" sz="2400" b="1" dirty="0">
              <a:solidFill>
                <a:schemeClr val="accent1"/>
              </a:solidFill>
            </a:endParaRPr>
          </a:p>
        </p:txBody>
      </p:sp>
      <p:cxnSp>
        <p:nvCxnSpPr>
          <p:cNvPr id="5" name="Connettore diritto 4">
            <a:extLst>
              <a:ext uri="{FF2B5EF4-FFF2-40B4-BE49-F238E27FC236}">
                <a16:creationId xmlns:a16="http://schemas.microsoft.com/office/drawing/2014/main" id="{D0B2B4C2-C352-AD05-A1BA-0BD7C3944F6D}"/>
              </a:ext>
            </a:extLst>
          </p:cNvPr>
          <p:cNvCxnSpPr/>
          <p:nvPr/>
        </p:nvCxnSpPr>
        <p:spPr>
          <a:xfrm>
            <a:off x="3785725" y="2961433"/>
            <a:ext cx="1041990"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4" descr="Icona chiave nera per il web design. Icona chiave retrò. | Vettore Premium">
            <a:extLst>
              <a:ext uri="{FF2B5EF4-FFF2-40B4-BE49-F238E27FC236}">
                <a16:creationId xmlns:a16="http://schemas.microsoft.com/office/drawing/2014/main" id="{ADE36B22-1153-36EC-4000-6036748BF3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121" y="986342"/>
            <a:ext cx="1965412" cy="98270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67400809-CF86-21C2-BEF2-17DE910904D3}"/>
              </a:ext>
            </a:extLst>
          </p:cNvPr>
          <p:cNvSpPr txBox="1"/>
          <p:nvPr/>
        </p:nvSpPr>
        <p:spPr>
          <a:xfrm rot="16200000">
            <a:off x="-555286" y="1063208"/>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pic>
        <p:nvPicPr>
          <p:cNvPr id="8" name="Immagine 7">
            <a:extLst>
              <a:ext uri="{FF2B5EF4-FFF2-40B4-BE49-F238E27FC236}">
                <a16:creationId xmlns:a16="http://schemas.microsoft.com/office/drawing/2014/main" id="{7E32EF74-0A49-4C81-5E2A-DF7F2B6B9C2A}"/>
              </a:ext>
            </a:extLst>
          </p:cNvPr>
          <p:cNvPicPr>
            <a:picLocks noChangeAspect="1"/>
          </p:cNvPicPr>
          <p:nvPr/>
        </p:nvPicPr>
        <p:blipFill>
          <a:blip r:embed="rId3"/>
          <a:stretch>
            <a:fillRect/>
          </a:stretch>
        </p:blipFill>
        <p:spPr>
          <a:xfrm>
            <a:off x="10217728" y="170153"/>
            <a:ext cx="1554615" cy="609653"/>
          </a:xfrm>
          <a:prstGeom prst="rect">
            <a:avLst/>
          </a:prstGeom>
        </p:spPr>
      </p:pic>
      <p:cxnSp>
        <p:nvCxnSpPr>
          <p:cNvPr id="9" name="Connettore 2 8">
            <a:extLst>
              <a:ext uri="{FF2B5EF4-FFF2-40B4-BE49-F238E27FC236}">
                <a16:creationId xmlns:a16="http://schemas.microsoft.com/office/drawing/2014/main" id="{5B9753C6-1AF6-8270-C14C-80DDA5ECF439}"/>
              </a:ext>
            </a:extLst>
          </p:cNvPr>
          <p:cNvCxnSpPr/>
          <p:nvPr/>
        </p:nvCxnSpPr>
        <p:spPr>
          <a:xfrm>
            <a:off x="3531870" y="2834640"/>
            <a:ext cx="4377690" cy="118872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0" name="Immagine 9" descr="Illustrazione stock di omino 3d ok con spunta | Adobe Stock">
            <a:extLst>
              <a:ext uri="{FF2B5EF4-FFF2-40B4-BE49-F238E27FC236}">
                <a16:creationId xmlns:a16="http://schemas.microsoft.com/office/drawing/2014/main" id="{CC9313E4-BC18-0774-FE15-781968422F95}"/>
              </a:ext>
            </a:extLst>
          </p:cNvPr>
          <p:cNvPicPr>
            <a:picLocks noChangeAspect="1"/>
          </p:cNvPicPr>
          <p:nvPr/>
        </p:nvPicPr>
        <p:blipFill>
          <a:blip r:embed="rId4"/>
          <a:srcRect l="4693"/>
          <a:stretch>
            <a:fillRect/>
          </a:stretch>
        </p:blipFill>
        <p:spPr>
          <a:xfrm>
            <a:off x="8163415" y="2316480"/>
            <a:ext cx="2663842" cy="3048000"/>
          </a:xfrm>
          <a:prstGeom prst="rect">
            <a:avLst/>
          </a:prstGeom>
        </p:spPr>
      </p:pic>
    </p:spTree>
    <p:extLst>
      <p:ext uri="{BB962C8B-B14F-4D97-AF65-F5344CB8AC3E}">
        <p14:creationId xmlns:p14="http://schemas.microsoft.com/office/powerpoint/2010/main" val="317503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struire un piano di comunicazione digitale">
            <a:extLst>
              <a:ext uri="{FF2B5EF4-FFF2-40B4-BE49-F238E27FC236}">
                <a16:creationId xmlns:a16="http://schemas.microsoft.com/office/drawing/2014/main" id="{719A81D1-1C05-4B9E-82E4-BF60E194B0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 b="653"/>
          <a:stretch/>
        </p:blipFill>
        <p:spPr bwMode="auto">
          <a:xfrm>
            <a:off x="0" y="0"/>
            <a:ext cx="11668126" cy="7131652"/>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F0461C50-E8B8-449D-B791-6AE3E1A95896}"/>
              </a:ext>
            </a:extLst>
          </p:cNvPr>
          <p:cNvSpPr txBox="1"/>
          <p:nvPr/>
        </p:nvSpPr>
        <p:spPr>
          <a:xfrm rot="16200000">
            <a:off x="11012523" y="3244334"/>
            <a:ext cx="1771319" cy="369332"/>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t>© </a:t>
            </a:r>
            <a:r>
              <a:rPr lang="it-IT" dirty="0">
                <a:solidFill>
                  <a:schemeClr val="bg1">
                    <a:lumMod val="65000"/>
                  </a:schemeClr>
                </a:solidFill>
              </a:rPr>
              <a:t>Avv. Vito Rizzo</a:t>
            </a:r>
          </a:p>
        </p:txBody>
      </p:sp>
      <p:sp>
        <p:nvSpPr>
          <p:cNvPr id="4" name="CasellaDiTesto 3">
            <a:extLst>
              <a:ext uri="{FF2B5EF4-FFF2-40B4-BE49-F238E27FC236}">
                <a16:creationId xmlns:a16="http://schemas.microsoft.com/office/drawing/2014/main" id="{BB8F851F-6AB8-4D95-8703-C8A0A4A1EEDD}"/>
              </a:ext>
            </a:extLst>
          </p:cNvPr>
          <p:cNvSpPr txBox="1"/>
          <p:nvPr/>
        </p:nvSpPr>
        <p:spPr>
          <a:xfrm>
            <a:off x="653216" y="375500"/>
            <a:ext cx="4057007" cy="1077218"/>
          </a:xfrm>
          <a:prstGeom prst="rect">
            <a:avLst/>
          </a:prstGeom>
          <a:noFill/>
        </p:spPr>
        <p:txBody>
          <a:bodyPr wrap="square" rtlCol="0">
            <a:spAutoFit/>
          </a:bodyPr>
          <a:lstStyle/>
          <a:p>
            <a:pPr algn="r"/>
            <a:r>
              <a:rPr lang="it-IT" sz="4800" b="1" baseline="30000" dirty="0">
                <a:solidFill>
                  <a:srgbClr val="FFC000"/>
                </a:solidFill>
                <a:latin typeface="Astoria ExtBd" pitchFamily="50" charset="0"/>
              </a:rPr>
              <a:t>LA DIGITALIZZAZIONE DELLA P.A.: </a:t>
            </a:r>
          </a:p>
        </p:txBody>
      </p:sp>
      <p:sp>
        <p:nvSpPr>
          <p:cNvPr id="8" name="CasellaDiTesto 7">
            <a:extLst>
              <a:ext uri="{FF2B5EF4-FFF2-40B4-BE49-F238E27FC236}">
                <a16:creationId xmlns:a16="http://schemas.microsoft.com/office/drawing/2014/main" id="{BC76A248-542F-4BC1-B8A7-1AA3C623ED3A}"/>
              </a:ext>
            </a:extLst>
          </p:cNvPr>
          <p:cNvSpPr txBox="1"/>
          <p:nvPr/>
        </p:nvSpPr>
        <p:spPr>
          <a:xfrm>
            <a:off x="5441012" y="375500"/>
            <a:ext cx="6097772" cy="1569660"/>
          </a:xfrm>
          <a:prstGeom prst="rect">
            <a:avLst/>
          </a:prstGeom>
          <a:noFill/>
        </p:spPr>
        <p:txBody>
          <a:bodyPr wrap="square">
            <a:spAutoFit/>
          </a:bodyPr>
          <a:lstStyle/>
          <a:p>
            <a:pPr algn="r"/>
            <a:r>
              <a:rPr lang="it-IT" sz="4800" b="1" baseline="30000" dirty="0">
                <a:solidFill>
                  <a:srgbClr val="FFC000"/>
                </a:solidFill>
                <a:latin typeface="Astoria ExtBd" pitchFamily="50" charset="0"/>
              </a:rPr>
              <a:t>I NUOVI RISCHI </a:t>
            </a:r>
          </a:p>
          <a:p>
            <a:pPr algn="r"/>
            <a:r>
              <a:rPr lang="it-IT" sz="4800" b="1" baseline="30000" dirty="0">
                <a:solidFill>
                  <a:srgbClr val="FFC000"/>
                </a:solidFill>
                <a:latin typeface="Astoria ExtBd" pitchFamily="50" charset="0"/>
              </a:rPr>
              <a:t>DI CONDOTTE ILLECITE</a:t>
            </a:r>
          </a:p>
          <a:p>
            <a:pPr algn="r"/>
            <a:endParaRPr lang="it-IT" sz="4800" b="1" baseline="30000" dirty="0">
              <a:solidFill>
                <a:srgbClr val="FFC000"/>
              </a:solidFill>
              <a:latin typeface="Astoria ExtBd" pitchFamily="50" charset="0"/>
            </a:endParaRPr>
          </a:p>
        </p:txBody>
      </p:sp>
    </p:spTree>
    <p:extLst>
      <p:ext uri="{BB962C8B-B14F-4D97-AF65-F5344CB8AC3E}">
        <p14:creationId xmlns:p14="http://schemas.microsoft.com/office/powerpoint/2010/main" val="21712542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Personalizzato 6">
      <a:dk1>
        <a:srgbClr val="061C28"/>
      </a:dk1>
      <a:lt1>
        <a:srgbClr val="061C28"/>
      </a:lt1>
      <a:dk2>
        <a:srgbClr val="FFFFFF"/>
      </a:dk2>
      <a:lt2>
        <a:srgbClr val="FFFFFF"/>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otalTime>1470</TotalTime>
  <Words>9001</Words>
  <Application>Microsoft Office PowerPoint</Application>
  <PresentationFormat>Widescreen</PresentationFormat>
  <Paragraphs>473</Paragraphs>
  <Slides>58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58</vt:i4>
      </vt:variant>
    </vt:vector>
  </HeadingPairs>
  <TitlesOfParts>
    <vt:vector size="65" baseType="lpstr">
      <vt:lpstr>Arial</vt:lpstr>
      <vt:lpstr>Astoria ExtBd</vt:lpstr>
      <vt:lpstr>Calibri</vt:lpstr>
      <vt:lpstr>Corbel</vt:lpstr>
      <vt:lpstr>HelveticaNeueLT Std</vt:lpstr>
      <vt:lpstr>Wingdings</vt:lpstr>
      <vt:lpstr>Parallasse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Nicola Guarino</dc:creator>
  <cp:lastModifiedBy>Vito Rizzo</cp:lastModifiedBy>
  <cp:revision>64</cp:revision>
  <cp:lastPrinted>2025-07-03T11:14:59Z</cp:lastPrinted>
  <dcterms:created xsi:type="dcterms:W3CDTF">2022-08-02T17:58:20Z</dcterms:created>
  <dcterms:modified xsi:type="dcterms:W3CDTF">2026-07-28T10:35:25Z</dcterms:modified>
</cp:coreProperties>
</file>