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</p:sldIdLst>
  <p:sldSz cy="6858000" cx="12192000"/>
  <p:notesSz cx="6858000" cy="9144000"/>
  <p:embeddedFontLst>
    <p:embeddedFont>
      <p:font typeface="Play"/>
      <p:regular r:id="rId46"/>
      <p:bold r:id="rId47"/>
    </p:embeddedFont>
    <p:embeddedFont>
      <p:font typeface="Roboto"/>
      <p:regular r:id="rId48"/>
      <p:bold r:id="rId49"/>
      <p:italic r:id="rId50"/>
      <p:boldItalic r:id="rId5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52" roundtripDataSignature="AMtx7mgzS8nDr01VRkEj2w7UyyUUa6yx7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6" Type="http://schemas.openxmlformats.org/officeDocument/2006/relationships/font" Target="fonts/Play-regular.fntdata"/><Relationship Id="rId45" Type="http://schemas.openxmlformats.org/officeDocument/2006/relationships/slide" Target="slides/slide41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48" Type="http://schemas.openxmlformats.org/officeDocument/2006/relationships/font" Target="fonts/Roboto-regular.fntdata"/><Relationship Id="rId47" Type="http://schemas.openxmlformats.org/officeDocument/2006/relationships/font" Target="fonts/Play-bold.fntdata"/><Relationship Id="rId49" Type="http://schemas.openxmlformats.org/officeDocument/2006/relationships/font" Target="fonts/Roboto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9" Type="http://schemas.openxmlformats.org/officeDocument/2006/relationships/slide" Target="slides/slide25.xml"/><Relationship Id="rId51" Type="http://schemas.openxmlformats.org/officeDocument/2006/relationships/font" Target="fonts/Roboto-boldItalic.fntdata"/><Relationship Id="rId50" Type="http://schemas.openxmlformats.org/officeDocument/2006/relationships/font" Target="fonts/Roboto-italic.fntdata"/><Relationship Id="rId52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cd4a5d935d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g3cd4a5d935d_0_1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cd4a5d935d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g3cd4a5d935d_0_13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cd4a5d935d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g3cd4a5d935d_0_3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cd4a5d935d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3cd4a5d935d_0_3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cd4a5d935d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g3cd4a5d935d_0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cd88efa9c0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g3cd88efa9c0_0_3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cd4a5d935d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g3cd4a5d935d_0_4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cd4a5d935d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g3cd4a5d935d_0_6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cd4a5d935d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g3cd4a5d935d_0_7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cd88efa9c0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g3cd88efa9c0_0_4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cd4a5d935d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g3cd4a5d935d_0_7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cd4a5d935d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g3cd4a5d935d_0_8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3cd4a5d935d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g3cd4a5d935d_0_9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cd4a5d935d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g3cd4a5d935d_0_8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cd4a5d935d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g3cd4a5d935d_0_13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cd4a5d935d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g3cd4a5d935d_0_14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3cd4a5d935d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g3cd4a5d935d_0_15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3cd4a5d935d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g3cd4a5d935d_0_15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3cd4a5d935d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g3cd4a5d935d_0_16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cd4a5d935d_0_1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g3cd4a5d935d_0_17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3cd4a5d935d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g3cd4a5d935d_0_10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3cd88efa9c0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g3cd88efa9c0_0_4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3cd4a5d935d_0_1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g3cd4a5d935d_0_18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3cd4a5d935d_0_1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g3cd4a5d935d_0_19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3cd4a5d935d_0_2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g3cd4a5d935d_0_20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3cd4a5d935d_0_2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g3cd4a5d935d_0_2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3cd4a5d935d_0_2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g3cd4a5d935d_0_2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3cd4a5d935d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g3cd4a5d935d_0_10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3cd88efa9c0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Google Shape;355;g3cd88efa9c0_0_5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3cd88efa9c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g3cd88efa9c0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cd88efa9c0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3cd88efa9c0_0_5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3cd88efa9c0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g3cd88efa9c0_0_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3cd88efa9c0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g3cd88efa9c0_0_2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cd4a5d935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g3cd4a5d935d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cd4a5d935d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g3cd4a5d935d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cd4a5d935d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g3cd4a5d935d_0_1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cd4a5d935d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g3cd4a5d935d_0_1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cd4a5d935d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g3cd4a5d935d_0_2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olo e testo verticale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med">
    <p:push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docs.italia.it/italia/piano-triennale-ict/cloud-docs/it/stabile/cloud-enablement.html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docs.italia.it/italia/piano-triennale-ict/cloud-docs/it/stabile/cloud-enablement.html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3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magine che contiene testo, schermata, Rettangolo, software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283479" y="2230150"/>
            <a:ext cx="8719500" cy="781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25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B5AA2"/>
              </a:buClr>
              <a:buSzPct val="100000"/>
              <a:buFont typeface="Calibri"/>
              <a:buNone/>
            </a:pPr>
            <a:r>
              <a:rPr b="1" lang="it-IT" sz="4400">
                <a:solidFill>
                  <a:srgbClr val="3B5AA2"/>
                </a:solidFill>
                <a:latin typeface="Calibri"/>
                <a:ea typeface="Calibri"/>
                <a:cs typeface="Calibri"/>
                <a:sym typeface="Calibri"/>
              </a:rPr>
              <a:t>Il Public Procurement negli Acquisti ICT</a:t>
            </a:r>
            <a:endParaRPr b="1" sz="4400">
              <a:solidFill>
                <a:srgbClr val="3B5AA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283479" y="5472600"/>
            <a:ext cx="7954200" cy="526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B5AA2"/>
              </a:buClr>
              <a:buSzPts val="3200"/>
              <a:buFont typeface="Calibri"/>
              <a:buNone/>
            </a:pPr>
            <a:r>
              <a:rPr b="1" lang="it-IT" sz="3200">
                <a:solidFill>
                  <a:srgbClr val="3B5AA2"/>
                </a:solidFill>
                <a:latin typeface="Calibri"/>
                <a:ea typeface="Calibri"/>
                <a:cs typeface="Calibri"/>
                <a:sym typeface="Calibri"/>
              </a:rPr>
              <a:t>Giulia Colletti</a:t>
            </a:r>
            <a:r>
              <a:rPr b="1" i="0" lang="it-IT" sz="3200" u="none" cap="none" strike="noStrike">
                <a:solidFill>
                  <a:srgbClr val="3B5AA2"/>
                </a:solidFill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b="0" i="0" lang="it-IT" sz="3200" u="none" cap="none" strike="noStrike">
                <a:solidFill>
                  <a:srgbClr val="3B5AA2"/>
                </a:solidFill>
                <a:latin typeface="Calibri"/>
                <a:ea typeface="Calibri"/>
                <a:cs typeface="Calibri"/>
                <a:sym typeface="Calibri"/>
              </a:rPr>
              <a:t>Esperto di e-procurement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cd4a5d935d_0_126"/>
          <p:cNvSpPr txBox="1"/>
          <p:nvPr>
            <p:ph idx="1" type="body"/>
          </p:nvPr>
        </p:nvSpPr>
        <p:spPr>
          <a:xfrm>
            <a:off x="524000" y="2702575"/>
            <a:ext cx="10515600" cy="303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latin typeface="Times New Roman"/>
                <a:ea typeface="Times New Roman"/>
                <a:cs typeface="Times New Roman"/>
                <a:sym typeface="Times New Roman"/>
              </a:rPr>
              <a:t>→ Dati e Intelligenza Artificiale (IA): Viene introdotta una sezione dedicata all'IA, con l'obiettivo di automatizzare compiti ripetitivi e migliorare i servizi, sempre nel rispetto dell'AI Act europeo e della protezione dei dat</a:t>
            </a:r>
            <a:r>
              <a:rPr lang="it-IT" sz="1050">
                <a:solidFill>
                  <a:srgbClr val="E3E3E3"/>
                </a:solidFill>
                <a:highlight>
                  <a:srgbClr val="131314"/>
                </a:highlight>
                <a:latin typeface="Roboto"/>
                <a:ea typeface="Roboto"/>
                <a:cs typeface="Roboto"/>
                <a:sym typeface="Roboto"/>
              </a:rPr>
              <a:t>i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" name="Google Shape;146;g3cd4a5d935d_0_126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Introduzione: il contesto normativo dal CAD (D.lgs. 82/2005) al Piano Triennale per l'Informatica nella PA e gli obblighi di digitalizzazione </a:t>
            </a:r>
            <a:endParaRPr b="1" sz="4900"/>
          </a:p>
        </p:txBody>
      </p:sp>
      <p:sp>
        <p:nvSpPr>
          <p:cNvPr id="147" name="Google Shape;147;g3cd4a5d935d_0_126"/>
          <p:cNvSpPr txBox="1"/>
          <p:nvPr/>
        </p:nvSpPr>
        <p:spPr>
          <a:xfrm>
            <a:off x="637700" y="1290550"/>
            <a:ext cx="7090500" cy="40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Il Piano Triennale: Componenti Strategiche</a:t>
            </a:r>
            <a:endParaRPr sz="2800">
              <a:solidFill>
                <a:schemeClr val="dk1"/>
              </a:solidFill>
            </a:endParaRPr>
          </a:p>
        </p:txBody>
      </p:sp>
      <p:sp>
        <p:nvSpPr>
          <p:cNvPr id="148" name="Google Shape;148;g3cd4a5d935d_0_126"/>
          <p:cNvSpPr txBox="1"/>
          <p:nvPr/>
        </p:nvSpPr>
        <p:spPr>
          <a:xfrm>
            <a:off x="455500" y="1973800"/>
            <a:ext cx="10294200" cy="12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Servizi e Interoperabilità: La Piattaforma Digitale Nazionale Dati (PDND) è l'infrastruttura centrale per abilitare lo scambio automatico di dati tra enti tramite API, realizzando il principio once-only.10</a:t>
            </a:r>
            <a:endParaRPr/>
          </a:p>
        </p:txBody>
      </p:sp>
      <p:sp>
        <p:nvSpPr>
          <p:cNvPr id="149" name="Google Shape;149;g3cd4a5d935d_0_126"/>
          <p:cNvSpPr txBox="1"/>
          <p:nvPr/>
        </p:nvSpPr>
        <p:spPr>
          <a:xfrm>
            <a:off x="273400" y="3220600"/>
            <a:ext cx="106584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Piattaforme Nazionali: Il Piano mira a potenziare l'utilizzo di piattaforme esistenti come pagoPA, App IO, SEND (notifiche digitali), SPID e CIE.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cd4a5d935d_0_133"/>
          <p:cNvSpPr txBox="1"/>
          <p:nvPr>
            <p:ph idx="1" type="body"/>
          </p:nvPr>
        </p:nvSpPr>
        <p:spPr>
          <a:xfrm>
            <a:off x="524000" y="3036625"/>
            <a:ext cx="10515600" cy="27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latin typeface="Times New Roman"/>
                <a:ea typeface="Times New Roman"/>
                <a:cs typeface="Times New Roman"/>
                <a:sym typeface="Times New Roman"/>
              </a:rPr>
              <a:t>→ Sicurezza Informatica: L'Agenzia per la Cybersicurezza Nazionale (ACN) coordina il rafforzamento della resilienza cyber del sistema Paese e delle singole amministrazioni.</a:t>
            </a:r>
            <a:endParaRPr sz="1050">
              <a:solidFill>
                <a:srgbClr val="E3E3E3"/>
              </a:solidFill>
              <a:highlight>
                <a:srgbClr val="131314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" name="Google Shape;155;g3cd4a5d935d_0_133"/>
          <p:cNvSpPr txBox="1"/>
          <p:nvPr>
            <p:ph type="title"/>
          </p:nvPr>
        </p:nvSpPr>
        <p:spPr>
          <a:xfrm>
            <a:off x="838200" y="36517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Introduzione: il contesto normativo dal CAD (D.lgs. 82/2005) al Piano Triennale per l'Informatica nella PA e gli obblighi di digitalizzazione </a:t>
            </a:r>
            <a:endParaRPr b="1" sz="4900"/>
          </a:p>
        </p:txBody>
      </p:sp>
      <p:sp>
        <p:nvSpPr>
          <p:cNvPr id="156" name="Google Shape;156;g3cd4a5d935d_0_133"/>
          <p:cNvSpPr txBox="1"/>
          <p:nvPr/>
        </p:nvSpPr>
        <p:spPr>
          <a:xfrm>
            <a:off x="728800" y="1275375"/>
            <a:ext cx="76218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Il Piano Triennale: Componenti Tecnologiche</a:t>
            </a:r>
            <a:endParaRPr/>
          </a:p>
        </p:txBody>
      </p:sp>
      <p:sp>
        <p:nvSpPr>
          <p:cNvPr id="157" name="Google Shape;157;g3cd4a5d935d_0_133"/>
          <p:cNvSpPr txBox="1"/>
          <p:nvPr/>
        </p:nvSpPr>
        <p:spPr>
          <a:xfrm>
            <a:off x="642350" y="2143825"/>
            <a:ext cx="10278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infrastrutture e Cloud: Prosegue la razionalizzazione dei data center della PA verso il Polo Strategico Nazionale (PSN) e soluzioni cloud qualificate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cd4a5d935d_0_30"/>
          <p:cNvSpPr txBox="1"/>
          <p:nvPr>
            <p:ph idx="1" type="body"/>
          </p:nvPr>
        </p:nvSpPr>
        <p:spPr>
          <a:xfrm>
            <a:off x="288750" y="1253400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i="1" sz="2300">
              <a:solidFill>
                <a:srgbClr val="3B5AA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solidFill>
                <a:srgbClr val="3B5AA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latin typeface="Times New Roman"/>
                <a:ea typeface="Times New Roman"/>
                <a:cs typeface="Times New Roman"/>
                <a:sym typeface="Times New Roman"/>
              </a:rPr>
              <a:t>strategia di digitalizzazione che impone alle Pubbliche Amministrazioni (PA) di valutare il cloud come opzione primaria per nuovi progetti e servizi, privilegiando soluzioni</a:t>
            </a:r>
            <a:r>
              <a:rPr lang="it-IT" sz="2300"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 </a:t>
            </a:r>
            <a:r>
              <a:rPr lang="it-IT" sz="2300">
                <a:latin typeface="Times New Roman"/>
                <a:ea typeface="Times New Roman"/>
                <a:cs typeface="Times New Roman"/>
                <a:sym typeface="Times New Roman"/>
              </a:rPr>
              <a:t>SaaS, IaaS e PaaS rispetto a infrastrutture locali (on-premise).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g3cd4a5d935d_0_30"/>
          <p:cNvSpPr txBox="1"/>
          <p:nvPr>
            <p:ph type="title"/>
          </p:nvPr>
        </p:nvSpPr>
        <p:spPr>
          <a:xfrm>
            <a:off x="838200" y="34995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Introduzione: il contesto normativo dal CAD (D.lgs. 82/2005) al Piano Triennale per l'Informatica nella PA e gli obblighi di digitalizzazione </a:t>
            </a:r>
            <a:endParaRPr b="1" sz="4900"/>
          </a:p>
        </p:txBody>
      </p:sp>
      <p:sp>
        <p:nvSpPr>
          <p:cNvPr id="164" name="Google Shape;164;g3cd4a5d935d_0_30"/>
          <p:cNvSpPr/>
          <p:nvPr/>
        </p:nvSpPr>
        <p:spPr>
          <a:xfrm>
            <a:off x="5027400" y="2677650"/>
            <a:ext cx="1038300" cy="6966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g3cd4a5d935d_0_30"/>
          <p:cNvSpPr txBox="1"/>
          <p:nvPr/>
        </p:nvSpPr>
        <p:spPr>
          <a:xfrm>
            <a:off x="3886875" y="1730250"/>
            <a:ext cx="30000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orientato al</a:t>
            </a:r>
            <a:r>
              <a:rPr b="1" lang="it-IT" sz="23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1" lang="it-IT" sz="23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principio cloud-first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cd4a5d935d_0_38"/>
          <p:cNvSpPr txBox="1"/>
          <p:nvPr>
            <p:ph idx="1" type="body"/>
          </p:nvPr>
        </p:nvSpPr>
        <p:spPr>
          <a:xfrm>
            <a:off x="326625" y="3476925"/>
            <a:ext cx="10515600" cy="25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i="1" sz="2300">
              <a:solidFill>
                <a:srgbClr val="3B5AA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3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soluzioni PaaS</a:t>
            </a:r>
            <a:r>
              <a:rPr lang="it-IT" sz="2300">
                <a:latin typeface="Times New Roman"/>
                <a:ea typeface="Times New Roman"/>
                <a:cs typeface="Times New Roman"/>
                <a:sym typeface="Times New Roman"/>
              </a:rPr>
              <a:t>→ servizi di piattaforme computazionali, c.d. Platform-as-a-Service (PaaS), per l’erogazione di ambienti pre-configurati e amministrati per lo sviluppo di specifiche applicazioni, ad esempio per lo sviluppo software, la gestione di dati o di applicazioni containerizzate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1" name="Google Shape;171;g3cd4a5d935d_0_3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Introduzione: il contesto normativo dal CAD (D.lgs. 82/2005) al Piano Triennale per l'Informatica nella PA e gli obblighi di digitalizzazione </a:t>
            </a:r>
            <a:endParaRPr b="1" sz="4900"/>
          </a:p>
        </p:txBody>
      </p:sp>
      <p:sp>
        <p:nvSpPr>
          <p:cNvPr id="172" name="Google Shape;172;g3cd4a5d935d_0_38"/>
          <p:cNvSpPr txBox="1"/>
          <p:nvPr/>
        </p:nvSpPr>
        <p:spPr>
          <a:xfrm>
            <a:off x="668050" y="1381675"/>
            <a:ext cx="3000000" cy="10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Modello strategico</a:t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 cosa sono? </a:t>
            </a:r>
            <a:endParaRPr/>
          </a:p>
        </p:txBody>
      </p:sp>
      <p:sp>
        <p:nvSpPr>
          <p:cNvPr id="173" name="Google Shape;173;g3cd4a5d935d_0_38"/>
          <p:cNvSpPr txBox="1"/>
          <p:nvPr/>
        </p:nvSpPr>
        <p:spPr>
          <a:xfrm>
            <a:off x="425125" y="2535575"/>
            <a:ext cx="10515600" cy="12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3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soluzioni</a:t>
            </a:r>
            <a:r>
              <a:rPr b="1" lang="it-IT" sz="2300">
                <a:solidFill>
                  <a:srgbClr val="3B5AA2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b="1" lang="it-IT" sz="23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SaaS</a:t>
            </a:r>
            <a:r>
              <a:rPr lang="it-IT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servizi applicativi, c.d. Software-as-a-Service (SaaS), per l’erogazione di un’applicazione agli utenti finali, ad esempio la posta elettronica o altri sistemi di collaborazione remota.</a:t>
            </a:r>
            <a:endParaRPr/>
          </a:p>
        </p:txBody>
      </p:sp>
      <p:sp>
        <p:nvSpPr>
          <p:cNvPr id="174" name="Google Shape;174;g3cd4a5d935d_0_38"/>
          <p:cNvSpPr txBox="1"/>
          <p:nvPr/>
        </p:nvSpPr>
        <p:spPr>
          <a:xfrm>
            <a:off x="247375" y="3689475"/>
            <a:ext cx="108711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3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soluzioni IaaS</a:t>
            </a:r>
            <a:r>
              <a:rPr lang="it-IT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servizi sistemistici infrastrutturali, c.d. Infrastructure-as-a-Service (IaaS), per l’erogazione, ad esempio, di server virtualizzati e spazio di salvataggio dati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cd4a5d935d_0_7"/>
          <p:cNvSpPr txBox="1"/>
          <p:nvPr>
            <p:ph type="title"/>
          </p:nvPr>
        </p:nvSpPr>
        <p:spPr>
          <a:xfrm>
            <a:off x="961175" y="2428000"/>
            <a:ext cx="79188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600">
                <a:latin typeface="Times New Roman"/>
                <a:ea typeface="Times New Roman"/>
                <a:cs typeface="Times New Roman"/>
                <a:sym typeface="Times New Roman"/>
              </a:rPr>
              <a:t>Ruolo e competenze delle autorità</a:t>
            </a:r>
            <a:endParaRPr b="1" sz="55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cd88efa9c0_0_34"/>
          <p:cNvSpPr txBox="1"/>
          <p:nvPr>
            <p:ph idx="1" type="body"/>
          </p:nvPr>
        </p:nvSpPr>
        <p:spPr>
          <a:xfrm>
            <a:off x="368225" y="2247100"/>
            <a:ext cx="10515600" cy="31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rgbClr val="3B5AA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400">
                <a:latin typeface="Times New Roman"/>
                <a:ea typeface="Times New Roman"/>
                <a:cs typeface="Times New Roman"/>
                <a:sym typeface="Times New Roman"/>
              </a:rPr>
              <a:t> → monitoraggio delle attività e la verifica dei risultati delle amministrazioni, in termini sia di coerenza con il Piano triennale e sia di costi/benefici dei sistemi informativi delle singole PA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5" name="Google Shape;185;g3cd88efa9c0_0_34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Ruolo e competenze delle autorità</a:t>
            </a:r>
            <a:endParaRPr b="1" sz="4900"/>
          </a:p>
        </p:txBody>
      </p:sp>
      <p:sp>
        <p:nvSpPr>
          <p:cNvPr id="186" name="Google Shape;186;g3cd88efa9c0_0_34"/>
          <p:cNvSpPr/>
          <p:nvPr/>
        </p:nvSpPr>
        <p:spPr>
          <a:xfrm>
            <a:off x="4112075" y="4613100"/>
            <a:ext cx="2882400" cy="1229400"/>
          </a:xfrm>
          <a:prstGeom prst="wedgeRectCallout">
            <a:avLst>
              <a:gd fmla="val -20833" name="adj1"/>
              <a:gd fmla="val 625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RUOLO DI GOVERNANCE</a:t>
            </a:r>
            <a:endParaRPr/>
          </a:p>
        </p:txBody>
      </p:sp>
      <p:sp>
        <p:nvSpPr>
          <p:cNvPr id="187" name="Google Shape;187;g3cd88efa9c0_0_34"/>
          <p:cNvSpPr txBox="1"/>
          <p:nvPr/>
        </p:nvSpPr>
        <p:spPr>
          <a:xfrm>
            <a:off x="524000" y="1388475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AgID</a:t>
            </a:r>
            <a:endParaRPr/>
          </a:p>
        </p:txBody>
      </p:sp>
      <p:sp>
        <p:nvSpPr>
          <p:cNvPr id="188" name="Google Shape;188;g3cd88efa9c0_0_34"/>
          <p:cNvSpPr txBox="1"/>
          <p:nvPr/>
        </p:nvSpPr>
        <p:spPr>
          <a:xfrm>
            <a:off x="368225" y="2019350"/>
            <a:ext cx="10370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funzioni di indirizzo, regolazione tecnica (linee guida), vigilanza e controllo sul rispetto delle norme di digitalizzazione, compresa l’attuazione del Piano Triennale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cd4a5d935d_0_49"/>
          <p:cNvSpPr txBox="1"/>
          <p:nvPr>
            <p:ph idx="1" type="body"/>
          </p:nvPr>
        </p:nvSpPr>
        <p:spPr>
          <a:xfrm>
            <a:off x="524000" y="2596300"/>
            <a:ext cx="10515600" cy="31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B5AA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400">
                <a:latin typeface="Times New Roman"/>
                <a:ea typeface="Times New Roman"/>
                <a:cs typeface="Times New Roman"/>
                <a:sym typeface="Times New Roman"/>
              </a:rPr>
              <a:t> → </a:t>
            </a:r>
            <a:r>
              <a:rPr lang="it-IT" sz="2400">
                <a:latin typeface="Times New Roman"/>
                <a:ea typeface="Times New Roman"/>
                <a:cs typeface="Times New Roman"/>
                <a:sym typeface="Times New Roman"/>
              </a:rPr>
              <a:t>concorre a rendere effettivi i principi di trasparenza, tracciabilità, interoperabilità e dematerializzazione dei procedimenti di gara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4" name="Google Shape;194;g3cd4a5d935d_0_49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Ruolo e competenze delle autorità</a:t>
            </a:r>
            <a:endParaRPr b="1" sz="4900"/>
          </a:p>
        </p:txBody>
      </p:sp>
      <p:sp>
        <p:nvSpPr>
          <p:cNvPr id="195" name="Google Shape;195;g3cd4a5d935d_0_49"/>
          <p:cNvSpPr/>
          <p:nvPr/>
        </p:nvSpPr>
        <p:spPr>
          <a:xfrm>
            <a:off x="4185675" y="4646800"/>
            <a:ext cx="2718600" cy="1092900"/>
          </a:xfrm>
          <a:prstGeom prst="wedgeRectCallout">
            <a:avLst>
              <a:gd fmla="val -20833" name="adj1"/>
              <a:gd fmla="val 625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-IT">
                <a:latin typeface="Times New Roman"/>
                <a:ea typeface="Times New Roman"/>
                <a:cs typeface="Times New Roman"/>
                <a:sym typeface="Times New Roman"/>
              </a:rPr>
              <a:t>digitalizzazione dell’intero ciclo di vita dei contratti pubblici è uno dei pilastri della trasformazione digitale della PA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Google Shape;196;g3cd4a5d935d_0_49"/>
          <p:cNvSpPr txBox="1"/>
          <p:nvPr/>
        </p:nvSpPr>
        <p:spPr>
          <a:xfrm>
            <a:off x="524000" y="1275375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ANAC</a:t>
            </a:r>
            <a:endParaRPr/>
          </a:p>
        </p:txBody>
      </p:sp>
      <p:sp>
        <p:nvSpPr>
          <p:cNvPr id="197" name="Google Shape;197;g3cd4a5d935d_0_49"/>
          <p:cNvSpPr txBox="1"/>
          <p:nvPr/>
        </p:nvSpPr>
        <p:spPr>
          <a:xfrm>
            <a:off x="437100" y="1829475"/>
            <a:ext cx="109167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svolge un ruolo di rilievo nella digitalizzazione degli appalti pubblici e, tramite questa leva, contribuisce agli obiettivi del CAD e del Piano Triennale per l’Informatica nella PA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cd4a5d935d_0_61"/>
          <p:cNvSpPr txBox="1"/>
          <p:nvPr>
            <p:ph idx="1" type="body"/>
          </p:nvPr>
        </p:nvSpPr>
        <p:spPr>
          <a:xfrm>
            <a:off x="524000" y="2565950"/>
            <a:ext cx="10515600" cy="317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400">
                <a:latin typeface="Times New Roman"/>
                <a:ea typeface="Times New Roman"/>
                <a:cs typeface="Times New Roman"/>
                <a:sym typeface="Times New Roman"/>
              </a:rPr>
              <a:t> → concorre a rendere effettivi i principi di trasparenza, tracciabilità, interoperabilità e dematerializzazione dei procedimenti di gara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3" name="Google Shape;203;g3cd4a5d935d_0_6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Ruolo e competenze delle autorità</a:t>
            </a:r>
            <a:endParaRPr b="1" sz="4900"/>
          </a:p>
        </p:txBody>
      </p:sp>
      <p:sp>
        <p:nvSpPr>
          <p:cNvPr id="204" name="Google Shape;204;g3cd4a5d935d_0_61"/>
          <p:cNvSpPr/>
          <p:nvPr/>
        </p:nvSpPr>
        <p:spPr>
          <a:xfrm>
            <a:off x="4231225" y="4303375"/>
            <a:ext cx="2718600" cy="1092900"/>
          </a:xfrm>
          <a:prstGeom prst="wedgeRectCallout">
            <a:avLst>
              <a:gd fmla="val -20833" name="adj1"/>
              <a:gd fmla="val 625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-IT">
                <a:latin typeface="Times New Roman"/>
                <a:ea typeface="Times New Roman"/>
                <a:cs typeface="Times New Roman"/>
                <a:sym typeface="Times New Roman"/>
              </a:rPr>
              <a:t>tra i principi cardine della trasformazione digitale la necessità di garantire sicurezza, integrità e disponibilità dei sistemi e dei dati della PA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" name="Google Shape;205;g3cd4a5d935d_0_61"/>
          <p:cNvSpPr txBox="1"/>
          <p:nvPr/>
        </p:nvSpPr>
        <p:spPr>
          <a:xfrm>
            <a:off x="668050" y="1272950"/>
            <a:ext cx="86847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Agenzia per la Cybersicurezza Nazionale - ACN</a:t>
            </a:r>
            <a:endParaRPr b="1" sz="2400">
              <a:solidFill>
                <a:srgbClr val="3B5AA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6" name="Google Shape;206;g3cd4a5d935d_0_61"/>
          <p:cNvSpPr txBox="1"/>
          <p:nvPr/>
        </p:nvSpPr>
        <p:spPr>
          <a:xfrm>
            <a:off x="524000" y="1913050"/>
            <a:ext cx="105156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integra e rafforza l’attuazione del CAD e del Piano Triennale per l’Informatica nella PA, in particolare sugli aspetti di sicurezza, resilienza e gestione del rischio cibernetico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cd4a5d935d_0_70"/>
          <p:cNvSpPr txBox="1"/>
          <p:nvPr>
            <p:ph type="title"/>
          </p:nvPr>
        </p:nvSpPr>
        <p:spPr>
          <a:xfrm>
            <a:off x="769900" y="22094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400">
                <a:latin typeface="Times New Roman"/>
                <a:ea typeface="Times New Roman"/>
                <a:cs typeface="Times New Roman"/>
                <a:sym typeface="Times New Roman"/>
              </a:rPr>
              <a:t>Principi generali applicabili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cd88efa9c0_0_40"/>
          <p:cNvSpPr txBox="1"/>
          <p:nvPr>
            <p:ph idx="1" type="body"/>
          </p:nvPr>
        </p:nvSpPr>
        <p:spPr>
          <a:xfrm>
            <a:off x="524000" y="138847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Concorrenza</a:t>
            </a:r>
            <a:endParaRPr b="1" sz="2400">
              <a:solidFill>
                <a:srgbClr val="3B5AA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Trasparenza</a:t>
            </a:r>
            <a:endParaRPr b="1" sz="2400">
              <a:solidFill>
                <a:srgbClr val="3B5AA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Proporzionalità</a:t>
            </a:r>
            <a:endParaRPr b="1" sz="2400">
              <a:solidFill>
                <a:srgbClr val="3B5AA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Sicurezza</a:t>
            </a:r>
            <a:endParaRPr b="1" sz="2400">
              <a:solidFill>
                <a:srgbClr val="3B5AA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Affidabilità</a:t>
            </a:r>
            <a:endParaRPr b="1" sz="2400">
              <a:solidFill>
                <a:srgbClr val="3B5AA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Continuità del servizio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7" name="Google Shape;217;g3cd88efa9c0_0_40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Principi generali applicabili</a:t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-IT" sz="2300">
                <a:latin typeface="Times New Roman"/>
                <a:ea typeface="Times New Roman"/>
                <a:cs typeface="Times New Roman"/>
                <a:sym typeface="Times New Roman"/>
              </a:rPr>
              <a:t>Quadro normativo e principi del public procurement ICT</a:t>
            </a:r>
            <a:endParaRPr sz="4900"/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838200" y="1420776"/>
            <a:ext cx="10515600" cy="47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lang="it-IT" sz="2000">
                <a:latin typeface="Times New Roman"/>
                <a:ea typeface="Times New Roman"/>
                <a:cs typeface="Times New Roman"/>
                <a:sym typeface="Times New Roman"/>
              </a:rPr>
              <a:t>Introduzione: il contesto normativo dal CAD (D.lgs. 82/2005) al Piano Triennale per l'Informatica nella PA e gli obblighi di digitalizzazione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lang="it-IT" sz="2000">
                <a:latin typeface="Times New Roman"/>
                <a:ea typeface="Times New Roman"/>
                <a:cs typeface="Times New Roman"/>
                <a:sym typeface="Times New Roman"/>
              </a:rPr>
              <a:t>Ruolo e competenze delle autorità: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o"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AgID (indirizzo e coordinamento)</a:t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o"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ANAC</a:t>
            </a:r>
            <a:r>
              <a:rPr lang="it-IT" sz="2000">
                <a:latin typeface="Times New Roman"/>
                <a:ea typeface="Times New Roman"/>
                <a:cs typeface="Times New Roman"/>
                <a:sym typeface="Times New Roman"/>
              </a:rPr>
              <a:t> (vigilanza e segnalazioni)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o"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ACN – Agenzia per la Cybersicurezza Nazionale</a:t>
            </a:r>
            <a:r>
              <a:rPr lang="it-IT" sz="2000">
                <a:latin typeface="Times New Roman"/>
                <a:ea typeface="Times New Roman"/>
                <a:cs typeface="Times New Roman"/>
                <a:sym typeface="Times New Roman"/>
              </a:rPr>
              <a:t> (controlli e poteri speciali)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lang="it-IT" sz="2000">
                <a:latin typeface="Times New Roman"/>
                <a:ea typeface="Times New Roman"/>
                <a:cs typeface="Times New Roman"/>
                <a:sym typeface="Times New Roman"/>
              </a:rPr>
              <a:t>Principi generali applicabili: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o"/>
            </a:pPr>
            <a:r>
              <a:rPr lang="it-IT" sz="2000">
                <a:latin typeface="Times New Roman"/>
                <a:ea typeface="Times New Roman"/>
                <a:cs typeface="Times New Roman"/>
                <a:sym typeface="Times New Roman"/>
              </a:rPr>
              <a:t>concorrenza, trasparenza e proporzionalità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o"/>
            </a:pPr>
            <a:r>
              <a:rPr lang="it-IT" sz="2000">
                <a:latin typeface="Times New Roman"/>
                <a:ea typeface="Times New Roman"/>
                <a:cs typeface="Times New Roman"/>
                <a:sym typeface="Times New Roman"/>
              </a:rPr>
              <a:t>sicurezza, affidabilità e continuità del servizio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lang="it-IT" sz="2000">
                <a:latin typeface="Times New Roman"/>
                <a:ea typeface="Times New Roman"/>
                <a:cs typeface="Times New Roman"/>
                <a:sym typeface="Times New Roman"/>
              </a:rPr>
              <a:t>Il procurement ICT nel nuovo Codice dei contratti pubblici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lang="it-IT" sz="2000">
                <a:latin typeface="Times New Roman"/>
                <a:ea typeface="Times New Roman"/>
                <a:cs typeface="Times New Roman"/>
                <a:sym typeface="Times New Roman"/>
              </a:rPr>
              <a:t>Intelligenza Artificiale: rischi per la PA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cd4a5d935d_0_76"/>
          <p:cNvSpPr txBox="1"/>
          <p:nvPr>
            <p:ph idx="1" type="body"/>
          </p:nvPr>
        </p:nvSpPr>
        <p:spPr>
          <a:xfrm>
            <a:off x="524000" y="138847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B5AA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400">
                <a:latin typeface="Times New Roman"/>
                <a:ea typeface="Times New Roman"/>
                <a:cs typeface="Times New Roman"/>
                <a:sym typeface="Times New Roman"/>
              </a:rPr>
              <a:t>principio generale del diritto (e, in particolare, del diritto dei contratti pubblici) che impone di garantire a tutti gli operatori economici un accesso effettivamente paritario al mercato, senza discriminazioni ingiustificate e senza ostacoli artificiosi alla partecipazione alle gare.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3" name="Google Shape;223;g3cd4a5d935d_0_76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Principi generali applicabili</a:t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" name="Google Shape;224;g3cd4a5d935d_0_76"/>
          <p:cNvSpPr txBox="1"/>
          <p:nvPr/>
        </p:nvSpPr>
        <p:spPr>
          <a:xfrm>
            <a:off x="524000" y="1305725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Concorrenza</a:t>
            </a:r>
            <a:endParaRPr/>
          </a:p>
        </p:txBody>
      </p:sp>
      <p:sp>
        <p:nvSpPr>
          <p:cNvPr id="225" name="Google Shape;225;g3cd4a5d935d_0_76"/>
          <p:cNvSpPr txBox="1"/>
          <p:nvPr/>
        </p:nvSpPr>
        <p:spPr>
          <a:xfrm>
            <a:off x="607325" y="4114600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 si traduce 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cd4a5d935d_0_82"/>
          <p:cNvSpPr txBox="1"/>
          <p:nvPr>
            <p:ph idx="1" type="body"/>
          </p:nvPr>
        </p:nvSpPr>
        <p:spPr>
          <a:xfrm>
            <a:off x="150300" y="1752825"/>
            <a:ext cx="10930200" cy="523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47500" lnSpcReduction="1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39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9647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67394"/>
              <a:buChar char="●"/>
            </a:pPr>
            <a:r>
              <a:rPr lang="it-IT" sz="3987">
                <a:latin typeface="Times New Roman"/>
                <a:ea typeface="Times New Roman"/>
                <a:cs typeface="Times New Roman"/>
                <a:sym typeface="Times New Roman"/>
              </a:rPr>
              <a:t>parità di trattamento tra operatori economici, con regole di gara chiare e non discriminatorie;</a:t>
            </a:r>
            <a:br>
              <a:rPr lang="it-IT" sz="3987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9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964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394"/>
              <a:buChar char="●"/>
            </a:pPr>
            <a:r>
              <a:rPr lang="it-IT" sz="3987">
                <a:latin typeface="Times New Roman"/>
                <a:ea typeface="Times New Roman"/>
                <a:cs typeface="Times New Roman"/>
                <a:sym typeface="Times New Roman"/>
              </a:rPr>
              <a:t>divieto di restrizioni ingiustificate (requisiti sproporzionati, clausole che favoriscono determinati soggetti, discriminazioni territoriali);</a:t>
            </a:r>
            <a:br>
              <a:rPr lang="it-IT" sz="3987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9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964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394"/>
              <a:buChar char="●"/>
            </a:pPr>
            <a:r>
              <a:rPr lang="it-IT" sz="3987">
                <a:latin typeface="Times New Roman"/>
                <a:ea typeface="Times New Roman"/>
                <a:cs typeface="Times New Roman"/>
                <a:sym typeface="Times New Roman"/>
              </a:rPr>
              <a:t>trasparenza delle procedure (pubblicità dei bandi, tracciabilità e motivazione delle scelte), così che tutti possano conoscere le opportunità e controllare la correttezza delle decisioni;</a:t>
            </a:r>
            <a:br>
              <a:rPr lang="it-IT" sz="3987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9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964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394"/>
              <a:buChar char="●"/>
            </a:pPr>
            <a:r>
              <a:rPr lang="it-IT" sz="3987">
                <a:latin typeface="Times New Roman"/>
                <a:ea typeface="Times New Roman"/>
                <a:cs typeface="Times New Roman"/>
                <a:sym typeface="Times New Roman"/>
              </a:rPr>
              <a:t>neutralità e apertura tecnologica, per evitare che le scelte tecniche della PA chiudano il mercato a determinati fornitori o soluzioni;</a:t>
            </a:r>
            <a:br>
              <a:rPr lang="it-IT" sz="3987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9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61778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27589"/>
              <a:buChar char="●"/>
            </a:pPr>
            <a:r>
              <a:rPr lang="it-IT" sz="3987">
                <a:latin typeface="Times New Roman"/>
                <a:ea typeface="Times New Roman"/>
                <a:cs typeface="Times New Roman"/>
                <a:sym typeface="Times New Roman"/>
              </a:rPr>
              <a:t>uso corretto degli strumenti digitali (piattaforme di gara, banche dati interoperabili, automatizzazione non discriminatoria) per ampliare, e non restringere, la platea dei concorrenti.</a:t>
            </a:r>
            <a:br>
              <a:rPr lang="it-IT" sz="3071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07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1" name="Google Shape;231;g3cd4a5d935d_0_82"/>
          <p:cNvSpPr txBox="1"/>
          <p:nvPr>
            <p:ph type="title"/>
          </p:nvPr>
        </p:nvSpPr>
        <p:spPr>
          <a:xfrm>
            <a:off x="701550" y="22847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Principi generali applicabili</a:t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2" name="Google Shape;232;g3cd4a5d935d_0_82"/>
          <p:cNvSpPr txBox="1"/>
          <p:nvPr/>
        </p:nvSpPr>
        <p:spPr>
          <a:xfrm>
            <a:off x="448075" y="986900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Concorrenza</a:t>
            </a:r>
            <a:endParaRPr/>
          </a:p>
        </p:txBody>
      </p:sp>
      <p:sp>
        <p:nvSpPr>
          <p:cNvPr id="233" name="Google Shape;233;g3cd4a5d935d_0_82"/>
          <p:cNvSpPr txBox="1"/>
          <p:nvPr/>
        </p:nvSpPr>
        <p:spPr>
          <a:xfrm>
            <a:off x="498750" y="1442400"/>
            <a:ext cx="10233300" cy="55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87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 si traduce in ambito digitalizzazione ? </a:t>
            </a:r>
            <a:endParaRPr sz="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cd4a5d935d_0_96"/>
          <p:cNvSpPr txBox="1"/>
          <p:nvPr>
            <p:ph idx="1" type="body"/>
          </p:nvPr>
        </p:nvSpPr>
        <p:spPr>
          <a:xfrm>
            <a:off x="180675" y="2550750"/>
            <a:ext cx="10930200" cy="37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39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683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Font typeface="Times New Roman"/>
              <a:buChar char="-"/>
            </a:pPr>
            <a:r>
              <a:rPr lang="it-IT" sz="3987">
                <a:latin typeface="Times New Roman"/>
                <a:ea typeface="Times New Roman"/>
                <a:cs typeface="Times New Roman"/>
                <a:sym typeface="Times New Roman"/>
              </a:rPr>
              <a:t>gare ICT con requisiti proporzionati, specifiche funzionali, criteri di aggiudicazione trasparenti e tracciabilità completa del ciclo di gara attraverso piattaforme telematiche</a:t>
            </a:r>
            <a:br>
              <a:rPr lang="it-IT" sz="3987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9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9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br>
              <a:rPr lang="it-IT" sz="3071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07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9" name="Google Shape;239;g3cd4a5d935d_0_96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Principi generali applicabili</a:t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0" name="Google Shape;240;g3cd4a5d935d_0_96"/>
          <p:cNvSpPr txBox="1"/>
          <p:nvPr/>
        </p:nvSpPr>
        <p:spPr>
          <a:xfrm>
            <a:off x="417700" y="1199475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Concorrenza</a:t>
            </a:r>
            <a:endParaRPr/>
          </a:p>
        </p:txBody>
      </p:sp>
      <p:sp>
        <p:nvSpPr>
          <p:cNvPr id="241" name="Google Shape;241;g3cd4a5d935d_0_96"/>
          <p:cNvSpPr txBox="1"/>
          <p:nvPr/>
        </p:nvSpPr>
        <p:spPr>
          <a:xfrm>
            <a:off x="417700" y="1943425"/>
            <a:ext cx="10081500" cy="59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687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 si traduce in ambito procurement?</a:t>
            </a:r>
            <a:endParaRPr sz="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3cd4a5d935d_0_88"/>
          <p:cNvSpPr txBox="1"/>
          <p:nvPr>
            <p:ph idx="1" type="body"/>
          </p:nvPr>
        </p:nvSpPr>
        <p:spPr>
          <a:xfrm>
            <a:off x="150300" y="1388425"/>
            <a:ext cx="10930200" cy="523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5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687">
                <a:latin typeface="Times New Roman"/>
                <a:ea typeface="Times New Roman"/>
                <a:cs typeface="Times New Roman"/>
                <a:sym typeface="Times New Roman"/>
              </a:rPr>
              <a:t>A cosa serve</a:t>
            </a:r>
            <a:r>
              <a:rPr lang="it-IT" sz="2687">
                <a:latin typeface="Times New Roman"/>
                <a:ea typeface="Times New Roman"/>
                <a:cs typeface="Times New Roman"/>
                <a:sym typeface="Times New Roman"/>
              </a:rPr>
              <a:t> ?</a:t>
            </a:r>
            <a:r>
              <a:rPr lang="it-IT" sz="2687">
                <a:latin typeface="Times New Roman"/>
                <a:ea typeface="Times New Roman"/>
                <a:cs typeface="Times New Roman"/>
                <a:sym typeface="Times New Roman"/>
              </a:rPr>
              <a:t> a garantire che la trasformazione digitale non chiuda il mercato ma lo apra a più operatori qualificati</a:t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687">
                <a:latin typeface="Times New Roman"/>
                <a:ea typeface="Times New Roman"/>
                <a:cs typeface="Times New Roman"/>
                <a:sym typeface="Times New Roman"/>
              </a:rPr>
              <a:t>→ neutralità tecnologica e uso di standard aperti</a:t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687">
                <a:latin typeface="Times New Roman"/>
                <a:ea typeface="Times New Roman"/>
                <a:cs typeface="Times New Roman"/>
                <a:sym typeface="Times New Roman"/>
              </a:rPr>
              <a:t>→ progettazione sistemi “digital‑first” </a:t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7" name="Google Shape;247;g3cd4a5d935d_0_88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Principi generali applicabili</a:t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8" name="Google Shape;248;g3cd4a5d935d_0_88"/>
          <p:cNvSpPr txBox="1"/>
          <p:nvPr/>
        </p:nvSpPr>
        <p:spPr>
          <a:xfrm>
            <a:off x="417700" y="1199475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Concorrenza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cd4a5d935d_0_139"/>
          <p:cNvSpPr txBox="1"/>
          <p:nvPr>
            <p:ph idx="1" type="body"/>
          </p:nvPr>
        </p:nvSpPr>
        <p:spPr>
          <a:xfrm>
            <a:off x="524000" y="138847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sz="3658">
              <a:solidFill>
                <a:srgbClr val="3B5AA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2358">
                <a:latin typeface="Times New Roman"/>
                <a:ea typeface="Times New Roman"/>
                <a:cs typeface="Times New Roman"/>
                <a:sym typeface="Times New Roman"/>
              </a:rPr>
              <a:t>Il principio di trasparenza è definito come </a:t>
            </a:r>
            <a:r>
              <a:rPr b="1" lang="it-IT" sz="2358">
                <a:latin typeface="Times New Roman"/>
                <a:ea typeface="Times New Roman"/>
                <a:cs typeface="Times New Roman"/>
                <a:sym typeface="Times New Roman"/>
              </a:rPr>
              <a:t>accessibilità totale</a:t>
            </a:r>
            <a:r>
              <a:rPr lang="it-IT" sz="2358">
                <a:latin typeface="Times New Roman"/>
                <a:ea typeface="Times New Roman"/>
                <a:cs typeface="Times New Roman"/>
                <a:sym typeface="Times New Roman"/>
              </a:rPr>
              <a:t> dei dati e documenti detenuti dalle pubbliche amministrazioni, finalizzata a tutelare i diritti dei cittadini, promuovere la partecipazione all’attività amministrativa e favorire il controllo diffuso sull’uso delle risorse pubbliche</a:t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4" name="Google Shape;254;g3cd4a5d935d_0_139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Principi generali applicabili</a:t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5" name="Google Shape;255;g3cd4a5d935d_0_139"/>
          <p:cNvSpPr txBox="1"/>
          <p:nvPr/>
        </p:nvSpPr>
        <p:spPr>
          <a:xfrm>
            <a:off x="440325" y="1275375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Trasparenza</a:t>
            </a:r>
            <a:endParaRPr/>
          </a:p>
        </p:txBody>
      </p:sp>
      <p:sp>
        <p:nvSpPr>
          <p:cNvPr id="256" name="Google Shape;256;g3cd4a5d935d_0_139"/>
          <p:cNvSpPr txBox="1"/>
          <p:nvPr/>
        </p:nvSpPr>
        <p:spPr>
          <a:xfrm>
            <a:off x="524000" y="4220900"/>
            <a:ext cx="3000000" cy="5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58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 si traduce?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cd4a5d935d_0_148"/>
          <p:cNvSpPr txBox="1"/>
          <p:nvPr>
            <p:ph idx="1" type="body"/>
          </p:nvPr>
        </p:nvSpPr>
        <p:spPr>
          <a:xfrm>
            <a:off x="524000" y="138847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58">
                <a:latin typeface="Times New Roman"/>
                <a:ea typeface="Times New Roman"/>
                <a:cs typeface="Times New Roman"/>
                <a:sym typeface="Times New Roman"/>
              </a:rPr>
              <a:t>→ </a:t>
            </a:r>
            <a:r>
              <a:rPr lang="it-IT" sz="2358">
                <a:latin typeface="Times New Roman"/>
                <a:ea typeface="Times New Roman"/>
                <a:cs typeface="Times New Roman"/>
                <a:sym typeface="Times New Roman"/>
              </a:rPr>
              <a:t>CAD impone alle PA di rendere disponibili informazioni complete, chiare, affidabili e aggiornate</a:t>
            </a:r>
            <a:r>
              <a:rPr lang="it-IT" sz="2358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58">
                <a:latin typeface="Times New Roman"/>
                <a:ea typeface="Times New Roman"/>
                <a:cs typeface="Times New Roman"/>
                <a:sym typeface="Times New Roman"/>
              </a:rPr>
              <a:t>→ obbligo di </a:t>
            </a:r>
            <a:r>
              <a:rPr b="1" lang="it-IT" sz="2358">
                <a:latin typeface="Times New Roman"/>
                <a:ea typeface="Times New Roman"/>
                <a:cs typeface="Times New Roman"/>
                <a:sym typeface="Times New Roman"/>
              </a:rPr>
              <a:t>dati aperti</a:t>
            </a:r>
            <a:r>
              <a:rPr lang="it-IT" sz="2358">
                <a:latin typeface="Times New Roman"/>
                <a:ea typeface="Times New Roman"/>
                <a:cs typeface="Times New Roman"/>
                <a:sym typeface="Times New Roman"/>
              </a:rPr>
              <a:t> (open data), con pubblicazione in formati standard e riutilizzabili,</a:t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58">
                <a:latin typeface="Times New Roman"/>
                <a:ea typeface="Times New Roman"/>
                <a:cs typeface="Times New Roman"/>
                <a:sym typeface="Times New Roman"/>
              </a:rPr>
              <a:t>→ Nelle gare ICT, la trasparenza si attua tramite piattaforme di approvvigionamento digitale, con pubblicazione integrale di documenti di gara (nuovo ecosistema di eprocurement)</a:t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2" name="Google Shape;262;g3cd4a5d935d_0_148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Principi generali applicabili</a:t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3" name="Google Shape;263;g3cd4a5d935d_0_148"/>
          <p:cNvSpPr txBox="1"/>
          <p:nvPr/>
        </p:nvSpPr>
        <p:spPr>
          <a:xfrm>
            <a:off x="440325" y="1275375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Trasparenza</a:t>
            </a:r>
            <a:endParaRPr/>
          </a:p>
        </p:txBody>
      </p:sp>
      <p:sp>
        <p:nvSpPr>
          <p:cNvPr id="264" name="Google Shape;264;g3cd4a5d935d_0_148"/>
          <p:cNvSpPr txBox="1"/>
          <p:nvPr/>
        </p:nvSpPr>
        <p:spPr>
          <a:xfrm>
            <a:off x="524000" y="1829475"/>
            <a:ext cx="3000000" cy="5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58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 si traduce?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3cd4a5d935d_0_153"/>
          <p:cNvSpPr txBox="1"/>
          <p:nvPr>
            <p:ph idx="1" type="body"/>
          </p:nvPr>
        </p:nvSpPr>
        <p:spPr>
          <a:xfrm>
            <a:off x="524000" y="138847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58">
                <a:latin typeface="Times New Roman"/>
                <a:ea typeface="Times New Roman"/>
                <a:cs typeface="Times New Roman"/>
                <a:sym typeface="Times New Roman"/>
              </a:rPr>
              <a:t>condizione in cui sistemi, informazioni e processi sono protetti da pericoli, minacce o accessi non autorizzati, garantendo confidenzialità, integrità e disponibilità dei dati e delle risorse</a:t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0" name="Google Shape;270;g3cd4a5d935d_0_153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Principi generali applicabili</a:t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1" name="Google Shape;271;g3cd4a5d935d_0_153"/>
          <p:cNvSpPr txBox="1"/>
          <p:nvPr/>
        </p:nvSpPr>
        <p:spPr>
          <a:xfrm>
            <a:off x="652875" y="1214650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Sicurezza</a:t>
            </a:r>
            <a:endParaRPr/>
          </a:p>
        </p:txBody>
      </p:sp>
      <p:sp>
        <p:nvSpPr>
          <p:cNvPr id="272" name="Google Shape;272;g3cd4a5d935d_0_153"/>
          <p:cNvSpPr txBox="1"/>
          <p:nvPr/>
        </p:nvSpPr>
        <p:spPr>
          <a:xfrm>
            <a:off x="652875" y="3704675"/>
            <a:ext cx="3000000" cy="5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58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 si traduce?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3cd4a5d935d_0_159"/>
          <p:cNvSpPr txBox="1"/>
          <p:nvPr>
            <p:ph idx="1" type="body"/>
          </p:nvPr>
        </p:nvSpPr>
        <p:spPr>
          <a:xfrm>
            <a:off x="508825" y="1913075"/>
            <a:ext cx="11379600" cy="423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616">
                <a:latin typeface="Times New Roman"/>
                <a:ea typeface="Times New Roman"/>
                <a:cs typeface="Times New Roman"/>
                <a:sym typeface="Times New Roman"/>
              </a:rPr>
              <a:t>→ </a:t>
            </a:r>
            <a:r>
              <a:rPr lang="it-IT" sz="2616">
                <a:latin typeface="Times New Roman"/>
                <a:ea typeface="Times New Roman"/>
                <a:cs typeface="Times New Roman"/>
                <a:sym typeface="Times New Roman"/>
              </a:rPr>
              <a:t>sicurezza “by design" e "by default", con gestione del rischio, resilienza e conformità normativa</a:t>
            </a:r>
            <a:endParaRPr sz="2616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16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616">
                <a:latin typeface="Times New Roman"/>
                <a:ea typeface="Times New Roman"/>
                <a:cs typeface="Times New Roman"/>
                <a:sym typeface="Times New Roman"/>
              </a:rPr>
              <a:t>→ CAD: requisito trasversale e fondamentale per garantire che i documenti informatici, principio cardine della digitalizzazione</a:t>
            </a:r>
            <a:endParaRPr sz="2616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16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616">
                <a:latin typeface="Times New Roman"/>
                <a:ea typeface="Times New Roman"/>
                <a:cs typeface="Times New Roman"/>
                <a:sym typeface="Times New Roman"/>
              </a:rPr>
              <a:t>→ misure minime di sicurezza per i sistemi informativi, con particolare attenzione a protezione, monitoraggio e risposta agli incident</a:t>
            </a:r>
            <a:endParaRPr sz="2616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16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616">
                <a:latin typeface="Times New Roman"/>
                <a:ea typeface="Times New Roman"/>
                <a:cs typeface="Times New Roman"/>
                <a:sym typeface="Times New Roman"/>
              </a:rPr>
              <a:t>→ cloud qualificati, standard nazionali e coordinamento con ACN per gestione rischi cibernetici</a:t>
            </a:r>
            <a:endParaRPr sz="2616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8" name="Google Shape;278;g3cd4a5d935d_0_159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Principi generali applicabili</a:t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9" name="Google Shape;279;g3cd4a5d935d_0_159"/>
          <p:cNvSpPr txBox="1"/>
          <p:nvPr/>
        </p:nvSpPr>
        <p:spPr>
          <a:xfrm>
            <a:off x="652875" y="1214650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Sicurezza</a:t>
            </a:r>
            <a:endParaRPr/>
          </a:p>
        </p:txBody>
      </p:sp>
      <p:sp>
        <p:nvSpPr>
          <p:cNvPr id="280" name="Google Shape;280;g3cd4a5d935d_0_159"/>
          <p:cNvSpPr txBox="1"/>
          <p:nvPr/>
        </p:nvSpPr>
        <p:spPr>
          <a:xfrm>
            <a:off x="652875" y="1700500"/>
            <a:ext cx="3000000" cy="5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58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 si traduce? </a:t>
            </a:r>
            <a:endParaRPr sz="2358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cd4a5d935d_0_169"/>
          <p:cNvSpPr txBox="1"/>
          <p:nvPr>
            <p:ph idx="1" type="body"/>
          </p:nvPr>
        </p:nvSpPr>
        <p:spPr>
          <a:xfrm>
            <a:off x="524000" y="138847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58">
                <a:latin typeface="Times New Roman"/>
                <a:ea typeface="Times New Roman"/>
                <a:cs typeface="Times New Roman"/>
                <a:sym typeface="Times New Roman"/>
              </a:rPr>
              <a:t>garantisce che i servizi pubblici digitali, i sistemi informativi e le infrastrutture ICT della PA siano disponibili in modo ininterrotto e resiliente, anche in caso di guasti, attacchi o sovraccarichi, minimizzando interruzioni per cittadini e imprese.</a:t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6" name="Google Shape;286;g3cd4a5d935d_0_169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Principi generali applicabili</a:t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7" name="Google Shape;287;g3cd4a5d935d_0_169"/>
          <p:cNvSpPr txBox="1"/>
          <p:nvPr/>
        </p:nvSpPr>
        <p:spPr>
          <a:xfrm>
            <a:off x="637675" y="1153900"/>
            <a:ext cx="5997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Continuità del servizio</a:t>
            </a:r>
            <a:endParaRPr/>
          </a:p>
        </p:txBody>
      </p:sp>
      <p:sp>
        <p:nvSpPr>
          <p:cNvPr id="288" name="Google Shape;288;g3cd4a5d935d_0_169"/>
          <p:cNvSpPr txBox="1"/>
          <p:nvPr/>
        </p:nvSpPr>
        <p:spPr>
          <a:xfrm>
            <a:off x="524000" y="3689500"/>
            <a:ext cx="3000000" cy="5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58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 si traduce?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3cd4a5d935d_0_175"/>
          <p:cNvSpPr txBox="1"/>
          <p:nvPr>
            <p:ph idx="1" type="body"/>
          </p:nvPr>
        </p:nvSpPr>
        <p:spPr>
          <a:xfrm>
            <a:off x="524000" y="138847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58">
                <a:latin typeface="Times New Roman"/>
                <a:ea typeface="Times New Roman"/>
                <a:cs typeface="Times New Roman"/>
                <a:sym typeface="Times New Roman"/>
              </a:rPr>
              <a:t>→ </a:t>
            </a:r>
            <a:r>
              <a:rPr lang="it-IT" sz="2358">
                <a:latin typeface="Times New Roman"/>
                <a:ea typeface="Times New Roman"/>
                <a:cs typeface="Times New Roman"/>
                <a:sym typeface="Times New Roman"/>
              </a:rPr>
              <a:t>backup, disaster recovery e monitoraggio continuo per prevenire impatti negativi</a:t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58">
                <a:latin typeface="Times New Roman"/>
                <a:ea typeface="Times New Roman"/>
                <a:cs typeface="Times New Roman"/>
                <a:sym typeface="Times New Roman"/>
              </a:rPr>
              <a:t>→ Valutazione e pianificazione: Analisi di rischio e Piani di Disaster Recovery (DR) e Business Continuity Plan</a:t>
            </a:r>
            <a:endParaRPr b="1" sz="1700"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58">
                <a:latin typeface="Times New Roman"/>
                <a:ea typeface="Times New Roman"/>
                <a:cs typeface="Times New Roman"/>
                <a:sym typeface="Times New Roman"/>
              </a:rPr>
              <a:t>→ Direttiva NIS2 (Direttiva UE 2022/2555) impone requisiti stringenti di continuità operativa per entità essenziali e importanti, incluse le PA con servizi digitali critici</a:t>
            </a:r>
            <a:endParaRPr sz="2358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4" name="Google Shape;294;g3cd4a5d935d_0_175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Principi generali applicabili</a:t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5" name="Google Shape;295;g3cd4a5d935d_0_175"/>
          <p:cNvSpPr txBox="1"/>
          <p:nvPr/>
        </p:nvSpPr>
        <p:spPr>
          <a:xfrm>
            <a:off x="607325" y="941350"/>
            <a:ext cx="6134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3B5AA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Continuità del servizio</a:t>
            </a:r>
            <a:endParaRPr sz="2358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6" name="Google Shape;296;g3cd4a5d935d_0_175"/>
          <p:cNvSpPr txBox="1"/>
          <p:nvPr/>
        </p:nvSpPr>
        <p:spPr>
          <a:xfrm>
            <a:off x="698425" y="1495450"/>
            <a:ext cx="3000000" cy="5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58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 si traduce?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/>
          <p:nvPr>
            <p:ph type="title"/>
          </p:nvPr>
        </p:nvSpPr>
        <p:spPr>
          <a:xfrm>
            <a:off x="646950" y="244165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Introduzione: il contesto normativo dal CAD (D.lgs. 82/2005) al Piano Triennale per l'Informatica nella PA e gli obblighi di digitalizzazione </a:t>
            </a:r>
            <a:endParaRPr b="1" sz="49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3cd4a5d935d_0_102"/>
          <p:cNvSpPr txBox="1"/>
          <p:nvPr>
            <p:ph type="title"/>
          </p:nvPr>
        </p:nvSpPr>
        <p:spPr>
          <a:xfrm>
            <a:off x="646950" y="22094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300">
                <a:latin typeface="Times New Roman"/>
                <a:ea typeface="Times New Roman"/>
                <a:cs typeface="Times New Roman"/>
                <a:sym typeface="Times New Roman"/>
              </a:rPr>
              <a:t>Il procurement ICT nel nuovo Codice dei contratti pubblici</a:t>
            </a:r>
            <a:endParaRPr sz="15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3cd88efa9c0_0_45"/>
          <p:cNvSpPr txBox="1"/>
          <p:nvPr>
            <p:ph idx="1" type="body"/>
          </p:nvPr>
        </p:nvSpPr>
        <p:spPr>
          <a:xfrm>
            <a:off x="0" y="2049725"/>
            <a:ext cx="10930200" cy="32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687">
                <a:latin typeface="Times New Roman"/>
                <a:ea typeface="Times New Roman"/>
                <a:cs typeface="Times New Roman"/>
                <a:sym typeface="Times New Roman"/>
              </a:rPr>
              <a:t>i beni, servizi e soluzioni tecnologiche necessari per realizzare, gestire e far evolvere i sistemi informativi digitali</a:t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7" name="Google Shape;307;g3cd88efa9c0_0_45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Il procurement ICT nel nuovo Codice dei contratti pubblici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8" name="Google Shape;308;g3cd88efa9c0_0_45"/>
          <p:cNvSpPr txBox="1"/>
          <p:nvPr/>
        </p:nvSpPr>
        <p:spPr>
          <a:xfrm>
            <a:off x="150300" y="1170700"/>
            <a:ext cx="10248600" cy="142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687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Dato il contesto normativo di riferimento, oggi, le Stazioni Appaltanti devono considerare diversi aspetti nella gestione del ciclo di vita degli acquisti in ambito ICT.</a:t>
            </a:r>
            <a:endParaRPr/>
          </a:p>
        </p:txBody>
      </p:sp>
      <p:sp>
        <p:nvSpPr>
          <p:cNvPr id="309" name="Google Shape;309;g3cd88efa9c0_0_45"/>
          <p:cNvSpPr txBox="1"/>
          <p:nvPr/>
        </p:nvSpPr>
        <p:spPr>
          <a:xfrm>
            <a:off x="258125" y="2596300"/>
            <a:ext cx="6953700" cy="59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687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 cosa sono gli acquisti ICT?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3cd4a5d935d_0_186"/>
          <p:cNvSpPr txBox="1"/>
          <p:nvPr>
            <p:ph idx="1" type="body"/>
          </p:nvPr>
        </p:nvSpPr>
        <p:spPr>
          <a:xfrm>
            <a:off x="150300" y="1388425"/>
            <a:ext cx="10930200" cy="523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br>
              <a:rPr lang="it-IT" sz="2687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99226" lvl="0" marL="45720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ts val="2687"/>
              <a:buFont typeface="Times New Roman"/>
              <a:buChar char="-"/>
            </a:pPr>
            <a:r>
              <a:rPr lang="it-IT" sz="2687">
                <a:latin typeface="Times New Roman"/>
                <a:ea typeface="Times New Roman"/>
                <a:cs typeface="Times New Roman"/>
                <a:sym typeface="Times New Roman"/>
              </a:rPr>
              <a:t>Servizi cloud e software</a:t>
            </a:r>
            <a:endParaRPr b="1" sz="1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br>
              <a:rPr lang="it-IT" sz="1100"/>
            </a:br>
            <a:endParaRPr sz="1100"/>
          </a:p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700"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5" name="Google Shape;315;g3cd4a5d935d_0_186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Il procurement ICT nel nuovo Codice dei contratti pubblici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6" name="Google Shape;316;g3cd4a5d935d_0_186"/>
          <p:cNvSpPr txBox="1"/>
          <p:nvPr/>
        </p:nvSpPr>
        <p:spPr>
          <a:xfrm>
            <a:off x="668050" y="1078000"/>
            <a:ext cx="6756600" cy="59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687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Quali sono gli acquisti ICT? </a:t>
            </a:r>
            <a:endParaRPr/>
          </a:p>
        </p:txBody>
      </p:sp>
      <p:sp>
        <p:nvSpPr>
          <p:cNvPr id="317" name="Google Shape;317;g3cd4a5d935d_0_186"/>
          <p:cNvSpPr txBox="1"/>
          <p:nvPr/>
        </p:nvSpPr>
        <p:spPr>
          <a:xfrm>
            <a:off x="150300" y="1943425"/>
            <a:ext cx="10415700" cy="10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99226" lvl="0" marL="45720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87"/>
              <a:buFont typeface="Times New Roman"/>
              <a:buChar char="-"/>
            </a:pPr>
            <a:r>
              <a:rPr lang="it-IT" sz="2687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Hardware: computer, server, workstation, monitor, dispositivi mobili, con manutenzione e ritiro RAEE inclusi.</a:t>
            </a:r>
            <a:endParaRPr/>
          </a:p>
        </p:txBody>
      </p:sp>
      <p:sp>
        <p:nvSpPr>
          <p:cNvPr id="318" name="Google Shape;318;g3cd4a5d935d_0_186"/>
          <p:cNvSpPr txBox="1"/>
          <p:nvPr/>
        </p:nvSpPr>
        <p:spPr>
          <a:xfrm>
            <a:off x="60750" y="2923050"/>
            <a:ext cx="10324500" cy="10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99226" lvl="0" marL="45720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687"/>
              <a:buFont typeface="Times New Roman"/>
              <a:buChar char="-"/>
            </a:pPr>
            <a:r>
              <a:rPr lang="it-IT" sz="2687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Connettività e rete: servizi wired/wireless (FWA, satellitari), SD-WAN, Layer-2 per infrastrutture digitali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3cd4a5d935d_0_193"/>
          <p:cNvSpPr txBox="1"/>
          <p:nvPr>
            <p:ph idx="1" type="body"/>
          </p:nvPr>
        </p:nvSpPr>
        <p:spPr>
          <a:xfrm>
            <a:off x="150300" y="1639775"/>
            <a:ext cx="10930200" cy="49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687">
                <a:latin typeface="Times New Roman"/>
                <a:ea typeface="Times New Roman"/>
                <a:cs typeface="Times New Roman"/>
                <a:sym typeface="Times New Roman"/>
              </a:rPr>
              <a:t>→ Indicazioni per l'approvvigionamento ICT : Questo strumento mira a orientare le PA verso contratti coerenti con gli obiettivi del Piano Triennale attraverso le Gare strategiche Consip</a:t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73632" lvl="0" marL="45720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ct val="100000"/>
              <a:buFont typeface="Times New Roman"/>
              <a:buAutoNum type="alphaLcParenR"/>
            </a:pPr>
            <a:r>
              <a:rPr lang="it-IT" sz="2687">
                <a:latin typeface="Times New Roman"/>
                <a:ea typeface="Times New Roman"/>
                <a:cs typeface="Times New Roman"/>
                <a:sym typeface="Times New Roman"/>
              </a:rPr>
              <a:t>indicazioni operative per l'acquisto rapido di servizi digitali tramite accordi quadro che garantiscono qualità e prezzi vantaggiosi.</a:t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73632" lvl="0" marL="45720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ct val="100000"/>
              <a:buFont typeface="Times New Roman"/>
              <a:buAutoNum type="alphaLcParenR"/>
            </a:pPr>
            <a:r>
              <a:rPr lang="it-IT" sz="2687">
                <a:latin typeface="Times New Roman"/>
                <a:ea typeface="Times New Roman"/>
                <a:cs typeface="Times New Roman"/>
                <a:sym typeface="Times New Roman"/>
              </a:rPr>
              <a:t>gare coprono macroaree come sicurezza, sanità digitale, trasformazione digitale, gestione dati e servizi cloud (IaaS, PaaS, SaaS)</a:t>
            </a:r>
            <a:endParaRPr sz="1050">
              <a:solidFill>
                <a:srgbClr val="E3E3E3"/>
              </a:solidFill>
              <a:highlight>
                <a:srgbClr val="131314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E3E3E3"/>
              </a:solidFill>
              <a:highlight>
                <a:srgbClr val="131314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E3E3E3"/>
              </a:solidFill>
              <a:highlight>
                <a:srgbClr val="131314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b="1" sz="1700"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4" name="Google Shape;324;g3cd4a5d935d_0_193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Il procurement ICT nel nuovo Codice dei contratti pubblici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5" name="Google Shape;325;g3cd4a5d935d_0_193"/>
          <p:cNvSpPr txBox="1"/>
          <p:nvPr/>
        </p:nvSpPr>
        <p:spPr>
          <a:xfrm>
            <a:off x="227750" y="956525"/>
            <a:ext cx="10415700" cy="10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687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Piano Triennale 2024-2026: strumenti pratici per supportare le PA nella pianificazione ed esecuzione dei loro interventi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3cd4a5d935d_0_203"/>
          <p:cNvSpPr txBox="1"/>
          <p:nvPr>
            <p:ph idx="1" type="body"/>
          </p:nvPr>
        </p:nvSpPr>
        <p:spPr>
          <a:xfrm>
            <a:off x="195850" y="1751875"/>
            <a:ext cx="11543700" cy="55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47500" lnSpcReduction="1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4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4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4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4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4200">
                <a:latin typeface="Times New Roman"/>
                <a:ea typeface="Times New Roman"/>
                <a:cs typeface="Times New Roman"/>
                <a:sym typeface="Times New Roman"/>
              </a:rPr>
              <a:t>Le iniziative strategiche ICT sono realizzate attraverso appalti aggiudicati da Consip nella forma dell’Accordo quadro, che consentono a tutte le Amministrazioni di acquistare rapidamente i servizi necessari per attuare il percorso di transizione al digitale secondo il paradigma dell’ordine diretto, ove l’Amministrazione non abbia esigenze progettuali peculiari ovvero attraverso lo strumento dell’appalto specifico tra i fornitori selezionati da Consip, con garanzie di qualità e prezzi vantaggiosi. </a:t>
            </a:r>
            <a:endParaRPr sz="4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4200">
                <a:latin typeface="Times New Roman"/>
                <a:ea typeface="Times New Roman"/>
                <a:cs typeface="Times New Roman"/>
                <a:sym typeface="Times New Roman"/>
              </a:rPr>
              <a:t>In particolare, le Amministrazioni possono accedere, ad oggi, a un piano molto ricco di gare strategiche che è stato ampliato con le seconde edizioni di alcune iniziative sulla base dell’andamento di adesione registrato per le prime edizioni</a:t>
            </a:r>
            <a:endParaRPr sz="4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E3E3E3"/>
              </a:solidFill>
              <a:highlight>
                <a:srgbClr val="131314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E3E3E3"/>
              </a:solidFill>
              <a:highlight>
                <a:srgbClr val="131314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b="1" sz="1700"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1" name="Google Shape;331;g3cd4a5d935d_0_203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Il procurement ICT nel nuovo Codice dei contratti pubblici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2" name="Google Shape;332;g3cd4a5d935d_0_203"/>
          <p:cNvSpPr/>
          <p:nvPr/>
        </p:nvSpPr>
        <p:spPr>
          <a:xfrm>
            <a:off x="5180625" y="2765525"/>
            <a:ext cx="819600" cy="6285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g3cd4a5d935d_0_203"/>
          <p:cNvSpPr txBox="1"/>
          <p:nvPr/>
        </p:nvSpPr>
        <p:spPr>
          <a:xfrm>
            <a:off x="227750" y="956525"/>
            <a:ext cx="10415700" cy="10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687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Piano Triennale 2024-2026: strumenti pratici per supportare le PA nella pianificazione ed esecuzione dei loro interventi</a:t>
            </a:r>
            <a:endParaRPr/>
          </a:p>
        </p:txBody>
      </p:sp>
      <p:sp>
        <p:nvSpPr>
          <p:cNvPr id="334" name="Google Shape;334;g3cd4a5d935d_0_203"/>
          <p:cNvSpPr txBox="1"/>
          <p:nvPr/>
        </p:nvSpPr>
        <p:spPr>
          <a:xfrm>
            <a:off x="425125" y="1867950"/>
            <a:ext cx="10643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Indicazioni per l'approvvigionamento ICT : Questo strumento mira a orientare le PA verso contratti coerenti con gli obiettivi del Piano Triennale attraverso le Gare strategiche Consip:</a:t>
            </a:r>
            <a:endParaRPr sz="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3cd4a5d935d_0_211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Il procurement ICT nel nuovo Codice dei contratti pubblici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40" name="Google Shape;340;g3cd4a5d935d_0_211" title="Screenshot 2026-03-05 alle 21.29.38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900" y="172850"/>
            <a:ext cx="11506200" cy="584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g3cd4a5d935d_0_218"/>
          <p:cNvSpPr txBox="1"/>
          <p:nvPr>
            <p:ph idx="1" type="body"/>
          </p:nvPr>
        </p:nvSpPr>
        <p:spPr>
          <a:xfrm>
            <a:off x="135125" y="2131450"/>
            <a:ext cx="11543700" cy="55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2400">
                <a:latin typeface="Times New Roman"/>
                <a:ea typeface="Times New Roman"/>
                <a:cs typeface="Times New Roman"/>
                <a:sym typeface="Times New Roman"/>
              </a:rPr>
              <a:t>Allegato II.14, art. 32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2400">
                <a:solidFill>
                  <a:srgbClr val="1A1A1A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Servizi e forniture di particolare importanza</a:t>
            </a:r>
            <a:endParaRPr sz="2400">
              <a:solidFill>
                <a:srgbClr val="1A1A1A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1A1A1A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servizi informatici e affini</a:t>
            </a:r>
            <a:r>
              <a:rPr lang="it-IT" sz="2400">
                <a:solidFill>
                  <a:srgbClr val="1A1A1A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: richiedono RUP con competenze specialistiche, qualificazione stazioni appaltanti e direttore esecuzione distinto</a:t>
            </a:r>
            <a:endParaRPr sz="2400">
              <a:solidFill>
                <a:srgbClr val="E3E3E3"/>
              </a:solidFill>
              <a:highlight>
                <a:srgbClr val="131314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E3E3E3"/>
              </a:solidFill>
              <a:highlight>
                <a:srgbClr val="131314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b="1" sz="1700"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87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6" name="Google Shape;346;g3cd4a5d935d_0_218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Il procurement ICT nel nuovo Codice dei contratti pubblici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7" name="Google Shape;347;g3cd4a5d935d_0_218"/>
          <p:cNvSpPr txBox="1"/>
          <p:nvPr/>
        </p:nvSpPr>
        <p:spPr>
          <a:xfrm>
            <a:off x="271775" y="1169100"/>
            <a:ext cx="83220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Cosa prevede il Codice?</a:t>
            </a:r>
            <a:endParaRPr sz="3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3cd4a5d935d_0_107"/>
          <p:cNvSpPr txBox="1"/>
          <p:nvPr>
            <p:ph type="title"/>
          </p:nvPr>
        </p:nvSpPr>
        <p:spPr>
          <a:xfrm>
            <a:off x="674275" y="2496300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300">
                <a:latin typeface="Times New Roman"/>
                <a:ea typeface="Times New Roman"/>
                <a:cs typeface="Times New Roman"/>
                <a:sym typeface="Times New Roman"/>
              </a:rPr>
              <a:t>Intelligenza Artificiale: rischi per la PA</a:t>
            </a:r>
            <a:endParaRPr sz="15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3cd88efa9c0_0_50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Intelligenza Artificiale: rischi per la PA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8" name="Google Shape;358;g3cd88efa9c0_0_50"/>
          <p:cNvSpPr txBox="1"/>
          <p:nvPr/>
        </p:nvSpPr>
        <p:spPr>
          <a:xfrm>
            <a:off x="601100" y="1917375"/>
            <a:ext cx="9631200" cy="22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9" name="Google Shape;359;g3cd88efa9c0_0_50"/>
          <p:cNvSpPr/>
          <p:nvPr/>
        </p:nvSpPr>
        <p:spPr>
          <a:xfrm>
            <a:off x="3490400" y="4207700"/>
            <a:ext cx="3852600" cy="1680300"/>
          </a:xfrm>
          <a:prstGeom prst="wedgeRectCallout">
            <a:avLst>
              <a:gd fmla="val -42199" name="adj1"/>
              <a:gd fmla="val -62196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promuove l'adozione etica e sicura dell'IA nella Pubblica Amministrazione, definendo linee guida e procedure per conformità normativa, come quelle del Piano Triennale ICT 2024-2026. Supporta la Strategia Nazionale IA 2024-2026 e gestisce accreditamenti e monitoraggio dei sistemi IA.</a:t>
            </a:r>
            <a:endParaRPr/>
          </a:p>
        </p:txBody>
      </p:sp>
      <p:sp>
        <p:nvSpPr>
          <p:cNvPr id="360" name="Google Shape;360;g3cd88efa9c0_0_50"/>
          <p:cNvSpPr txBox="1"/>
          <p:nvPr/>
        </p:nvSpPr>
        <p:spPr>
          <a:xfrm>
            <a:off x="601100" y="1051925"/>
            <a:ext cx="3000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 cos’è? </a:t>
            </a:r>
            <a:endParaRPr/>
          </a:p>
        </p:txBody>
      </p:sp>
      <p:sp>
        <p:nvSpPr>
          <p:cNvPr id="361" name="Google Shape;361;g3cd88efa9c0_0_50"/>
          <p:cNvSpPr txBox="1"/>
          <p:nvPr/>
        </p:nvSpPr>
        <p:spPr>
          <a:xfrm>
            <a:off x="273300" y="1579025"/>
            <a:ext cx="101271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i="1" lang="it-IT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“L'intelligenza Artificiale (IA) è un sistema automatico che può, per un dato insieme di obiettivi definiti e sulla base degli input ricevuti, eseguire attività come apprendimento, ragionamento e risoluzione di problemi. La sua diffusione sta cambiando le nostre vite, il modo in cui lavoriamo e ha il potenziale di rivoluzionare e modernizzare il settore pubblico, e non solo.”</a:t>
            </a:r>
            <a:r>
              <a:rPr lang="it-IT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362" name="Google Shape;362;g3cd88efa9c0_0_50"/>
          <p:cNvSpPr txBox="1"/>
          <p:nvPr/>
        </p:nvSpPr>
        <p:spPr>
          <a:xfrm>
            <a:off x="136650" y="2921100"/>
            <a:ext cx="104004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AGID definisce l'intelligenza artificiale (IA) come un sistema automatico che, per un dato insieme di obiettivi definiti e sulla base degli input ricevuti, può eseguire attività come apprendimento, ragionamento e risoluzione di problemi.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3cd88efa9c0_0_5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Intelligenza Artificiale: rischi per la PA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8" name="Google Shape;368;g3cd88efa9c0_0_5"/>
          <p:cNvSpPr txBox="1"/>
          <p:nvPr/>
        </p:nvSpPr>
        <p:spPr>
          <a:xfrm>
            <a:off x="163950" y="1325175"/>
            <a:ext cx="9904500" cy="38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Soluzioni di Intelligenza Artificiale (Strumento 5)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Offre indicazioni operative basate sull'esperienza pratica di enti come INPS, INAIL e ISTAT.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Approccio basato sul rischio→ le PA devono classificare i sistemi di IA in base al rischio (inaccettabile, alto, limitato o minimo)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Obiettivi chiave: Acquisizione di conoscenze sull'analisi del rischio, adozione di standard internazionali (ISO/IEC) e gestione della qualità dei dati di addestramento.</a:t>
            </a:r>
            <a:endParaRPr sz="1050">
              <a:solidFill>
                <a:srgbClr val="E3E3E3"/>
              </a:solidFill>
              <a:highlight>
                <a:srgbClr val="131314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87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9" name="Google Shape;369;g3cd88efa9c0_0_5"/>
          <p:cNvSpPr txBox="1"/>
          <p:nvPr/>
        </p:nvSpPr>
        <p:spPr>
          <a:xfrm>
            <a:off x="303650" y="1214650"/>
            <a:ext cx="3000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Piano triennale: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cd88efa9c0_0_56"/>
          <p:cNvSpPr txBox="1"/>
          <p:nvPr>
            <p:ph idx="1" type="body"/>
          </p:nvPr>
        </p:nvSpPr>
        <p:spPr>
          <a:xfrm>
            <a:off x="524000" y="2353375"/>
            <a:ext cx="10164900" cy="326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4572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5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500">
                <a:latin typeface="Times New Roman"/>
                <a:ea typeface="Times New Roman"/>
                <a:cs typeface="Times New Roman"/>
                <a:sym typeface="Times New Roman"/>
              </a:rPr>
              <a:t>→ Il Codice dell’Amministrazione Digitale (CAD, d.lgs. 82/2005) definisce il quadro normativo generale della digitalizzazione della PA</a:t>
            </a:r>
            <a:endParaRPr sz="25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500">
                <a:latin typeface="Times New Roman"/>
                <a:ea typeface="Times New Roman"/>
                <a:cs typeface="Times New Roman"/>
                <a:sym typeface="Times New Roman"/>
              </a:rPr>
              <a:t>→ il Piano Triennale per l’Informatica nella PA è lo strumento di programmazione che rende operativi gli obblighi della digitalizzazione traducendoli in azioni, standard e target temporali</a:t>
            </a:r>
            <a:endParaRPr sz="2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g3cd88efa9c0_0_5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Introduzione: il contesto normativo dal CAD (D.lgs. 82/2005) al Piano Triennale per l'Informatica nella PA e gli obblighi di digitalizzazione </a:t>
            </a:r>
            <a:endParaRPr b="1" sz="4900"/>
          </a:p>
        </p:txBody>
      </p:sp>
      <p:sp>
        <p:nvSpPr>
          <p:cNvPr id="104" name="Google Shape;104;g3cd88efa9c0_0_56"/>
          <p:cNvSpPr txBox="1"/>
          <p:nvPr/>
        </p:nvSpPr>
        <p:spPr>
          <a:xfrm>
            <a:off x="759150" y="2262275"/>
            <a:ext cx="2976000" cy="4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 cosa sono?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3cd88efa9c0_0_21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Intelligenza Artificiale: rischi per la PA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5" name="Google Shape;375;g3cd88efa9c0_0_21"/>
          <p:cNvSpPr txBox="1"/>
          <p:nvPr/>
        </p:nvSpPr>
        <p:spPr>
          <a:xfrm>
            <a:off x="163950" y="1325175"/>
            <a:ext cx="9904500" cy="377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6" name="Google Shape;376;g3cd88efa9c0_0_21"/>
          <p:cNvSpPr txBox="1"/>
          <p:nvPr/>
        </p:nvSpPr>
        <p:spPr>
          <a:xfrm>
            <a:off x="258125" y="1325175"/>
            <a:ext cx="3000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Rischi Principali</a:t>
            </a:r>
            <a:endParaRPr/>
          </a:p>
        </p:txBody>
      </p:sp>
      <p:sp>
        <p:nvSpPr>
          <p:cNvPr id="377" name="Google Shape;377;g3cd88efa9c0_0_21"/>
          <p:cNvSpPr txBox="1"/>
          <p:nvPr/>
        </p:nvSpPr>
        <p:spPr>
          <a:xfrm>
            <a:off x="163950" y="2186375"/>
            <a:ext cx="102789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Bias e discriminazione</a:t>
            </a:r>
            <a:r>
              <a:rPr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Algoritmi distorti da dati non rappresentativi possono perpetuare pregiudizi, influenzando decisioni su welfare o istruzione.</a:t>
            </a:r>
            <a:endParaRPr/>
          </a:p>
        </p:txBody>
      </p:sp>
      <p:sp>
        <p:nvSpPr>
          <p:cNvPr id="378" name="Google Shape;378;g3cd88efa9c0_0_21"/>
          <p:cNvSpPr txBox="1"/>
          <p:nvPr/>
        </p:nvSpPr>
        <p:spPr>
          <a:xfrm>
            <a:off x="163950" y="3182700"/>
            <a:ext cx="101877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Sicurezza dati</a:t>
            </a:r>
            <a:r>
              <a:rPr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Esposizione a cyberattacchi o furti di informazioni sensibili dei cittadini.​</a:t>
            </a:r>
            <a:endParaRPr/>
          </a:p>
        </p:txBody>
      </p:sp>
      <p:sp>
        <p:nvSpPr>
          <p:cNvPr id="379" name="Google Shape;379;g3cd88efa9c0_0_21"/>
          <p:cNvSpPr txBox="1"/>
          <p:nvPr/>
        </p:nvSpPr>
        <p:spPr>
          <a:xfrm>
            <a:off x="91100" y="3962800"/>
            <a:ext cx="10187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Trasparenza mancata</a:t>
            </a:r>
            <a:r>
              <a:rPr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Difficoltà nel comprendere processi decisionali (black box), con rischi di manipolazione o errori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g3cd88efa9c0_0_28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Intelligenza Artificiale: rischi per la PA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5" name="Google Shape;385;g3cd88efa9c0_0_28"/>
          <p:cNvSpPr txBox="1"/>
          <p:nvPr/>
        </p:nvSpPr>
        <p:spPr>
          <a:xfrm>
            <a:off x="224675" y="2062425"/>
            <a:ext cx="9904500" cy="26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c) Attenzione alla trasparenza dei contenuti generati e alla prevenzione dei bias.</a:t>
            </a:r>
            <a:endParaRPr sz="1050">
              <a:solidFill>
                <a:srgbClr val="E3E3E3"/>
              </a:solidFill>
              <a:highlight>
                <a:srgbClr val="131314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687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6" name="Google Shape;386;g3cd88efa9c0_0_28"/>
          <p:cNvSpPr txBox="1"/>
          <p:nvPr/>
        </p:nvSpPr>
        <p:spPr>
          <a:xfrm>
            <a:off x="285425" y="1062825"/>
            <a:ext cx="68961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Piano triennale- Suggerimenti operativi: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7" name="Google Shape;387;g3cd88efa9c0_0_28"/>
          <p:cNvSpPr txBox="1"/>
          <p:nvPr/>
        </p:nvSpPr>
        <p:spPr>
          <a:xfrm>
            <a:off x="432275" y="2062425"/>
            <a:ext cx="9610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AutoNum type="alphaLcParenR"/>
            </a:pPr>
            <a:r>
              <a:rPr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Mappatura delle competenze necessarie (es. Ethics officer, Innovation manager)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8" name="Google Shape;388;g3cd88efa9c0_0_28"/>
          <p:cNvSpPr txBox="1"/>
          <p:nvPr/>
        </p:nvSpPr>
        <p:spPr>
          <a:xfrm>
            <a:off x="432275" y="2626650"/>
            <a:ext cx="8829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b)    </a:t>
            </a:r>
            <a:r>
              <a:rPr lang="it-IT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Implementazione di metodologie di autovalutazione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cd4a5d935d_0_1"/>
          <p:cNvSpPr txBox="1"/>
          <p:nvPr>
            <p:ph idx="1" type="body"/>
          </p:nvPr>
        </p:nvSpPr>
        <p:spPr>
          <a:xfrm>
            <a:off x="524000" y="2459650"/>
            <a:ext cx="10515600" cy="32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5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44000"/>
              <a:buFont typeface="Arial"/>
              <a:buNone/>
            </a:pPr>
            <a:r>
              <a:rPr lang="it-IT" sz="2500">
                <a:latin typeface="Times New Roman"/>
                <a:ea typeface="Times New Roman"/>
                <a:cs typeface="Times New Roman"/>
                <a:sym typeface="Times New Roman"/>
              </a:rPr>
              <a:t>→ </a:t>
            </a:r>
            <a:r>
              <a:rPr lang="it-IT" sz="2300">
                <a:latin typeface="Times New Roman"/>
                <a:ea typeface="Times New Roman"/>
                <a:cs typeface="Times New Roman"/>
                <a:sym typeface="Times New Roman"/>
              </a:rPr>
              <a:t>Il CAD impone a Stato, Regioni e autonomie locali di assicurare disponibilità, gestione, accesso, trasmissione, conservazione e fruibilità delle informazioni </a:t>
            </a:r>
            <a:r>
              <a:rPr b="1" lang="it-IT" sz="2300">
                <a:latin typeface="Times New Roman"/>
                <a:ea typeface="Times New Roman"/>
                <a:cs typeface="Times New Roman"/>
                <a:sym typeface="Times New Roman"/>
              </a:rPr>
              <a:t>in modalità digitale</a:t>
            </a:r>
            <a:r>
              <a:rPr lang="it-IT" sz="2300">
                <a:latin typeface="Times New Roman"/>
                <a:ea typeface="Times New Roman"/>
                <a:cs typeface="Times New Roman"/>
                <a:sym typeface="Times New Roman"/>
              </a:rPr>
              <a:t>, organizzandosi e agendo a tal fine con le tecnologie ICT.</a:t>
            </a:r>
            <a:br>
              <a:rPr lang="it-IT" sz="23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47826"/>
              <a:buFont typeface="Arial"/>
              <a:buNone/>
            </a:pPr>
            <a:r>
              <a:rPr lang="it-IT" sz="2300">
                <a:latin typeface="Times New Roman"/>
                <a:ea typeface="Times New Roman"/>
                <a:cs typeface="Times New Roman"/>
                <a:sym typeface="Times New Roman"/>
              </a:rPr>
              <a:t>→ Il Piano Triennale (aggiornato 2024‑2026) previsto e richiamato dal CAD come strumento fondamentale per guidare, coordinare e monitorare la trasformazione digitale delle amministrazioni, definendo obiettivi, architetture di riferimento e priorità di intervento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g3cd4a5d935d_0_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Introduzione: il contesto normativo dal CAD (D.lgs. 82/2005) al Piano Triennale per l'Informatica nella PA e gli obblighi di digitalizzazione </a:t>
            </a:r>
            <a:endParaRPr b="1" sz="4900"/>
          </a:p>
        </p:txBody>
      </p:sp>
      <p:sp>
        <p:nvSpPr>
          <p:cNvPr id="111" name="Google Shape;111;g3cd4a5d935d_0_1"/>
          <p:cNvSpPr txBox="1"/>
          <p:nvPr/>
        </p:nvSpPr>
        <p:spPr>
          <a:xfrm>
            <a:off x="759150" y="2262275"/>
            <a:ext cx="2976000" cy="4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 cosa sono?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cd4a5d935d_0_13"/>
          <p:cNvSpPr txBox="1"/>
          <p:nvPr>
            <p:ph idx="1" type="body"/>
          </p:nvPr>
        </p:nvSpPr>
        <p:spPr>
          <a:xfrm>
            <a:off x="524000" y="3249175"/>
            <a:ext cx="10515600" cy="24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905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905">
                <a:latin typeface="Times New Roman"/>
                <a:ea typeface="Times New Roman"/>
                <a:cs typeface="Times New Roman"/>
                <a:sym typeface="Times New Roman"/>
              </a:rPr>
              <a:t>2017—&gt; 2026</a:t>
            </a:r>
            <a:endParaRPr sz="2905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7758" lvl="0" marL="4572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ct val="100000"/>
              <a:buFont typeface="Times New Roman"/>
              <a:buChar char="-"/>
            </a:pPr>
            <a:r>
              <a:rPr lang="it-IT" sz="2905">
                <a:latin typeface="Times New Roman"/>
                <a:ea typeface="Times New Roman"/>
                <a:cs typeface="Times New Roman"/>
                <a:sym typeface="Times New Roman"/>
              </a:rPr>
              <a:t>documento di supporto</a:t>
            </a:r>
            <a:endParaRPr sz="2905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7758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Times New Roman"/>
              <a:buChar char="-"/>
            </a:pPr>
            <a:r>
              <a:rPr lang="it-IT" sz="2905">
                <a:latin typeface="Times New Roman"/>
                <a:ea typeface="Times New Roman"/>
                <a:cs typeface="Times New Roman"/>
                <a:sym typeface="Times New Roman"/>
              </a:rPr>
              <a:t>quadro di sintesi degli investimenti nel digitale </a:t>
            </a:r>
            <a:endParaRPr sz="2905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7758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Times New Roman"/>
              <a:buChar char="-"/>
            </a:pPr>
            <a:r>
              <a:rPr lang="it-IT" sz="2905">
                <a:latin typeface="Times New Roman"/>
                <a:ea typeface="Times New Roman"/>
                <a:cs typeface="Times New Roman"/>
                <a:sym typeface="Times New Roman"/>
              </a:rPr>
              <a:t>PNRR accelerazione della fase di esecuzione della trasformazione digitale della PA</a:t>
            </a:r>
            <a:endParaRPr sz="2905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7758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Times New Roman"/>
              <a:buChar char="-"/>
            </a:pPr>
            <a:r>
              <a:rPr lang="it-IT" sz="2905">
                <a:latin typeface="Times New Roman"/>
                <a:ea typeface="Times New Roman"/>
                <a:cs typeface="Times New Roman"/>
                <a:sym typeface="Times New Roman"/>
              </a:rPr>
              <a:t>contesto di riferimento più ampio definito dal programma strategico “Decennio Digitale 2030”</a:t>
            </a:r>
            <a:endParaRPr sz="2905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g3cd4a5d935d_0_1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Introduzione: il contesto normativo dal CAD (D.lgs. 82/2005) al Piano Triennale per l'Informatica nella PA e gli obblighi di digitalizzazione </a:t>
            </a:r>
            <a:endParaRPr b="1" sz="4900"/>
          </a:p>
        </p:txBody>
      </p:sp>
      <p:sp>
        <p:nvSpPr>
          <p:cNvPr id="118" name="Google Shape;118;g3cd4a5d935d_0_13"/>
          <p:cNvSpPr txBox="1"/>
          <p:nvPr/>
        </p:nvSpPr>
        <p:spPr>
          <a:xfrm>
            <a:off x="524000" y="1419825"/>
            <a:ext cx="30000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 Piano Triennale </a:t>
            </a:r>
            <a:endParaRPr/>
          </a:p>
        </p:txBody>
      </p:sp>
      <p:sp>
        <p:nvSpPr>
          <p:cNvPr id="119" name="Google Shape;119;g3cd4a5d935d_0_13"/>
          <p:cNvSpPr txBox="1"/>
          <p:nvPr/>
        </p:nvSpPr>
        <p:spPr>
          <a:xfrm>
            <a:off x="592125" y="1958625"/>
            <a:ext cx="97173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 rappresentato il documento di supporto e di orientamento per le pubbliche amministrazioni italiane nella pianificazione delle attività sul percorso di innovazione tecnologica e nelle edizioni successive ha costituito il riferimento per declinare le strategie che si sono susseguite nel tracciato operativo composto da obiettivi e attività.</a:t>
            </a:r>
            <a:endParaRPr sz="12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cd4a5d935d_0_112"/>
          <p:cNvSpPr txBox="1"/>
          <p:nvPr>
            <p:ph idx="1" type="body"/>
          </p:nvPr>
        </p:nvSpPr>
        <p:spPr>
          <a:xfrm>
            <a:off x="524000" y="2262275"/>
            <a:ext cx="10515600" cy="34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latin typeface="Times New Roman"/>
                <a:ea typeface="Times New Roman"/>
                <a:cs typeface="Times New Roman"/>
                <a:sym typeface="Times New Roman"/>
              </a:rPr>
              <a:t>→ Organizzazione e Cambiamento: Promuove il passaggio al paradigma "Governo come Piattaforma". Fondamentale è il ruolo del Responsabile per la Transizione al Digitale (RTD) e dell'Ufficio per la transizione al digitale (UTD), istituibili anche in forma associata tra piccoli comuni.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latin typeface="Times New Roman"/>
                <a:ea typeface="Times New Roman"/>
                <a:cs typeface="Times New Roman"/>
                <a:sym typeface="Times New Roman"/>
              </a:rPr>
              <a:t>→ Competenze Digitali: Punta alla diffusione di competenze di base tra i cittadini (target 80% entro il 2030) e specialistiche per il personale della PA, attraverso iniziative come la piattaforma Syllabus.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5" name="Google Shape;125;g3cd4a5d935d_0_112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Introduzione: il contesto normativo dal CAD (D.lgs. 82/2005) al Piano Triennale per l'Informatica nella PA e gli obblighi di digitalizzazione </a:t>
            </a:r>
            <a:endParaRPr b="1" sz="4900"/>
          </a:p>
        </p:txBody>
      </p:sp>
      <p:sp>
        <p:nvSpPr>
          <p:cNvPr id="126" name="Google Shape;126;g3cd4a5d935d_0_112"/>
          <p:cNvSpPr txBox="1"/>
          <p:nvPr/>
        </p:nvSpPr>
        <p:spPr>
          <a:xfrm>
            <a:off x="683250" y="1260200"/>
            <a:ext cx="72270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Il Piano Triennale: Componenti Strategiche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cd4a5d935d_0_120"/>
          <p:cNvSpPr txBox="1"/>
          <p:nvPr>
            <p:ph idx="1" type="body"/>
          </p:nvPr>
        </p:nvSpPr>
        <p:spPr>
          <a:xfrm>
            <a:off x="524000" y="138847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latin typeface="Times New Roman"/>
                <a:ea typeface="Times New Roman"/>
                <a:cs typeface="Times New Roman"/>
                <a:sym typeface="Times New Roman"/>
              </a:rPr>
              <a:t> Il Piano Triennale: Componenti Strategiche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latin typeface="Times New Roman"/>
                <a:ea typeface="Times New Roman"/>
                <a:cs typeface="Times New Roman"/>
                <a:sym typeface="Times New Roman"/>
              </a:rPr>
              <a:t>→</a:t>
            </a:r>
            <a:r>
              <a:rPr lang="it-IT" sz="2300">
                <a:latin typeface="Times New Roman"/>
                <a:ea typeface="Times New Roman"/>
                <a:cs typeface="Times New Roman"/>
                <a:sym typeface="Times New Roman"/>
              </a:rPr>
              <a:t> Procurement: La digitalizzazione del ciclo di vita dei contratti pubblici diventa obbligatoria dal gennaio 2024 tramite piattaforme di approvvigionamento certificate e interoperabili con l'ANAC.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2" name="Google Shape;132;g3cd4a5d935d_0_120"/>
          <p:cNvSpPr txBox="1"/>
          <p:nvPr>
            <p:ph type="title"/>
          </p:nvPr>
        </p:nvSpPr>
        <p:spPr>
          <a:xfrm>
            <a:off x="838200" y="365125"/>
            <a:ext cx="105156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Introduzione: il contesto normativo dal CAD (D.lgs. 82/2005) al Piano Triennale per l'Informatica nella PA e gli obblighi di digitalizzazione </a:t>
            </a:r>
            <a:endParaRPr b="1" sz="49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cd4a5d935d_0_22"/>
          <p:cNvSpPr txBox="1"/>
          <p:nvPr>
            <p:ph idx="1" type="body"/>
          </p:nvPr>
        </p:nvSpPr>
        <p:spPr>
          <a:xfrm>
            <a:off x="379575" y="3309900"/>
            <a:ext cx="10705500" cy="31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2546">
                <a:latin typeface="Times New Roman"/>
                <a:ea typeface="Times New Roman"/>
                <a:cs typeface="Times New Roman"/>
                <a:sym typeface="Times New Roman"/>
              </a:rPr>
              <a:t>→ classifica le sfide organizzative e tecnologiche che le amministrazioni devono affrontare in tre macroaree:</a:t>
            </a:r>
            <a:endParaRPr sz="2546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2546">
                <a:latin typeface="Times New Roman"/>
                <a:ea typeface="Times New Roman"/>
                <a:cs typeface="Times New Roman"/>
                <a:sym typeface="Times New Roman"/>
              </a:rPr>
              <a:t>• processi</a:t>
            </a:r>
            <a:endParaRPr sz="2546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2546">
                <a:latin typeface="Times New Roman"/>
                <a:ea typeface="Times New Roman"/>
                <a:cs typeface="Times New Roman"/>
                <a:sym typeface="Times New Roman"/>
              </a:rPr>
              <a:t>• applicazioni</a:t>
            </a:r>
            <a:endParaRPr sz="2546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546">
                <a:latin typeface="Times New Roman"/>
                <a:ea typeface="Times New Roman"/>
                <a:cs typeface="Times New Roman"/>
                <a:sym typeface="Times New Roman"/>
              </a:rPr>
              <a:t>• tecnologie</a:t>
            </a:r>
            <a:endParaRPr sz="2546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g3cd4a5d935d_0_2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it-IT" sz="2000">
                <a:latin typeface="Times New Roman"/>
                <a:ea typeface="Times New Roman"/>
                <a:cs typeface="Times New Roman"/>
                <a:sym typeface="Times New Roman"/>
              </a:rPr>
              <a:t>Introduzione: il contesto normativo dal CAD (D.lgs. 82/2005) al Piano Triennale per l'Informatica nella PA e gli obblighi di digitalizzazione </a:t>
            </a:r>
            <a:endParaRPr b="1" sz="4900"/>
          </a:p>
        </p:txBody>
      </p:sp>
      <p:sp>
        <p:nvSpPr>
          <p:cNvPr id="139" name="Google Shape;139;g3cd4a5d935d_0_22"/>
          <p:cNvSpPr txBox="1"/>
          <p:nvPr/>
        </p:nvSpPr>
        <p:spPr>
          <a:xfrm>
            <a:off x="743975" y="1548675"/>
            <a:ext cx="7090500" cy="40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Il Piano Triennale: Componenti Strategiche</a:t>
            </a:r>
            <a:endParaRPr sz="2800">
              <a:solidFill>
                <a:schemeClr val="dk1"/>
              </a:solidFill>
            </a:endParaRPr>
          </a:p>
        </p:txBody>
      </p:sp>
      <p:sp>
        <p:nvSpPr>
          <p:cNvPr id="140" name="Google Shape;140;g3cd4a5d935d_0_22"/>
          <p:cNvSpPr txBox="1"/>
          <p:nvPr/>
        </p:nvSpPr>
        <p:spPr>
          <a:xfrm>
            <a:off x="379575" y="2186350"/>
            <a:ext cx="10248600" cy="16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lang="it-IT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 definisce una architettura organizzativa e tecnologica che ha l’obiettivo di supportare la collaborazione tra i livelli istituzionali, nel rispetto dell’autonomia degli stessi enti, come previsto anche dall’art. 14 del Decreto legislativo 7 marzo 2005, n. 82 (CAD) sui rapporti tra Stato, Regioni e autonomie locali.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2026-02-23T11:11:52Z</dcterms:created>
  <dc:creator>crodriquez</dc:creator>
</cp:coreProperties>
</file>