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0" r:id="rId6"/>
    <p:sldId id="270" r:id="rId7"/>
    <p:sldId id="266" r:id="rId8"/>
    <p:sldId id="267" r:id="rId9"/>
    <p:sldId id="26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3" r:id="rId19"/>
    <p:sldId id="279" r:id="rId20"/>
    <p:sldId id="280" r:id="rId21"/>
    <p:sldId id="281" r:id="rId22"/>
    <p:sldId id="282" r:id="rId23"/>
    <p:sldId id="284" r:id="rId24"/>
    <p:sldId id="285" r:id="rId25"/>
    <p:sldId id="286" r:id="rId26"/>
    <p:sldId id="287" r:id="rId27"/>
    <p:sldId id="288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26/05/2025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446867"/>
            <a:ext cx="9144000" cy="3876172"/>
          </a:xfrm>
        </p:spPr>
        <p:txBody>
          <a:bodyPr/>
          <a:lstStyle/>
          <a:p>
            <a:r>
              <a:rPr lang="it-I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 DI GOVERNANCE</a:t>
            </a:r>
            <a:br>
              <a:rPr lang="it-IT" sz="3600" b="1" dirty="0">
                <a:solidFill>
                  <a:srgbClr val="FF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4800" b="1" dirty="0">
                <a:solidFill>
                  <a:srgbClr val="C00000"/>
                </a:solidFill>
              </a:rPr>
              <a:t>             Marco Catalano</a:t>
            </a:r>
            <a:br>
              <a:rPr lang="it-IT" sz="4800" b="1" dirty="0">
                <a:solidFill>
                  <a:srgbClr val="C00000"/>
                </a:solidFill>
              </a:rPr>
            </a:b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5EAB8-2D63-56C2-595B-0043072D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896658"/>
            <a:ext cx="10515600" cy="1325563"/>
          </a:xfrm>
        </p:spPr>
        <p:txBody>
          <a:bodyPr/>
          <a:lstStyle/>
          <a:p>
            <a:r>
              <a:rPr lang="it-IT" sz="4400" dirty="0"/>
              <a:t>La relazione di fine mandato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763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7968A-856B-ED56-DECE-08674349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363258"/>
            <a:ext cx="10515600" cy="1325563"/>
          </a:xfrm>
        </p:spPr>
        <p:txBody>
          <a:bodyPr/>
          <a:lstStyle/>
          <a:p>
            <a:r>
              <a:rPr lang="it-IT" sz="4400" dirty="0"/>
              <a:t>Il contenuto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919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AC65AD-61FE-8DB7-FC95-32252D33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95525"/>
            <a:ext cx="10515600" cy="1325563"/>
          </a:xfrm>
        </p:spPr>
        <p:txBody>
          <a:bodyPr/>
          <a:lstStyle/>
          <a:p>
            <a:r>
              <a:rPr lang="it-IT" sz="4400" dirty="0"/>
              <a:t>Il valore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2648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71E1B7-EA23-1F5D-B786-77A46A34C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7325"/>
            <a:ext cx="10515600" cy="1325563"/>
          </a:xfrm>
        </p:spPr>
        <p:txBody>
          <a:bodyPr/>
          <a:lstStyle/>
          <a:p>
            <a:r>
              <a:rPr lang="it-IT" sz="4400" dirty="0"/>
              <a:t>Le sanzioni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8682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FF0AB-5999-CABE-10CB-81DEF436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1177925"/>
            <a:ext cx="11472333" cy="4884208"/>
          </a:xfrm>
        </p:spPr>
        <p:txBody>
          <a:bodyPr/>
          <a:lstStyle/>
          <a:p>
            <a:r>
              <a:rPr lang="it-IT" sz="4800" dirty="0"/>
              <a:t>Argomenti:</a:t>
            </a:r>
            <a:br>
              <a:rPr lang="it-IT" sz="4800" dirty="0"/>
            </a:br>
            <a: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Programmazione triennale: DUP – PTPC – LL.PP.</a:t>
            </a:r>
            <a:b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programmazione come modello di amministrazione</a:t>
            </a:r>
            <a:br>
              <a:rPr lang="it-IT" sz="3200" dirty="0"/>
            </a:br>
            <a:r>
              <a:rPr lang="it-IT" sz="3200" dirty="0"/>
              <a:t>I vari programmi della PA</a:t>
            </a:r>
            <a:br>
              <a:rPr lang="it-IT" sz="3200" dirty="0"/>
            </a:br>
            <a:r>
              <a:rPr lang="it-IT" sz="3200" dirty="0"/>
              <a:t>Le principali aree:</a:t>
            </a:r>
            <a:br>
              <a:rPr lang="it-IT" sz="3200" dirty="0"/>
            </a:br>
            <a:r>
              <a:rPr lang="it-IT" sz="3200" dirty="0"/>
              <a:t>DUP</a:t>
            </a:r>
            <a:br>
              <a:rPr lang="it-IT" sz="3200" dirty="0"/>
            </a:br>
            <a:r>
              <a:rPr lang="it-IT" sz="3200" dirty="0"/>
              <a:t>PTPC / PIAO</a:t>
            </a:r>
            <a:br>
              <a:rPr lang="it-IT" sz="3200" dirty="0"/>
            </a:br>
            <a:r>
              <a:rPr lang="it-IT" sz="3200" dirty="0"/>
              <a:t>LLPP</a:t>
            </a:r>
            <a:br>
              <a:rPr lang="it-IT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4800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7477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823FE0-0D61-2D06-EA14-54983BC5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5992"/>
            <a:ext cx="10515600" cy="1325563"/>
          </a:xfrm>
        </p:spPr>
        <p:txBody>
          <a:bodyPr/>
          <a:lstStyle/>
          <a:p>
            <a:r>
              <a:rPr lang="it-IT" sz="4400" dirty="0"/>
              <a:t>La programmazione come modello di amministrazione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9113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3832BF-0F6F-9795-D0F3-6EB0E3BB8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719792"/>
            <a:ext cx="10515600" cy="1325563"/>
          </a:xfrm>
        </p:spPr>
        <p:txBody>
          <a:bodyPr/>
          <a:lstStyle/>
          <a:p>
            <a:r>
              <a:rPr lang="it-IT" sz="4400" dirty="0"/>
              <a:t>I vari programmi della 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025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046-DA59-1673-797A-51E2A006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812925"/>
            <a:ext cx="10515600" cy="3444875"/>
          </a:xfrm>
        </p:spPr>
        <p:txBody>
          <a:bodyPr/>
          <a:lstStyle/>
          <a:p>
            <a:r>
              <a:rPr lang="it-IT" sz="4400" dirty="0"/>
              <a:t>Le principali aree:</a:t>
            </a:r>
            <a:br>
              <a:rPr lang="it-IT" sz="4400" dirty="0"/>
            </a:br>
            <a:r>
              <a:rPr lang="it-IT" sz="4400" dirty="0"/>
              <a:t>DUP</a:t>
            </a:r>
            <a:br>
              <a:rPr lang="it-IT" sz="4400" dirty="0"/>
            </a:br>
            <a:r>
              <a:rPr lang="it-IT" sz="4400" dirty="0"/>
              <a:t>PTPC / PIAO</a:t>
            </a:r>
            <a:br>
              <a:rPr lang="it-IT" sz="4400" dirty="0"/>
            </a:br>
            <a:r>
              <a:rPr lang="it-IT" sz="4400" dirty="0"/>
              <a:t>LLPP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3519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0BA6EF-BD9C-0CD6-8F64-6093AD35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575858"/>
            <a:ext cx="10515600" cy="4367742"/>
          </a:xfrm>
        </p:spPr>
        <p:txBody>
          <a:bodyPr/>
          <a:lstStyle/>
          <a:p>
            <a:r>
              <a:rPr lang="it-IT" sz="4400" dirty="0"/>
              <a:t>Argomenti:</a:t>
            </a:r>
            <a:br>
              <a:rPr lang="it-IT" sz="4400" dirty="0"/>
            </a:b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del territorio: dall’open government alla PA collaborativa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La partecipazione al governo della </a:t>
            </a:r>
            <a:r>
              <a:rPr lang="it-IT" sz="3200" dirty="0" err="1"/>
              <a:t>ppaa</a:t>
            </a:r>
            <a:r>
              <a:rPr lang="it-IT" sz="3200" dirty="0"/>
              <a:t> dei destinatari dei provvedimenti</a:t>
            </a:r>
            <a:br>
              <a:rPr lang="it-IT" sz="3200" dirty="0"/>
            </a:br>
            <a:r>
              <a:rPr lang="it-IT" sz="3200" dirty="0"/>
              <a:t>I principi internazionali e la normativa interna</a:t>
            </a:r>
            <a:br>
              <a:rPr lang="it-IT" sz="3200" dirty="0"/>
            </a:br>
            <a:r>
              <a:rPr lang="it-IT" sz="3200" dirty="0"/>
              <a:t>La collaborazione tra PA e cittadino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5095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C93AE-C62B-1659-614E-E42C8A74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2227791"/>
            <a:ext cx="10515600" cy="1325563"/>
          </a:xfrm>
        </p:spPr>
        <p:txBody>
          <a:bodyPr/>
          <a:lstStyle/>
          <a:p>
            <a:r>
              <a:rPr lang="it-IT" sz="4400" dirty="0"/>
              <a:t>La partecipazione al governo della </a:t>
            </a:r>
            <a:r>
              <a:rPr lang="it-IT" sz="4400" dirty="0" err="1"/>
              <a:t>ppaa</a:t>
            </a:r>
            <a:r>
              <a:rPr lang="it-IT" sz="4400" dirty="0"/>
              <a:t> dei destinatari dei provvedimenti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869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A61186-DDC1-6322-C4EC-D5778272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37402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Dall’adempimento alla governance contabile: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r>
              <a:rPr lang="it-IT" sz="3200" dirty="0"/>
              <a:t>La visione tradizionale della amministrazione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La visione moderna della amministrazione</a:t>
            </a:r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Un caso pratico: il rapporto di lavoro alle dipendenze della PA</a:t>
            </a: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4978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0C126D-11CA-10F3-A829-872AA4696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7" y="1973791"/>
            <a:ext cx="10515600" cy="1325563"/>
          </a:xfrm>
        </p:spPr>
        <p:txBody>
          <a:bodyPr/>
          <a:lstStyle/>
          <a:p>
            <a:r>
              <a:rPr lang="it-IT" sz="4400" dirty="0"/>
              <a:t>I principi internazionali e la normativa interna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5038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CB3C85-C592-C3B2-02F5-15343EB7D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103437"/>
            <a:ext cx="10515600" cy="1325563"/>
          </a:xfrm>
        </p:spPr>
        <p:txBody>
          <a:bodyPr/>
          <a:lstStyle/>
          <a:p>
            <a:r>
              <a:rPr lang="it-IT" sz="4400" dirty="0"/>
              <a:t>La collaborazione tra PA e cittadino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052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92889B-63FD-56F0-8B44-29B968BB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6933"/>
            <a:ext cx="10515600" cy="4876800"/>
          </a:xfrm>
        </p:spPr>
        <p:txBody>
          <a:bodyPr/>
          <a:lstStyle/>
          <a:p>
            <a:r>
              <a:rPr lang="it-IT" sz="4400" dirty="0"/>
              <a:t>Argomenti:</a:t>
            </a:r>
            <a:br>
              <a:rPr lang="it-IT" sz="4400" dirty="0"/>
            </a:br>
            <a:r>
              <a:rPr lang="it-IT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apporti tra gli Enti Territoriali e le proprie Aziende di Gestione dei Servizi Pubblici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dirty="0"/>
              <a:t>Le modalità di gestione del servizio pubblico locale</a:t>
            </a:r>
            <a:br>
              <a:rPr lang="it-IT" sz="3200" dirty="0"/>
            </a:br>
            <a:r>
              <a:rPr lang="it-IT" sz="3200" dirty="0"/>
              <a:t>L’autoproduzione</a:t>
            </a:r>
            <a:br>
              <a:rPr lang="it-IT" sz="3200" dirty="0"/>
            </a:br>
            <a:r>
              <a:rPr lang="it-IT" sz="3200" dirty="0"/>
              <a:t>La gestione tramite lo strumento privatistico</a:t>
            </a:r>
            <a:br>
              <a:rPr lang="it-IT" sz="3200" dirty="0"/>
            </a:br>
            <a:r>
              <a:rPr lang="it-IT" sz="3200" dirty="0"/>
              <a:t>Le società</a:t>
            </a:r>
            <a:br>
              <a:rPr lang="it-IT" sz="3200" dirty="0"/>
            </a:br>
            <a:r>
              <a:rPr lang="it-IT" sz="3200" dirty="0"/>
              <a:t>Le fondazioni di partecipazione</a:t>
            </a:r>
            <a:b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3202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01AB4E-BDAF-E193-B1F7-71DA7963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1660525"/>
            <a:ext cx="10515600" cy="1325563"/>
          </a:xfrm>
        </p:spPr>
        <p:txBody>
          <a:bodyPr/>
          <a:lstStyle/>
          <a:p>
            <a:r>
              <a:rPr lang="it-IT" sz="4400" dirty="0"/>
              <a:t>Le modalità di gestione del servizio pubblico locale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1924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10FD6C-301D-F21B-C8C2-4709A62B3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3659"/>
            <a:ext cx="10515600" cy="1325563"/>
          </a:xfrm>
        </p:spPr>
        <p:txBody>
          <a:bodyPr/>
          <a:lstStyle/>
          <a:p>
            <a:r>
              <a:rPr lang="it-IT" sz="4400" dirty="0"/>
              <a:t>L’autoproduzione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1418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E6A104-8191-4A5C-052F-9897FD294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5325"/>
            <a:ext cx="10515600" cy="1325563"/>
          </a:xfrm>
        </p:spPr>
        <p:txBody>
          <a:bodyPr/>
          <a:lstStyle/>
          <a:p>
            <a:r>
              <a:rPr lang="it-IT" sz="4400" dirty="0"/>
              <a:t>La gestione tramite lo strumento privatistico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7722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BAC04D-34D5-DF9B-05AA-ADAEC557D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2103437"/>
            <a:ext cx="10515600" cy="1325563"/>
          </a:xfrm>
        </p:spPr>
        <p:txBody>
          <a:bodyPr/>
          <a:lstStyle/>
          <a:p>
            <a:r>
              <a:rPr lang="it-IT" sz="4400" dirty="0"/>
              <a:t>Le società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9430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E5DBD2-9DD1-07F7-FC80-87718360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7" y="1474258"/>
            <a:ext cx="10515600" cy="1325563"/>
          </a:xfrm>
        </p:spPr>
        <p:txBody>
          <a:bodyPr/>
          <a:lstStyle/>
          <a:p>
            <a:r>
              <a:rPr lang="it-IT" sz="4400" dirty="0"/>
              <a:t>Le fondazioni di partecipazione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747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8DF9D0-E99B-F8E9-025E-D6ED6472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6" y="2896659"/>
            <a:ext cx="10515600" cy="1325563"/>
          </a:xfrm>
        </p:spPr>
        <p:txBody>
          <a:bodyPr/>
          <a:lstStyle/>
          <a:p>
            <a:r>
              <a:rPr lang="it-IT" sz="4400" dirty="0"/>
              <a:t>La visione tradizionale della amministrazione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943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50E25-5807-9E5B-52B3-7EFDDA92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4" y="2219325"/>
            <a:ext cx="10515600" cy="1325563"/>
          </a:xfrm>
        </p:spPr>
        <p:txBody>
          <a:bodyPr/>
          <a:lstStyle/>
          <a:p>
            <a:r>
              <a:rPr lang="it-IT" sz="4400" dirty="0"/>
              <a:t>La visione moderna della amministrazione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72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3290DB-68BC-0B41-9E30-D532E85C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2302933"/>
            <a:ext cx="10642600" cy="2201334"/>
          </a:xfrm>
        </p:spPr>
        <p:txBody>
          <a:bodyPr/>
          <a:lstStyle/>
          <a:p>
            <a:r>
              <a:rPr lang="it-IT" sz="4400" dirty="0"/>
              <a:t>Un caso pratico: il rapporto di lavoro alle dipendenze della 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4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6062-B19B-C4C3-06A1-9D0ED744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94D961-C96D-CE0E-71AB-98BA9FA0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938013"/>
          </a:xfrm>
        </p:spPr>
        <p:txBody>
          <a:bodyPr/>
          <a:lstStyle/>
          <a:p>
            <a:r>
              <a:rPr lang="it-IT" sz="3600" dirty="0"/>
              <a:t>Argomenti:</a:t>
            </a:r>
            <a:br>
              <a:rPr lang="it-IT" sz="3600" dirty="0"/>
            </a:b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programmazione di mandato e la verifica di gestione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/>
              <a:t>Il programma elettorale</a:t>
            </a:r>
            <a:br>
              <a:rPr lang="it-IT" sz="3600" dirty="0"/>
            </a:br>
            <a:r>
              <a:rPr lang="it-IT" sz="3600" dirty="0"/>
              <a:t>La relazione di inizio mandato</a:t>
            </a:r>
            <a:br>
              <a:rPr lang="it-IT" sz="3600" dirty="0"/>
            </a:br>
            <a:r>
              <a:rPr lang="it-IT" sz="3600" dirty="0"/>
              <a:t>La verifica degli obiettivi</a:t>
            </a:r>
            <a:br>
              <a:rPr lang="it-IT" sz="3600" dirty="0"/>
            </a:br>
            <a:r>
              <a:rPr lang="it-IT" sz="3600" dirty="0"/>
              <a:t>La relazione di fine mandato</a:t>
            </a:r>
            <a:br>
              <a:rPr lang="it-IT" sz="3600" dirty="0"/>
            </a:br>
            <a:r>
              <a:rPr lang="it-IT" sz="3600" dirty="0"/>
              <a:t>Il contenuto</a:t>
            </a:r>
            <a:br>
              <a:rPr lang="it-IT" sz="3600" dirty="0"/>
            </a:br>
            <a:r>
              <a:rPr lang="it-IT" sz="3600" dirty="0"/>
              <a:t>Il valore</a:t>
            </a:r>
            <a:br>
              <a:rPr lang="it-IT" sz="3600" dirty="0"/>
            </a:br>
            <a:r>
              <a:rPr lang="it-IT" sz="3600" dirty="0"/>
              <a:t>Le sanzioni</a:t>
            </a:r>
            <a:b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3600" dirty="0"/>
            </a:br>
            <a:br>
              <a:rPr lang="it-IT" sz="2400" dirty="0"/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24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9D981E-D2CE-2EA2-D013-58B9DD6CE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1702859"/>
            <a:ext cx="10515600" cy="1325563"/>
          </a:xfrm>
        </p:spPr>
        <p:txBody>
          <a:bodyPr/>
          <a:lstStyle/>
          <a:p>
            <a:r>
              <a:rPr lang="it-IT" sz="4400" dirty="0"/>
              <a:t>Il programma elettorale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8270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BD9B8-12DA-9952-CB22-E8AF2BD07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59592"/>
            <a:ext cx="10515600" cy="1325563"/>
          </a:xfrm>
        </p:spPr>
        <p:txBody>
          <a:bodyPr/>
          <a:lstStyle/>
          <a:p>
            <a:r>
              <a:rPr lang="it-IT" sz="4400" dirty="0"/>
              <a:t>La relazione di inizio mandato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8468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C64A0A-6A28-4EAA-6C87-395C5C463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6458"/>
            <a:ext cx="10515600" cy="1325563"/>
          </a:xfrm>
        </p:spPr>
        <p:txBody>
          <a:bodyPr/>
          <a:lstStyle/>
          <a:p>
            <a:r>
              <a:rPr lang="it-IT" sz="4400" dirty="0"/>
              <a:t>La verifica degli obiettivi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3470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345</Words>
  <Application>Microsoft Office PowerPoint</Application>
  <PresentationFormat>Widescreen</PresentationFormat>
  <Paragraphs>27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Titillium Web</vt:lpstr>
      <vt:lpstr>Tema di Office</vt:lpstr>
      <vt:lpstr>PRINCIPI DI GOVERNANCE               Marco Catalano </vt:lpstr>
      <vt:lpstr>Argomenti: Dall’adempimento alla governance contabile:  La visione tradizionale della amministrazione  La visione moderna della amministrazione  Un caso pratico: il rapporto di lavoro alle dipendenze della PA          </vt:lpstr>
      <vt:lpstr>La visione tradizionale della amministrazione</vt:lpstr>
      <vt:lpstr>La visione moderna della amministrazione</vt:lpstr>
      <vt:lpstr>Un caso pratico: il rapporto di lavoro alle dipendenze della PA</vt:lpstr>
      <vt:lpstr>Argomenti: La programmazione di mandato e la verifica di gestione Il programma elettorale La relazione di inizio mandato La verifica degli obiettivi La relazione di fine mandato Il contenuto Il valore Le sanzioni           </vt:lpstr>
      <vt:lpstr>Il programma elettorale</vt:lpstr>
      <vt:lpstr>La relazione di inizio mandato</vt:lpstr>
      <vt:lpstr>La verifica degli obiettivi</vt:lpstr>
      <vt:lpstr>La relazione di fine mandato</vt:lpstr>
      <vt:lpstr>Il contenuto</vt:lpstr>
      <vt:lpstr>Il valore</vt:lpstr>
      <vt:lpstr>Le sanzioni</vt:lpstr>
      <vt:lpstr>Argomenti: Programmazione triennale: DUP – PTPC – LL.PP. La programmazione come modello di amministrazione I vari programmi della PA Le principali aree: DUP PTPC / PIAO LLPP  </vt:lpstr>
      <vt:lpstr>La programmazione come modello di amministrazione</vt:lpstr>
      <vt:lpstr>I vari programmi della PA</vt:lpstr>
      <vt:lpstr>Le principali aree: DUP PTPC / PIAO LLPP</vt:lpstr>
      <vt:lpstr>Argomenti: Governo del territorio: dall’open government alla PA collaborativa La partecipazione al governo della ppaa dei destinatari dei provvedimenti I principi internazionali e la normativa interna La collaborazione tra PA e cittadino </vt:lpstr>
      <vt:lpstr>La partecipazione al governo della ppaa dei destinatari dei provvedimenti</vt:lpstr>
      <vt:lpstr>I principi internazionali e la normativa interna</vt:lpstr>
      <vt:lpstr>La collaborazione tra PA e cittadino</vt:lpstr>
      <vt:lpstr>Argomenti: Rapporti tra gli Enti Territoriali e le proprie Aziende di Gestione dei Servizi Pubblici Le modalità di gestione del servizio pubblico locale L’autoproduzione La gestione tramite lo strumento privatistico Le società Le fondazioni di partecipazione </vt:lpstr>
      <vt:lpstr>Le modalità di gestione del servizio pubblico locale</vt:lpstr>
      <vt:lpstr>L’autoproduzione</vt:lpstr>
      <vt:lpstr>La gestione tramite lo strumento privatistico</vt:lpstr>
      <vt:lpstr>Le società</vt:lpstr>
      <vt:lpstr>Le fondazioni di partecipazione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operatore07</cp:lastModifiedBy>
  <cp:revision>5</cp:revision>
  <dcterms:created xsi:type="dcterms:W3CDTF">2023-04-06T15:13:30Z</dcterms:created>
  <dcterms:modified xsi:type="dcterms:W3CDTF">2025-05-26T13:49:35Z</dcterms:modified>
</cp:coreProperties>
</file>