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0" r:id="rId6"/>
    <p:sldId id="270" r:id="rId7"/>
    <p:sldId id="266" r:id="rId8"/>
    <p:sldId id="267" r:id="rId9"/>
    <p:sldId id="268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83" r:id="rId19"/>
    <p:sldId id="279" r:id="rId20"/>
    <p:sldId id="280" r:id="rId21"/>
    <p:sldId id="281" r:id="rId22"/>
    <p:sldId id="282" r:id="rId23"/>
    <p:sldId id="284" r:id="rId24"/>
    <p:sldId id="285" r:id="rId25"/>
    <p:sldId id="286" r:id="rId26"/>
    <p:sldId id="287" r:id="rId27"/>
    <p:sldId id="288" r:id="rId2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CEFC5-5F5E-910C-A671-0FEACC574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E3E3B19-8A63-C655-2FFD-57B0452ED0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8E79BB7-BABA-052E-57F1-01404E1E89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ACAA26-1042-1610-007B-BC2C6C91A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C97899-D7DB-57EB-BDF0-CE066C5D0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E275C63-0126-D1AA-FC38-1190020AAD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53989" y="304149"/>
            <a:ext cx="1539807" cy="53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917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D715A3-4FDD-1748-B82E-347C531141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09E8A85-D778-5CC1-3B91-7CFF34CAF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800E57-C0C0-5892-C31E-BEC55265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203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FD8025-2E2E-2268-A847-C3AAA7C0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0C5F39-0EE5-C20A-208B-094FC3C9B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4619D67-D7B4-DF0A-4F9E-38B0BB8B6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3D9D21A-6FC2-41C3-4229-23FA219F70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6E40F8-469A-E42A-E274-8A6D06C4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3B46ABD-CB2E-956A-6FF0-B4E22F0D6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2283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6F3C3F-A097-D7ED-1D1A-DC1436DED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F4112DE-9363-1614-0B7C-47C8BB992C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129FDBF-2ABF-CF18-BE63-43F5C4C0C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340FF0-2E5B-6654-DC4E-F4D8525CF5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02037B2-D8FA-48FB-E1A7-0C7E0303C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26C5A40-9396-72EA-F92B-2A052BCF7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1617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6B52AF-D24D-0BDE-76AE-DE0170548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F8608DC-DEAE-9812-01D8-A1317CA17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2F1F1C-8EEF-C8AF-8644-B968A11219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79D953-5E8B-F068-EF22-D494B3BC0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B75887-0319-6B85-CD07-DFDF10BB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9789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EAC12B6-4734-0F1B-CB74-E0995A929C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93455CE-97FE-10EA-F619-5FF73EC1E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F392B-E23D-F0A8-4F4D-EDA91A6E02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48C206-FA80-AB0A-2773-FA3D26A1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EBF43A-7680-EF8C-2423-7DF51E901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4979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6EF9EB-B005-9B1C-EE1B-7EA94F7E2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08665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6E0259-8F1B-52A0-C4C2-359A73EB1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266527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92D4E6-B19C-5B26-41FB-DB3AB638E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4848AA-BEB0-65F8-170C-89A80B61CA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C85F53-6237-75EC-EA20-7137CC388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53543B-37FD-2728-5BD3-4D35EF7B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A99B55EE-6013-6E5C-0119-7C52F14BB6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781455" y="136525"/>
            <a:ext cx="8845716" cy="762001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D20E2B73-7149-1599-7EC6-181BC91BB6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158" y="224136"/>
            <a:ext cx="1307136" cy="4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08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477579-EE1D-E3CA-4526-FAE602AE9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3EE8E33-C99F-E286-F34E-4EE9AF17DC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5A1EB40-C0A1-32CA-D2CE-68AFB4920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B7074A7-2B91-DE0E-F822-40510AD53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9B7DCF87-0A07-856C-320D-0A5190A350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838200" y="527224"/>
            <a:ext cx="8845716" cy="76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09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9D9712-609B-54C4-1E16-AD2A153A6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130B6B6-E5ED-932F-47E4-3BA4E9DF8C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28BC6CE-6FE3-0B28-A23C-19AD2D03F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7550E3B-2184-B07C-2019-4FE7A009E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319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C13E9C-675B-7A34-6D54-93EE451E2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00EA5A8-414D-8E95-2E69-438630752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0D3BE5-9E70-DF30-3C20-882A2D7F34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DDB350-DAC5-A944-369A-191B53CA5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24809F-0746-05B8-66EC-C0D5B02A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435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D9D10-B95F-3916-E6BB-9B8E16ABA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3327E3-00E2-A7F9-A8B8-DB06F0CB1B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FCEF6E-E5C4-9ACC-B2D3-AE8164137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25438F-A4F4-A41D-A4D8-56FF4FA16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F0D4D0A-1E9A-1289-F5FF-E48465B12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D277753-5152-1F8B-5727-BDC889DB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36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F5EDDF-5BCD-2CFA-03A4-817A27936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46C65C-A744-EAA6-EA66-546CC7037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D5709F1-B266-D853-E2F0-FFABB055E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6A2D2C-12EE-EEE4-8912-EC2D9C098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84D6AC0-72D8-DC6B-43DF-88BBFA054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2A45BB3-8420-77DD-474E-8362C6B5AC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5318EB1-CB89-0E71-5187-B418ECD48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C9574C2-97CB-2741-C409-B6AA4A1E0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0321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A00B61-07D4-0D0C-E1AD-C78F3728F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1838510-2507-3EB8-C75E-09EB42BE99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26/05/2025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37BE3B9-782D-2F7F-6E21-E3B224C7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E5BE319-E9AB-862B-3843-8F24FD583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774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304BD3-A9F5-D3BA-66A9-79E6654AE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1958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Corso di formazione manageriale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b="1" i="0" dirty="0">
                <a:solidFill>
                  <a:srgbClr val="49535D"/>
                </a:solidFill>
                <a:effectLst/>
                <a:latin typeface="Titillium Web" panose="00000500000000000000" pitchFamily="2" charset="0"/>
              </a:rPr>
              <a:t>RUP QUALIFIED PROJECT MANAGER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MODULO 1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RIFORMA DEI CONTRATTI PUBBLICI</a:t>
            </a:r>
          </a:p>
        </p:txBody>
      </p:sp>
      <p:sp>
        <p:nvSpPr>
          <p:cNvPr id="7" name="Elaborazione 6">
            <a:extLst>
              <a:ext uri="{FF2B5EF4-FFF2-40B4-BE49-F238E27FC236}">
                <a16:creationId xmlns:a16="http://schemas.microsoft.com/office/drawing/2014/main" id="{E9C54220-0D96-7B14-E4D8-005E9C0E3519}"/>
              </a:ext>
            </a:extLst>
          </p:cNvPr>
          <p:cNvSpPr/>
          <p:nvPr userDrawn="1"/>
        </p:nvSpPr>
        <p:spPr>
          <a:xfrm>
            <a:off x="838200" y="365125"/>
            <a:ext cx="10436157" cy="1281113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33FD774E-8B43-C396-0E40-28A7A583CB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/>
          <a:srcRect l="5796" t="11430" r="7356" b="75270"/>
          <a:stretch/>
        </p:blipFill>
        <p:spPr>
          <a:xfrm>
            <a:off x="437580" y="185738"/>
            <a:ext cx="10836777" cy="93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79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ctr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lang="it-IT" sz="2000" kern="1200" dirty="0" smtClean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5756A7-38A3-030F-295F-1FA6CA90CE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9871" y="2446867"/>
            <a:ext cx="9144000" cy="3876172"/>
          </a:xfrm>
        </p:spPr>
        <p:txBody>
          <a:bodyPr/>
          <a:lstStyle/>
          <a:p>
            <a:r>
              <a:rPr lang="it-IT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 DI GOVERNANCE</a:t>
            </a:r>
            <a:br>
              <a:rPr lang="it-IT" sz="3600" b="1" dirty="0">
                <a:solidFill>
                  <a:srgbClr val="FF0000"/>
                </a:solidFill>
              </a:rPr>
            </a:br>
            <a:br>
              <a:rPr lang="it-IT" sz="4800" b="1" dirty="0">
                <a:solidFill>
                  <a:srgbClr val="C00000"/>
                </a:solidFill>
              </a:rPr>
            </a:br>
            <a:r>
              <a:rPr lang="it-IT" sz="4800" b="1" dirty="0">
                <a:solidFill>
                  <a:srgbClr val="C00000"/>
                </a:solidFill>
              </a:rPr>
              <a:t>             Marco Catalano</a:t>
            </a:r>
            <a:br>
              <a:rPr lang="it-IT" sz="4800" b="1" dirty="0">
                <a:solidFill>
                  <a:srgbClr val="C00000"/>
                </a:solidFill>
              </a:rPr>
            </a:br>
            <a:endParaRPr lang="it-IT" sz="2800" i="1" dirty="0"/>
          </a:p>
        </p:txBody>
      </p:sp>
    </p:spTree>
    <p:extLst>
      <p:ext uri="{BB962C8B-B14F-4D97-AF65-F5344CB8AC3E}">
        <p14:creationId xmlns:p14="http://schemas.microsoft.com/office/powerpoint/2010/main" val="1577449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A5EAB8-2D63-56C2-595B-0043072D6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2896658"/>
            <a:ext cx="10515600" cy="1325563"/>
          </a:xfrm>
        </p:spPr>
        <p:txBody>
          <a:bodyPr/>
          <a:lstStyle/>
          <a:p>
            <a:r>
              <a:rPr lang="it-IT" sz="4400" dirty="0"/>
              <a:t>La relazione di fine mandato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763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37968A-856B-ED56-DECE-08674349E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2363258"/>
            <a:ext cx="10515600" cy="1325563"/>
          </a:xfrm>
        </p:spPr>
        <p:txBody>
          <a:bodyPr/>
          <a:lstStyle/>
          <a:p>
            <a:r>
              <a:rPr lang="it-IT" sz="4400" dirty="0"/>
              <a:t>Il contenuto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79190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AC65AD-61FE-8DB7-FC95-32252D338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95525"/>
            <a:ext cx="10515600" cy="1325563"/>
          </a:xfrm>
        </p:spPr>
        <p:txBody>
          <a:bodyPr/>
          <a:lstStyle/>
          <a:p>
            <a:r>
              <a:rPr lang="it-IT" sz="4400" dirty="0"/>
              <a:t>Il valore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2648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71E1B7-EA23-1F5D-B786-77A46A34C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57325"/>
            <a:ext cx="10515600" cy="1325563"/>
          </a:xfrm>
        </p:spPr>
        <p:txBody>
          <a:bodyPr/>
          <a:lstStyle/>
          <a:p>
            <a:r>
              <a:rPr lang="it-IT" sz="4400" dirty="0"/>
              <a:t>Le sanzioni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8682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AFF0AB-5999-CABE-10CB-81DEF4368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1177925"/>
            <a:ext cx="11472333" cy="4884208"/>
          </a:xfrm>
        </p:spPr>
        <p:txBody>
          <a:bodyPr/>
          <a:lstStyle/>
          <a:p>
            <a:r>
              <a:rPr lang="it-IT" sz="4800" dirty="0"/>
              <a:t>Argomenti:</a:t>
            </a:r>
            <a:br>
              <a:rPr lang="it-IT" sz="4800" dirty="0"/>
            </a:br>
            <a:r>
              <a:rPr lang="it-IT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triennale: DUP – PTPC – LL.PP.</a:t>
            </a:r>
            <a:br>
              <a:rPr lang="it-IT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200" dirty="0"/>
              <a:t>La programmazione come modello di amministrazione</a:t>
            </a:r>
            <a:br>
              <a:rPr lang="it-IT" sz="3200" dirty="0"/>
            </a:br>
            <a:r>
              <a:rPr lang="it-IT" sz="3200" dirty="0"/>
              <a:t>I vari programmi della PA</a:t>
            </a:r>
            <a:br>
              <a:rPr lang="it-IT" sz="3200" dirty="0"/>
            </a:br>
            <a:r>
              <a:rPr lang="it-IT" sz="3200" dirty="0"/>
              <a:t>Le principali aree:</a:t>
            </a:r>
            <a:br>
              <a:rPr lang="it-IT" sz="3200" dirty="0"/>
            </a:br>
            <a:r>
              <a:rPr lang="it-IT" sz="3200" dirty="0"/>
              <a:t>DUP</a:t>
            </a:r>
            <a:br>
              <a:rPr lang="it-IT" sz="3200" dirty="0"/>
            </a:br>
            <a:r>
              <a:rPr lang="it-IT" sz="3200" dirty="0"/>
              <a:t>PTPC / PIAO</a:t>
            </a:r>
            <a:br>
              <a:rPr lang="it-IT" sz="3200" dirty="0"/>
            </a:br>
            <a:r>
              <a:rPr lang="it-IT" sz="3200" dirty="0"/>
              <a:t>LLPP</a:t>
            </a:r>
            <a:br>
              <a:rPr lang="it-IT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4800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7477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823FE0-0D61-2D06-EA14-54983BC5B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95992"/>
            <a:ext cx="10515600" cy="1325563"/>
          </a:xfrm>
        </p:spPr>
        <p:txBody>
          <a:bodyPr/>
          <a:lstStyle/>
          <a:p>
            <a:r>
              <a:rPr lang="it-IT" sz="4400" dirty="0"/>
              <a:t>La programmazione come modello di amministrazione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891133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3832BF-0F6F-9795-D0F3-6EB0E3BB8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719792"/>
            <a:ext cx="10515600" cy="1325563"/>
          </a:xfrm>
        </p:spPr>
        <p:txBody>
          <a:bodyPr/>
          <a:lstStyle/>
          <a:p>
            <a:r>
              <a:rPr lang="it-IT" sz="4400" dirty="0"/>
              <a:t>I vari programmi della 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60256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61F046-DA59-1673-797A-51E2A0065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67" y="1812925"/>
            <a:ext cx="10515600" cy="3444875"/>
          </a:xfrm>
        </p:spPr>
        <p:txBody>
          <a:bodyPr/>
          <a:lstStyle/>
          <a:p>
            <a:r>
              <a:rPr lang="it-IT" sz="4400" dirty="0"/>
              <a:t>Le principali aree:</a:t>
            </a:r>
            <a:br>
              <a:rPr lang="it-IT" sz="4400" dirty="0"/>
            </a:br>
            <a:r>
              <a:rPr lang="it-IT" sz="4400" dirty="0"/>
              <a:t>DUP</a:t>
            </a:r>
            <a:br>
              <a:rPr lang="it-IT" sz="4400" dirty="0"/>
            </a:br>
            <a:r>
              <a:rPr lang="it-IT" sz="4400" dirty="0"/>
              <a:t>PTPC / PIAO</a:t>
            </a:r>
            <a:br>
              <a:rPr lang="it-IT" sz="4400" dirty="0"/>
            </a:br>
            <a:r>
              <a:rPr lang="it-IT" sz="4400" dirty="0"/>
              <a:t>LLPP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235191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0BA6EF-BD9C-0CD6-8F64-6093AD350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575858"/>
            <a:ext cx="10515600" cy="4367742"/>
          </a:xfrm>
        </p:spPr>
        <p:txBody>
          <a:bodyPr/>
          <a:lstStyle/>
          <a:p>
            <a:r>
              <a:rPr lang="it-IT" sz="4400" dirty="0"/>
              <a:t>Argomenti:</a:t>
            </a:r>
            <a:br>
              <a:rPr lang="it-IT" sz="4400" dirty="0"/>
            </a:br>
            <a:r>
              <a:rPr lang="it-IT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Governo del territorio: dall’open government alla PA collaborativa</a:t>
            </a:r>
            <a:br>
              <a:rPr lang="it-IT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200" dirty="0"/>
              <a:t>La partecipazione al governo della </a:t>
            </a:r>
            <a:r>
              <a:rPr lang="it-IT" sz="3200" dirty="0" err="1"/>
              <a:t>ppaa</a:t>
            </a:r>
            <a:r>
              <a:rPr lang="it-IT" sz="3200" dirty="0"/>
              <a:t> dei destinatari dei provvedimenti</a:t>
            </a:r>
            <a:br>
              <a:rPr lang="it-IT" sz="3200" dirty="0"/>
            </a:br>
            <a:r>
              <a:rPr lang="it-IT" sz="3200" dirty="0"/>
              <a:t>I principi internazionali e la normativa interna</a:t>
            </a:r>
            <a:br>
              <a:rPr lang="it-IT" sz="3200" dirty="0"/>
            </a:br>
            <a:r>
              <a:rPr lang="it-IT" sz="3200" dirty="0"/>
              <a:t>La collaborazione tra PA e cittadino</a:t>
            </a:r>
            <a:br>
              <a:rPr lang="it-IT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550958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4C93AE-C62B-1659-614E-E42C8A748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2227791"/>
            <a:ext cx="10515600" cy="1325563"/>
          </a:xfrm>
        </p:spPr>
        <p:txBody>
          <a:bodyPr/>
          <a:lstStyle/>
          <a:p>
            <a:r>
              <a:rPr lang="it-IT" sz="4400" dirty="0"/>
              <a:t>La partecipazione al governo della </a:t>
            </a:r>
            <a:r>
              <a:rPr lang="it-IT" sz="4400" dirty="0" err="1"/>
              <a:t>ppaa</a:t>
            </a:r>
            <a:r>
              <a:rPr lang="it-IT" sz="4400" dirty="0"/>
              <a:t> dei destinatari dei provvedimenti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78697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A61186-DDC1-6322-C4EC-D57782724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3654"/>
            <a:ext cx="10515600" cy="4374023"/>
          </a:xfrm>
        </p:spPr>
        <p:txBody>
          <a:bodyPr/>
          <a:lstStyle/>
          <a:p>
            <a:r>
              <a:rPr lang="it-IT" sz="3600" dirty="0"/>
              <a:t>Argomenti:</a:t>
            </a:r>
            <a:br>
              <a:rPr lang="it-IT" sz="3600" dirty="0"/>
            </a:br>
            <a:r>
              <a:rPr lang="it-IT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Dall’adempimento alla governance contabile:</a:t>
            </a:r>
            <a:br>
              <a:rPr lang="it-IT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3600" dirty="0"/>
            </a:br>
            <a:r>
              <a:rPr lang="it-IT" sz="3200" dirty="0"/>
              <a:t>La visione tradizionale della amministrazione</a:t>
            </a:r>
            <a:br>
              <a:rPr lang="it-IT" sz="3200" dirty="0"/>
            </a:br>
            <a:br>
              <a:rPr lang="it-IT" sz="3200" dirty="0"/>
            </a:br>
            <a:r>
              <a:rPr lang="it-IT" sz="3200" dirty="0"/>
              <a:t>La visione moderna della amministrazione</a:t>
            </a:r>
            <a:br>
              <a:rPr lang="it-IT" sz="3200" dirty="0"/>
            </a:br>
            <a:br>
              <a:rPr lang="it-IT" sz="3200" dirty="0"/>
            </a:br>
            <a:r>
              <a:rPr lang="it-IT" sz="3200" dirty="0"/>
              <a:t>Un caso pratico: il rapporto di lavoro alle dipendenze della PA</a:t>
            </a:r>
            <a:br>
              <a:rPr lang="it-IT" sz="3600" dirty="0"/>
            </a:br>
            <a:br>
              <a:rPr lang="it-IT" sz="2400" dirty="0"/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it-IT" sz="5400" b="1" dirty="0">
                <a:solidFill>
                  <a:srgbClr val="C00000"/>
                </a:solidFill>
              </a:rPr>
              <a:t>		</a:t>
            </a: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49789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0C126D-11CA-10F3-A829-872AA4696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467" y="1973791"/>
            <a:ext cx="10515600" cy="1325563"/>
          </a:xfrm>
        </p:spPr>
        <p:txBody>
          <a:bodyPr/>
          <a:lstStyle/>
          <a:p>
            <a:r>
              <a:rPr lang="it-IT" sz="4400" dirty="0"/>
              <a:t>I principi internazionali e la normativa interna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250383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CB3C85-C592-C3B2-02F5-15343EB7D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103437"/>
            <a:ext cx="10515600" cy="1325563"/>
          </a:xfrm>
        </p:spPr>
        <p:txBody>
          <a:bodyPr/>
          <a:lstStyle/>
          <a:p>
            <a:r>
              <a:rPr lang="it-IT" sz="4400" dirty="0"/>
              <a:t>La collaborazione tra PA e cittadino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0524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92889B-63FD-56F0-8B44-29B968BB7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6933"/>
            <a:ext cx="10515600" cy="4876800"/>
          </a:xfrm>
        </p:spPr>
        <p:txBody>
          <a:bodyPr/>
          <a:lstStyle/>
          <a:p>
            <a:r>
              <a:rPr lang="it-IT" sz="4400" dirty="0"/>
              <a:t>Argomenti:</a:t>
            </a:r>
            <a:br>
              <a:rPr lang="it-IT" sz="4400" dirty="0"/>
            </a:br>
            <a:r>
              <a:rPr lang="it-IT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it-IT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apporti tra gli Enti Territoriali e le proprie Aziende di Gestione dei Servizi Pubblici</a:t>
            </a:r>
            <a:br>
              <a:rPr lang="it-IT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200" dirty="0"/>
              <a:t>Le modalità di gestione del servizio pubblico locale</a:t>
            </a:r>
            <a:br>
              <a:rPr lang="it-IT" sz="3200" dirty="0"/>
            </a:br>
            <a:r>
              <a:rPr lang="it-IT" sz="3200" dirty="0"/>
              <a:t>L’autoproduzione</a:t>
            </a:r>
            <a:br>
              <a:rPr lang="it-IT" sz="3200" dirty="0"/>
            </a:br>
            <a:r>
              <a:rPr lang="it-IT" sz="3200" dirty="0"/>
              <a:t>La gestione tramite lo strumento privatistico</a:t>
            </a:r>
            <a:br>
              <a:rPr lang="it-IT" sz="3200" dirty="0"/>
            </a:br>
            <a:r>
              <a:rPr lang="it-IT" sz="3200" dirty="0"/>
              <a:t>Le società</a:t>
            </a:r>
            <a:br>
              <a:rPr lang="it-IT" sz="3200" dirty="0"/>
            </a:br>
            <a:r>
              <a:rPr lang="it-IT" sz="3200" dirty="0"/>
              <a:t>Le fondazioni di partecipazione</a:t>
            </a:r>
            <a:br>
              <a:rPr lang="it-IT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532020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01AB4E-BDAF-E193-B1F7-71DA79630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1660525"/>
            <a:ext cx="10515600" cy="1325563"/>
          </a:xfrm>
        </p:spPr>
        <p:txBody>
          <a:bodyPr/>
          <a:lstStyle/>
          <a:p>
            <a:r>
              <a:rPr lang="it-IT" sz="4400" dirty="0"/>
              <a:t>Le modalità di gestione del servizio pubblico locale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319243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10FD6C-301D-F21B-C8C2-4709A62B3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53659"/>
            <a:ext cx="10515600" cy="1325563"/>
          </a:xfrm>
        </p:spPr>
        <p:txBody>
          <a:bodyPr/>
          <a:lstStyle/>
          <a:p>
            <a:r>
              <a:rPr lang="it-IT" sz="4400" dirty="0"/>
              <a:t>L’autoproduzione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14182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E6A104-8191-4A5C-052F-9897FD294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65325"/>
            <a:ext cx="10515600" cy="1325563"/>
          </a:xfrm>
        </p:spPr>
        <p:txBody>
          <a:bodyPr/>
          <a:lstStyle/>
          <a:p>
            <a:r>
              <a:rPr lang="it-IT" sz="4400" dirty="0"/>
              <a:t>La gestione tramite lo strumento privatistico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77228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BAC04D-34D5-DF9B-05AA-ADAEC557D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67" y="2103437"/>
            <a:ext cx="10515600" cy="1325563"/>
          </a:xfrm>
        </p:spPr>
        <p:txBody>
          <a:bodyPr/>
          <a:lstStyle/>
          <a:p>
            <a:r>
              <a:rPr lang="it-IT" sz="4400" dirty="0"/>
              <a:t>Le società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694304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E5DBD2-9DD1-07F7-FC80-877183601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267" y="1474258"/>
            <a:ext cx="10515600" cy="1325563"/>
          </a:xfrm>
        </p:spPr>
        <p:txBody>
          <a:bodyPr/>
          <a:lstStyle/>
          <a:p>
            <a:r>
              <a:rPr lang="it-IT" sz="4400" dirty="0"/>
              <a:t>Le fondazioni di partecipazione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38747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8DF9D0-E99B-F8E9-025E-D6ED64723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266" y="2896659"/>
            <a:ext cx="10515600" cy="1325563"/>
          </a:xfrm>
        </p:spPr>
        <p:txBody>
          <a:bodyPr/>
          <a:lstStyle/>
          <a:p>
            <a:r>
              <a:rPr lang="it-IT" sz="4400" dirty="0"/>
              <a:t>La visione tradizionale della amministrazione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99436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250E25-5807-9E5B-52B3-7EFDDA92F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134" y="2219325"/>
            <a:ext cx="10515600" cy="1325563"/>
          </a:xfrm>
        </p:spPr>
        <p:txBody>
          <a:bodyPr/>
          <a:lstStyle/>
          <a:p>
            <a:r>
              <a:rPr lang="it-IT" sz="4400" dirty="0"/>
              <a:t>La visione moderna della amministrazione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722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3290DB-68BC-0B41-9E30-D532E85C0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2302933"/>
            <a:ext cx="10642600" cy="2201334"/>
          </a:xfrm>
        </p:spPr>
        <p:txBody>
          <a:bodyPr/>
          <a:lstStyle/>
          <a:p>
            <a:r>
              <a:rPr lang="it-IT" sz="4400" dirty="0"/>
              <a:t>Un caso pratico: il rapporto di lavoro alle dipendenze della 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74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96062-B19B-C4C3-06A1-9D0ED7448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94D961-C96D-CE0E-71AB-98BA9FA06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3654"/>
            <a:ext cx="10515600" cy="4938013"/>
          </a:xfrm>
        </p:spPr>
        <p:txBody>
          <a:bodyPr/>
          <a:lstStyle/>
          <a:p>
            <a:r>
              <a:rPr lang="it-IT" sz="3600" dirty="0"/>
              <a:t>Argomenti:</a:t>
            </a:r>
            <a:br>
              <a:rPr lang="it-IT" sz="3600" dirty="0"/>
            </a:br>
            <a:r>
              <a:rPr lang="it-IT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programmazione di mandato e la verifica di gestione</a:t>
            </a:r>
            <a:br>
              <a:rPr lang="it-IT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600" dirty="0"/>
              <a:t>Il programma elettorale</a:t>
            </a:r>
            <a:br>
              <a:rPr lang="it-IT" sz="3600" dirty="0"/>
            </a:br>
            <a:r>
              <a:rPr lang="it-IT" sz="3600" dirty="0"/>
              <a:t>La relazione di inizio mandato</a:t>
            </a:r>
            <a:br>
              <a:rPr lang="it-IT" sz="3600" dirty="0"/>
            </a:br>
            <a:r>
              <a:rPr lang="it-IT" sz="3600" dirty="0"/>
              <a:t>La verifica degli obiettivi</a:t>
            </a:r>
            <a:br>
              <a:rPr lang="it-IT" sz="3600" dirty="0"/>
            </a:br>
            <a:r>
              <a:rPr lang="it-IT" sz="3600" dirty="0"/>
              <a:t>La relazione di fine mandato</a:t>
            </a:r>
            <a:br>
              <a:rPr lang="it-IT" sz="3600" dirty="0"/>
            </a:br>
            <a:r>
              <a:rPr lang="it-IT" sz="3600" dirty="0"/>
              <a:t>Il contenuto</a:t>
            </a:r>
            <a:br>
              <a:rPr lang="it-IT" sz="3600" dirty="0"/>
            </a:br>
            <a:r>
              <a:rPr lang="it-IT" sz="3600" dirty="0"/>
              <a:t>Il valore</a:t>
            </a:r>
            <a:br>
              <a:rPr lang="it-IT" sz="3600" dirty="0"/>
            </a:br>
            <a:r>
              <a:rPr lang="it-IT" sz="3600" dirty="0"/>
              <a:t>Le sanzioni</a:t>
            </a:r>
            <a:br>
              <a:rPr lang="it-IT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3600" dirty="0"/>
            </a:br>
            <a:br>
              <a:rPr lang="it-IT" sz="2400" dirty="0"/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it-IT" sz="5400" b="1" dirty="0">
                <a:solidFill>
                  <a:srgbClr val="C00000"/>
                </a:solidFill>
              </a:rPr>
              <a:t>		</a:t>
            </a: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br>
              <a:rPr lang="it-IT" sz="5400" b="1" dirty="0">
                <a:solidFill>
                  <a:srgbClr val="C00000"/>
                </a:solidFill>
              </a:rPr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9244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9D981E-D2CE-2EA2-D013-58B9DD6CE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1702859"/>
            <a:ext cx="10515600" cy="1325563"/>
          </a:xfrm>
        </p:spPr>
        <p:txBody>
          <a:bodyPr/>
          <a:lstStyle/>
          <a:p>
            <a:r>
              <a:rPr lang="it-IT" sz="4400" dirty="0"/>
              <a:t>Il programma elettorale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8270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7BD9B8-12DA-9952-CB22-E8AF2BD07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2659592"/>
            <a:ext cx="10515600" cy="1325563"/>
          </a:xfrm>
        </p:spPr>
        <p:txBody>
          <a:bodyPr/>
          <a:lstStyle/>
          <a:p>
            <a:r>
              <a:rPr lang="it-IT" sz="4400" dirty="0"/>
              <a:t>La relazione di inizio mandato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38468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C64A0A-6A28-4EAA-6C87-395C5C463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6458"/>
            <a:ext cx="10515600" cy="1325563"/>
          </a:xfrm>
        </p:spPr>
        <p:txBody>
          <a:bodyPr/>
          <a:lstStyle/>
          <a:p>
            <a:r>
              <a:rPr lang="it-IT" sz="4400" dirty="0"/>
              <a:t>La verifica degli obiettivi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934704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345</Words>
  <Application>Microsoft Office PowerPoint</Application>
  <PresentationFormat>Widescreen</PresentationFormat>
  <Paragraphs>27</Paragraphs>
  <Slides>27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31" baseType="lpstr">
      <vt:lpstr>Arial</vt:lpstr>
      <vt:lpstr>Calibri</vt:lpstr>
      <vt:lpstr>Titillium Web</vt:lpstr>
      <vt:lpstr>Tema di Office</vt:lpstr>
      <vt:lpstr>PRINCIPI DI GOVERNANCE               Marco Catalano </vt:lpstr>
      <vt:lpstr>Argomenti: Dall’adempimento alla governance contabile:  La visione tradizionale della amministrazione  La visione moderna della amministrazione  Un caso pratico: il rapporto di lavoro alle dipendenze della PA          </vt:lpstr>
      <vt:lpstr>La visione tradizionale della amministrazione</vt:lpstr>
      <vt:lpstr>La visione moderna della amministrazione</vt:lpstr>
      <vt:lpstr>Un caso pratico: il rapporto di lavoro alle dipendenze della PA</vt:lpstr>
      <vt:lpstr>Argomenti: La programmazione di mandato e la verifica di gestione Il programma elettorale La relazione di inizio mandato La verifica degli obiettivi La relazione di fine mandato Il contenuto Il valore Le sanzioni           </vt:lpstr>
      <vt:lpstr>Il programma elettorale</vt:lpstr>
      <vt:lpstr>La relazione di inizio mandato</vt:lpstr>
      <vt:lpstr>La verifica degli obiettivi</vt:lpstr>
      <vt:lpstr>La relazione di fine mandato</vt:lpstr>
      <vt:lpstr>Il contenuto</vt:lpstr>
      <vt:lpstr>Il valore</vt:lpstr>
      <vt:lpstr>Le sanzioni</vt:lpstr>
      <vt:lpstr>Argomenti: Programmazione triennale: DUP – PTPC – LL.PP. La programmazione come modello di amministrazione I vari programmi della PA Le principali aree: DUP PTPC / PIAO LLPP  </vt:lpstr>
      <vt:lpstr>La programmazione come modello di amministrazione</vt:lpstr>
      <vt:lpstr>I vari programmi della PA</vt:lpstr>
      <vt:lpstr>Le principali aree: DUP PTPC / PIAO LLPP</vt:lpstr>
      <vt:lpstr>Argomenti: Governo del territorio: dall’open government alla PA collaborativa La partecipazione al governo della ppaa dei destinatari dei provvedimenti I principi internazionali e la normativa interna La collaborazione tra PA e cittadino </vt:lpstr>
      <vt:lpstr>La partecipazione al governo della ppaa dei destinatari dei provvedimenti</vt:lpstr>
      <vt:lpstr>I principi internazionali e la normativa interna</vt:lpstr>
      <vt:lpstr>La collaborazione tra PA e cittadino</vt:lpstr>
      <vt:lpstr>Argomenti: Rapporti tra gli Enti Territoriali e le proprie Aziende di Gestione dei Servizi Pubblici Le modalità di gestione del servizio pubblico locale L’autoproduzione La gestione tramite lo strumento privatistico Le società Le fondazioni di partecipazione </vt:lpstr>
      <vt:lpstr>Le modalità di gestione del servizio pubblico locale</vt:lpstr>
      <vt:lpstr>L’autoproduzione</vt:lpstr>
      <vt:lpstr>La gestione tramite lo strumento privatistico</vt:lpstr>
      <vt:lpstr>Le società</vt:lpstr>
      <vt:lpstr>Le fondazioni di partecipazione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formazione manageriale  PROJECT MANAGER PER RUP  Qualificato Cepas Bureau Veritas al Nr. 150/18 - Organismo di Certificazione delle Professionalità e della Formazione riconosciuto da Accredia</dc:title>
  <dc:creator>operatore</dc:creator>
  <cp:lastModifiedBy>operatore07</cp:lastModifiedBy>
  <cp:revision>5</cp:revision>
  <dcterms:created xsi:type="dcterms:W3CDTF">2023-04-06T15:13:30Z</dcterms:created>
  <dcterms:modified xsi:type="dcterms:W3CDTF">2025-05-26T13:49:35Z</dcterms:modified>
</cp:coreProperties>
</file>