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312" r:id="rId5"/>
    <p:sldId id="313" r:id="rId6"/>
    <p:sldId id="314" r:id="rId7"/>
    <p:sldId id="315" r:id="rId8"/>
    <p:sldId id="316" r:id="rId9"/>
    <p:sldId id="317" r:id="rId10"/>
    <p:sldId id="320" r:id="rId11"/>
    <p:sldId id="321" r:id="rId12"/>
    <p:sldId id="322" r:id="rId13"/>
    <p:sldId id="323" r:id="rId14"/>
    <p:sldId id="311"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4" d="100"/>
          <a:sy n="54" d="100"/>
        </p:scale>
        <p:origin x="90" y="1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ECEFC5-5F5E-910C-A671-0FEACC574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E3E3B19-8A63-C655-2FFD-57B0452ED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8E79BB7-BABA-052E-57F1-01404E1E89EE}"/>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5" name="Segnaposto piè di pagina 4">
            <a:extLst>
              <a:ext uri="{FF2B5EF4-FFF2-40B4-BE49-F238E27FC236}">
                <a16:creationId xmlns:a16="http://schemas.microsoft.com/office/drawing/2014/main" id="{16ACAA26-1042-1610-007B-BC2C6C91AA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82C97899-D7DB-57EB-BDF0-CE066C5D0F6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7" name="Immagine 6">
            <a:extLst>
              <a:ext uri="{FF2B5EF4-FFF2-40B4-BE49-F238E27FC236}">
                <a16:creationId xmlns:a16="http://schemas.microsoft.com/office/drawing/2014/main" id="{8E275C63-0126-D1AA-FC38-1190020AADA6}"/>
              </a:ext>
            </a:extLst>
          </p:cNvPr>
          <p:cNvPicPr>
            <a:picLocks noChangeAspect="1"/>
          </p:cNvPicPr>
          <p:nvPr userDrawn="1"/>
        </p:nvPicPr>
        <p:blipFill>
          <a:blip r:embed="rId2"/>
          <a:stretch>
            <a:fillRect/>
          </a:stretch>
        </p:blipFill>
        <p:spPr>
          <a:xfrm>
            <a:off x="4753989" y="304149"/>
            <a:ext cx="1539807" cy="537878"/>
          </a:xfrm>
          <a:prstGeom prst="rect">
            <a:avLst/>
          </a:prstGeom>
        </p:spPr>
      </p:pic>
    </p:spTree>
    <p:extLst>
      <p:ext uri="{BB962C8B-B14F-4D97-AF65-F5344CB8AC3E}">
        <p14:creationId xmlns:p14="http://schemas.microsoft.com/office/powerpoint/2010/main" val="3489917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D715A3-4FDD-1748-B82E-347C531141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3" name="Segnaposto piè di pagina 2">
            <a:extLst>
              <a:ext uri="{FF2B5EF4-FFF2-40B4-BE49-F238E27FC236}">
                <a16:creationId xmlns:a16="http://schemas.microsoft.com/office/drawing/2014/main" id="{409E8A85-D778-5CC1-3B91-7CFF34CAFC2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07800E57-C0C0-5892-C31E-BEC552653FB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9203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FD8025-2E2E-2268-A847-C3AAA7C071B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F0C5F39-0EE5-C20A-208B-094FC3C9B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4619D67-D7B4-DF0A-4F9E-38B0BB8B6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3D9D21A-6FC2-41C3-4229-23FA219F70E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6" name="Segnaposto piè di pagina 5">
            <a:extLst>
              <a:ext uri="{FF2B5EF4-FFF2-40B4-BE49-F238E27FC236}">
                <a16:creationId xmlns:a16="http://schemas.microsoft.com/office/drawing/2014/main" id="{B76E40F8-469A-E42A-E274-8A6D06C4F88E}"/>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D3B46ABD-CB2E-956A-6FF0-B4E22F0D600D}"/>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202283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F3C3F-A097-D7ED-1D1A-DC1436DEDB1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F4112DE-9363-1614-0B7C-47C8BB992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129FDBF-2ABF-CF18-BE63-43F5C4C0C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5340FF0-2E5B-6654-DC4E-F4D8525CF51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6" name="Segnaposto piè di pagina 5">
            <a:extLst>
              <a:ext uri="{FF2B5EF4-FFF2-40B4-BE49-F238E27FC236}">
                <a16:creationId xmlns:a16="http://schemas.microsoft.com/office/drawing/2014/main" id="{C02037B2-D8FA-48FB-E1A7-0C7E0303CB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926C5A40-9396-72EA-F92B-2A052BCF778C}"/>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761617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B52AF-D24D-0BDE-76AE-DE0170548A32}"/>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8608DC-DEAE-9812-01D8-A1317CA1712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2F1F1C-8EEF-C8AF-8644-B968A11219E4}"/>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5" name="Segnaposto piè di pagina 4">
            <a:extLst>
              <a:ext uri="{FF2B5EF4-FFF2-40B4-BE49-F238E27FC236}">
                <a16:creationId xmlns:a16="http://schemas.microsoft.com/office/drawing/2014/main" id="{7879D953-5E8B-F068-EF22-D494B3BC046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B75887-0319-6B85-CD07-DFDF10BB74E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419789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EAC12B6-4734-0F1B-CB74-E0995A929C2A}"/>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93455CE-97FE-10EA-F619-5FF73EC1E29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AF392B-E23D-F0A8-4F4D-EDA91A6E02A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5" name="Segnaposto piè di pagina 4">
            <a:extLst>
              <a:ext uri="{FF2B5EF4-FFF2-40B4-BE49-F238E27FC236}">
                <a16:creationId xmlns:a16="http://schemas.microsoft.com/office/drawing/2014/main" id="{0F48C206-FA80-AB0A-2773-FA3D26A135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EBF43A-7680-EF8C-2423-7DF51E9018F3}"/>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1649790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6EF9EB-B005-9B1C-EE1B-7EA94F7E2C5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1086652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6E0259-8F1B-52A0-C4C2-359A73EB1187}"/>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3266527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492D4E6-B19C-5B26-41FB-DB3AB638EAA0}"/>
              </a:ext>
            </a:extLst>
          </p:cNvPr>
          <p:cNvSpPr>
            <a:spLocks noGrp="1"/>
          </p:cNvSpPr>
          <p:nvPr>
            <p:ph idx="1"/>
          </p:nvPr>
        </p:nvSpPr>
        <p:spPr/>
        <p:txBody>
          <a:bodyPr/>
          <a:lstStyle/>
          <a:p>
            <a:pPr lvl="0"/>
            <a:endParaRPr lang="it-IT" dirty="0"/>
          </a:p>
        </p:txBody>
      </p:sp>
      <p:sp>
        <p:nvSpPr>
          <p:cNvPr id="4" name="Segnaposto data 3">
            <a:extLst>
              <a:ext uri="{FF2B5EF4-FFF2-40B4-BE49-F238E27FC236}">
                <a16:creationId xmlns:a16="http://schemas.microsoft.com/office/drawing/2014/main" id="{734848AA-BEB0-65F8-170C-89A80B61CAB2}"/>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5" name="Segnaposto piè di pagina 4">
            <a:extLst>
              <a:ext uri="{FF2B5EF4-FFF2-40B4-BE49-F238E27FC236}">
                <a16:creationId xmlns:a16="http://schemas.microsoft.com/office/drawing/2014/main" id="{E5C85F53-6237-75EC-EA20-7137CC38850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0853543B-37FD-2728-5BD3-4D35EF7B0991}"/>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8" name="Immagine 7">
            <a:extLst>
              <a:ext uri="{FF2B5EF4-FFF2-40B4-BE49-F238E27FC236}">
                <a16:creationId xmlns:a16="http://schemas.microsoft.com/office/drawing/2014/main" id="{A99B55EE-6013-6E5C-0119-7C52F14BB6F7}"/>
              </a:ext>
            </a:extLst>
          </p:cNvPr>
          <p:cNvPicPr>
            <a:picLocks noChangeAspect="1"/>
          </p:cNvPicPr>
          <p:nvPr userDrawn="1"/>
        </p:nvPicPr>
        <p:blipFill rotWithShape="1">
          <a:blip r:embed="rId2"/>
          <a:srcRect l="5796" t="11430" r="7356" b="75270"/>
          <a:stretch/>
        </p:blipFill>
        <p:spPr>
          <a:xfrm>
            <a:off x="781455" y="136525"/>
            <a:ext cx="8845716" cy="762001"/>
          </a:xfrm>
          <a:prstGeom prst="rect">
            <a:avLst/>
          </a:prstGeom>
        </p:spPr>
      </p:pic>
      <p:pic>
        <p:nvPicPr>
          <p:cNvPr id="1028" name="Picture 4">
            <a:extLst>
              <a:ext uri="{FF2B5EF4-FFF2-40B4-BE49-F238E27FC236}">
                <a16:creationId xmlns:a16="http://schemas.microsoft.com/office/drawing/2014/main" id="{D20E2B73-7149-1599-7EC6-181BC91BB64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94158" y="224136"/>
            <a:ext cx="1307136" cy="456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080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477579-EE1D-E3CA-4526-FAE602AE9977}"/>
              </a:ext>
            </a:extLst>
          </p:cNvPr>
          <p:cNvSpPr>
            <a:spLocks noGrp="1"/>
          </p:cNvSpPr>
          <p:nvPr>
            <p:ph type="title"/>
          </p:nvPr>
        </p:nvSpPr>
        <p:spPr>
          <a:xfrm>
            <a:off x="838200" y="365125"/>
            <a:ext cx="10515600" cy="1325563"/>
          </a:xfrm>
          <a:prstGeom prst="rect">
            <a:avLst/>
          </a:prstGeo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C3EE8E33-C99F-E286-F34E-4EE9AF17DC7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4" name="Segnaposto piè di pagina 3">
            <a:extLst>
              <a:ext uri="{FF2B5EF4-FFF2-40B4-BE49-F238E27FC236}">
                <a16:creationId xmlns:a16="http://schemas.microsoft.com/office/drawing/2014/main" id="{45A1EB40-C0A1-32CA-D2CE-68AFB49208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8B7074A7-2B91-DE0E-F822-40510AD53D4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6" name="Immagine 5">
            <a:extLst>
              <a:ext uri="{FF2B5EF4-FFF2-40B4-BE49-F238E27FC236}">
                <a16:creationId xmlns:a16="http://schemas.microsoft.com/office/drawing/2014/main" id="{9B7DCF87-0A07-856C-320D-0A5190A35000}"/>
              </a:ext>
            </a:extLst>
          </p:cNvPr>
          <p:cNvPicPr>
            <a:picLocks noChangeAspect="1"/>
          </p:cNvPicPr>
          <p:nvPr userDrawn="1"/>
        </p:nvPicPr>
        <p:blipFill rotWithShape="1">
          <a:blip r:embed="rId2"/>
          <a:srcRect l="5796" t="11430" r="7356" b="75270"/>
          <a:stretch/>
        </p:blipFill>
        <p:spPr>
          <a:xfrm>
            <a:off x="838200" y="527224"/>
            <a:ext cx="8845716" cy="762001"/>
          </a:xfrm>
          <a:prstGeom prst="rect">
            <a:avLst/>
          </a:prstGeom>
        </p:spPr>
      </p:pic>
    </p:spTree>
    <p:extLst>
      <p:ext uri="{BB962C8B-B14F-4D97-AF65-F5344CB8AC3E}">
        <p14:creationId xmlns:p14="http://schemas.microsoft.com/office/powerpoint/2010/main" val="432093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D9712-609B-54C4-1E16-AD2A153A667A}"/>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130B6B6-E5ED-932F-47E4-3BA4E9DF8CC7}"/>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4" name="Segnaposto piè di pagina 3">
            <a:extLst>
              <a:ext uri="{FF2B5EF4-FFF2-40B4-BE49-F238E27FC236}">
                <a16:creationId xmlns:a16="http://schemas.microsoft.com/office/drawing/2014/main" id="{028BC6CE-6FE3-0B28-A23C-19AD2D03F79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17550E3B-2184-B07C-2019-4FE7A009E12E}"/>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73191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13E9C-675B-7A34-6D54-93EE451E254C}"/>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00EA5A8-414D-8E95-2E69-438630752E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50D3BE5-9E70-DF30-3C20-882A2D7F34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5" name="Segnaposto piè di pagina 4">
            <a:extLst>
              <a:ext uri="{FF2B5EF4-FFF2-40B4-BE49-F238E27FC236}">
                <a16:creationId xmlns:a16="http://schemas.microsoft.com/office/drawing/2014/main" id="{B3DDB350-DAC5-A944-369A-191B53CA590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B24809F-0746-05B8-66EC-C0D5B02A9BA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07435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ED9D10-B95F-3916-E6BB-9B8E16ABA351}"/>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3327E3-00E2-A7F9-A8B8-DB06F0CB1BA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7FCEF6E-E5C4-9ACC-B2D3-AE816413766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25438F-A4F4-A41D-A4D8-56FF4FA16B16}"/>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6" name="Segnaposto piè di pagina 5">
            <a:extLst>
              <a:ext uri="{FF2B5EF4-FFF2-40B4-BE49-F238E27FC236}">
                <a16:creationId xmlns:a16="http://schemas.microsoft.com/office/drawing/2014/main" id="{2F0D4D0A-1E9A-1289-F5FF-E48465B12608}"/>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3D277753-5152-1F8B-5727-BDC889DBFB96}"/>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935365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F5EDDF-5BCD-2CFA-03A4-817A27936FB6}"/>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46C65C-A744-EAA6-EA66-546CC70374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D5709F1-B266-D853-E2F0-FFABB055E8B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6A2D2C-12EE-EEE4-8912-EC2D9C098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84D6AC0-72D8-DC6B-43DF-88BBFA054D0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2A45BB3-8420-77DD-474E-8362C6B5AC79}"/>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8" name="Segnaposto piè di pagina 7">
            <a:extLst>
              <a:ext uri="{FF2B5EF4-FFF2-40B4-BE49-F238E27FC236}">
                <a16:creationId xmlns:a16="http://schemas.microsoft.com/office/drawing/2014/main" id="{C5318EB1-CB89-0E71-5187-B418ECD48C9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FC9574C2-97CB-2741-C409-B6AA4A1E095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53032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00B61-07D4-0D0C-E1AD-C78F3728F9E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1838510-2507-3EB8-C75E-09EB42BE9948}"/>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13/05/2025</a:t>
            </a:fld>
            <a:endParaRPr lang="it-IT"/>
          </a:p>
        </p:txBody>
      </p:sp>
      <p:sp>
        <p:nvSpPr>
          <p:cNvPr id="4" name="Segnaposto piè di pagina 3">
            <a:extLst>
              <a:ext uri="{FF2B5EF4-FFF2-40B4-BE49-F238E27FC236}">
                <a16:creationId xmlns:a16="http://schemas.microsoft.com/office/drawing/2014/main" id="{237BE3B9-782D-2F7F-6E21-E3B224C775D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7E5BE319-E9AB-862B-3843-8F24FD583047}"/>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607744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75304BD3-A9F5-D3BA-66A9-79E6654AE27C}"/>
              </a:ext>
            </a:extLst>
          </p:cNvPr>
          <p:cNvSpPr>
            <a:spLocks noGrp="1"/>
          </p:cNvSpPr>
          <p:nvPr>
            <p:ph type="body" idx="1"/>
          </p:nvPr>
        </p:nvSpPr>
        <p:spPr>
          <a:xfrm>
            <a:off x="838200" y="1825625"/>
            <a:ext cx="10515600" cy="1958435"/>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dirty="0">
                <a:effectLst/>
                <a:latin typeface="Calibri" panose="020F0502020204030204" pitchFamily="34" charset="0"/>
                <a:ea typeface="Calibri" panose="020F0502020204030204" pitchFamily="34" charset="0"/>
              </a:rPr>
              <a:t>Corso di formazione manageriale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b="1" i="0" dirty="0">
                <a:solidFill>
                  <a:srgbClr val="49535D"/>
                </a:solidFill>
                <a:effectLst/>
                <a:latin typeface="Titillium Web" panose="00000500000000000000" pitchFamily="2" charset="0"/>
              </a:rPr>
              <a:t>RUP QUALIFIED PROJECT MANAGER</a:t>
            </a:r>
          </a:p>
          <a:p>
            <a:r>
              <a:rPr lang="it-IT" sz="1800" dirty="0">
                <a:effectLst/>
                <a:latin typeface="Calibri" panose="020F0502020204030204" pitchFamily="34" charset="0"/>
                <a:ea typeface="Calibri" panose="020F0502020204030204" pitchFamily="34" charset="0"/>
              </a:rPr>
              <a:t>  </a:t>
            </a:r>
          </a:p>
          <a:p>
            <a:r>
              <a:rPr lang="it-IT" sz="1800" dirty="0">
                <a:effectLst/>
                <a:latin typeface="Calibri" panose="020F0502020204030204" pitchFamily="34" charset="0"/>
                <a:ea typeface="Calibri" panose="020F0502020204030204" pitchFamily="34" charset="0"/>
              </a:rPr>
              <a:t>MODULO 1 </a:t>
            </a:r>
          </a:p>
          <a:p>
            <a:r>
              <a:rPr lang="it-IT" sz="1800" dirty="0">
                <a:effectLst/>
                <a:latin typeface="Calibri" panose="020F0502020204030204" pitchFamily="34" charset="0"/>
                <a:ea typeface="Calibri" panose="020F0502020204030204" pitchFamily="34" charset="0"/>
              </a:rPr>
              <a:t>LA RIFORMA DEI CONTRATTI PUBBLICI</a:t>
            </a:r>
          </a:p>
        </p:txBody>
      </p:sp>
      <p:sp>
        <p:nvSpPr>
          <p:cNvPr id="7" name="Elaborazione 6">
            <a:extLst>
              <a:ext uri="{FF2B5EF4-FFF2-40B4-BE49-F238E27FC236}">
                <a16:creationId xmlns:a16="http://schemas.microsoft.com/office/drawing/2014/main" id="{E9C54220-0D96-7B14-E4D8-005E9C0E3519}"/>
              </a:ext>
            </a:extLst>
          </p:cNvPr>
          <p:cNvSpPr/>
          <p:nvPr userDrawn="1"/>
        </p:nvSpPr>
        <p:spPr>
          <a:xfrm>
            <a:off x="838200" y="365125"/>
            <a:ext cx="10436157" cy="12811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a:extLst>
              <a:ext uri="{FF2B5EF4-FFF2-40B4-BE49-F238E27FC236}">
                <a16:creationId xmlns:a16="http://schemas.microsoft.com/office/drawing/2014/main" id="{33FD774E-8B43-C396-0E40-28A7A583CB33}"/>
              </a:ext>
            </a:extLst>
          </p:cNvPr>
          <p:cNvPicPr>
            <a:picLocks noChangeAspect="1"/>
          </p:cNvPicPr>
          <p:nvPr userDrawn="1"/>
        </p:nvPicPr>
        <p:blipFill rotWithShape="1">
          <a:blip r:embed="rId17"/>
          <a:srcRect l="5796" t="11430" r="7356" b="75270"/>
          <a:stretch/>
        </p:blipFill>
        <p:spPr>
          <a:xfrm>
            <a:off x="437580" y="185738"/>
            <a:ext cx="10836777" cy="933518"/>
          </a:xfrm>
          <a:prstGeom prst="rect">
            <a:avLst/>
          </a:prstGeom>
        </p:spPr>
      </p:pic>
    </p:spTree>
    <p:extLst>
      <p:ext uri="{BB962C8B-B14F-4D97-AF65-F5344CB8AC3E}">
        <p14:creationId xmlns:p14="http://schemas.microsoft.com/office/powerpoint/2010/main" val="3895792595"/>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60" r:id="rId4"/>
    <p:sldLayoutId id="2147483661"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2"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it-IT" sz="2000" kern="1200" dirty="0" smtClean="0">
          <a:solidFill>
            <a:schemeClr val="tx1"/>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5756A7-38A3-030F-295F-1FA6CA90CE2C}"/>
              </a:ext>
            </a:extLst>
          </p:cNvPr>
          <p:cNvSpPr>
            <a:spLocks noGrp="1"/>
          </p:cNvSpPr>
          <p:nvPr>
            <p:ph type="ctrTitle"/>
          </p:nvPr>
        </p:nvSpPr>
        <p:spPr>
          <a:xfrm>
            <a:off x="1179871" y="2512296"/>
            <a:ext cx="9144000" cy="2387600"/>
          </a:xfrm>
        </p:spPr>
        <p:txBody>
          <a:bodyPr/>
          <a:lstStyle/>
          <a:p>
            <a:r>
              <a:rPr lang="it-IT" sz="4000" dirty="0"/>
              <a:t>Corso di formazione manageriale </a:t>
            </a:r>
            <a:br>
              <a:rPr lang="it-IT" sz="2800" dirty="0"/>
            </a:br>
            <a:r>
              <a:rPr lang="it-IT" sz="4800" b="1" dirty="0">
                <a:solidFill>
                  <a:srgbClr val="C00000"/>
                </a:solidFill>
              </a:rPr>
              <a:t>PROJECT MANAGER PER RUP</a:t>
            </a:r>
            <a:br>
              <a:rPr lang="it-IT" sz="4800" b="1" dirty="0">
                <a:solidFill>
                  <a:srgbClr val="C00000"/>
                </a:solidFill>
              </a:rPr>
            </a:br>
            <a:br>
              <a:rPr lang="it-IT" sz="4800" b="1" dirty="0">
                <a:solidFill>
                  <a:srgbClr val="C00000"/>
                </a:solidFill>
              </a:rPr>
            </a:br>
            <a:r>
              <a:rPr lang="it-IT" sz="2800" i="1" dirty="0"/>
              <a:t>Qualificato </a:t>
            </a:r>
            <a:r>
              <a:rPr lang="it-IT" sz="2800" i="1" dirty="0" err="1"/>
              <a:t>Cepas</a:t>
            </a:r>
            <a:r>
              <a:rPr lang="it-IT" sz="2800" i="1" dirty="0"/>
              <a:t> Bureau Veritas al Nr. 150/18 - Organismo di Certificazione delle Professionalità e della Formazione riconosciuto da Accredia</a:t>
            </a:r>
          </a:p>
        </p:txBody>
      </p:sp>
    </p:spTree>
    <p:extLst>
      <p:ext uri="{BB962C8B-B14F-4D97-AF65-F5344CB8AC3E}">
        <p14:creationId xmlns:p14="http://schemas.microsoft.com/office/powerpoint/2010/main" val="1577449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FA444-12E3-6149-2694-9ABC5F71D91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D486C55-8838-2493-0BA4-DB5F5A6C68AA}"/>
              </a:ext>
            </a:extLst>
          </p:cNvPr>
          <p:cNvSpPr>
            <a:spLocks noGrp="1"/>
          </p:cNvSpPr>
          <p:nvPr>
            <p:ph type="title"/>
          </p:nvPr>
        </p:nvSpPr>
        <p:spPr>
          <a:xfrm>
            <a:off x="838200" y="1255059"/>
            <a:ext cx="10515600" cy="5378823"/>
          </a:xfrm>
        </p:spPr>
        <p:txBody>
          <a:bodyPr/>
          <a:lstStyle/>
          <a:p>
            <a:r>
              <a:rPr lang="it-IT" sz="3600" b="1" dirty="0">
                <a:latin typeface="Calibri Light" panose="020F0302020204030204" pitchFamily="34" charset="0"/>
                <a:ea typeface="Calibri Light" panose="020F0302020204030204" pitchFamily="34" charset="0"/>
                <a:cs typeface="Calibri Light" panose="020F0302020204030204" pitchFamily="34" charset="0"/>
              </a:rPr>
              <a:t>Elementi chiave della norma</a:t>
            </a:r>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5" name="Titolo 1">
            <a:extLst>
              <a:ext uri="{FF2B5EF4-FFF2-40B4-BE49-F238E27FC236}">
                <a16:creationId xmlns:a16="http://schemas.microsoft.com/office/drawing/2014/main" id="{A84C66CD-A2F3-BA18-548C-86D865BF0227}"/>
              </a:ext>
            </a:extLst>
          </p:cNvPr>
          <p:cNvSpPr txBox="1">
            <a:spLocks/>
          </p:cNvSpPr>
          <p:nvPr/>
        </p:nvSpPr>
        <p:spPr>
          <a:xfrm>
            <a:off x="838200" y="2079812"/>
            <a:ext cx="10188388" cy="45540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2800" dirty="0">
                <a:latin typeface="Calibri Light" panose="020F0302020204030204" pitchFamily="34" charset="0"/>
                <a:ea typeface="Calibri Light" panose="020F0302020204030204" pitchFamily="34" charset="0"/>
                <a:cs typeface="Calibri Light" panose="020F0302020204030204" pitchFamily="34" charset="0"/>
              </a:rPr>
              <a:t>Le organizzazioni devono stabilire la loro strategia basandosi su mission, vision e fattori interni ed esterni in grado di influenzarla. </a:t>
            </a:r>
          </a:p>
          <a:p>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a:p>
            <a:r>
              <a:rPr lang="it-IT" sz="2800" dirty="0">
                <a:latin typeface="Calibri Light" panose="020F0302020204030204" pitchFamily="34" charset="0"/>
                <a:ea typeface="Calibri Light" panose="020F0302020204030204" pitchFamily="34" charset="0"/>
                <a:cs typeface="Calibri Light" panose="020F0302020204030204" pitchFamily="34" charset="0"/>
              </a:rPr>
              <a:t>Il conseguimento della strategia aziendale e degli obiettivi può avvenire tramite l’implementazione di progetti, programmi e </a:t>
            </a:r>
            <a:r>
              <a:rPr lang="it-IT" sz="2800" dirty="0" err="1">
                <a:latin typeface="Calibri Light" panose="020F0302020204030204" pitchFamily="34" charset="0"/>
                <a:ea typeface="Calibri Light" panose="020F0302020204030204" pitchFamily="34" charset="0"/>
                <a:cs typeface="Calibri Light" panose="020F0302020204030204" pitchFamily="34" charset="0"/>
              </a:rPr>
              <a:t>operations</a:t>
            </a:r>
            <a:r>
              <a:rPr lang="it-IT" sz="2800" dirty="0">
                <a:latin typeface="Calibri Light" panose="020F0302020204030204" pitchFamily="34" charset="0"/>
                <a:ea typeface="Calibri Light" panose="020F0302020204030204" pitchFamily="34" charset="0"/>
                <a:cs typeface="Calibri Light" panose="020F0302020204030204" pitchFamily="34" charset="0"/>
              </a:rPr>
              <a:t> e varie combinazioni delle stesse.</a:t>
            </a:r>
          </a:p>
          <a:p>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a:p>
            <a:r>
              <a:rPr lang="it-IT" sz="2800" dirty="0">
                <a:latin typeface="Calibri Light" panose="020F0302020204030204" pitchFamily="34" charset="0"/>
                <a:ea typeface="Calibri Light" panose="020F0302020204030204" pitchFamily="34" charset="0"/>
                <a:cs typeface="Calibri Light" panose="020F0302020204030204" pitchFamily="34" charset="0"/>
              </a:rPr>
              <a:t>I concetti alla base della scelta di un’organizzazione includono:</a:t>
            </a:r>
          </a:p>
          <a:p>
            <a:r>
              <a:rPr lang="it-IT" sz="2800" dirty="0">
                <a:latin typeface="Calibri Light" panose="020F0302020204030204" pitchFamily="34" charset="0"/>
                <a:ea typeface="Calibri Light" panose="020F0302020204030204" pitchFamily="34" charset="0"/>
                <a:cs typeface="Calibri Light" panose="020F0302020204030204" pitchFamily="34" charset="0"/>
              </a:rPr>
              <a:t>Allineamento strategico, giustificazione continua dei benefici, contesto appropriato, coinvolgimento degli stakeholder, definizione chiara dei ruoli e delle responsabilità, adeguata pianificazione e gestione, miglioramento continuo</a:t>
            </a:r>
          </a:p>
        </p:txBody>
      </p:sp>
    </p:spTree>
    <p:extLst>
      <p:ext uri="{BB962C8B-B14F-4D97-AF65-F5344CB8AC3E}">
        <p14:creationId xmlns:p14="http://schemas.microsoft.com/office/powerpoint/2010/main" val="11524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AC14D-C9B7-4123-3772-51D646F5AD9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7C865CB-4B6A-D203-5448-80CB47F19B9F}"/>
              </a:ext>
            </a:extLst>
          </p:cNvPr>
          <p:cNvSpPr>
            <a:spLocks noGrp="1"/>
          </p:cNvSpPr>
          <p:nvPr>
            <p:ph type="title"/>
          </p:nvPr>
        </p:nvSpPr>
        <p:spPr>
          <a:xfrm>
            <a:off x="838200" y="1255059"/>
            <a:ext cx="10515600" cy="5378823"/>
          </a:xfrm>
        </p:spPr>
        <p:txBody>
          <a:bodyPr/>
          <a:lstStyle/>
          <a:p>
            <a:r>
              <a:rPr lang="it-IT" sz="3600" b="1" dirty="0">
                <a:latin typeface="Calibri Light" panose="020F0302020204030204" pitchFamily="34" charset="0"/>
                <a:ea typeface="Calibri Light" panose="020F0302020204030204" pitchFamily="34" charset="0"/>
                <a:cs typeface="Calibri Light" panose="020F0302020204030204" pitchFamily="34" charset="0"/>
              </a:rPr>
              <a:t>Benefici attesi</a:t>
            </a:r>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5" name="Titolo 1">
            <a:extLst>
              <a:ext uri="{FF2B5EF4-FFF2-40B4-BE49-F238E27FC236}">
                <a16:creationId xmlns:a16="http://schemas.microsoft.com/office/drawing/2014/main" id="{FF90EEC9-9525-90EC-D671-BD89DF337AE9}"/>
              </a:ext>
            </a:extLst>
          </p:cNvPr>
          <p:cNvSpPr txBox="1">
            <a:spLocks/>
          </p:cNvSpPr>
          <p:nvPr/>
        </p:nvSpPr>
        <p:spPr>
          <a:xfrm>
            <a:off x="838200" y="2079812"/>
            <a:ext cx="10188388" cy="45540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2800" dirty="0">
                <a:latin typeface="Calibri Light" panose="020F0302020204030204" pitchFamily="34" charset="0"/>
                <a:ea typeface="Calibri Light" panose="020F0302020204030204" pitchFamily="34" charset="0"/>
                <a:cs typeface="Calibri Light" panose="020F0302020204030204" pitchFamily="34" charset="0"/>
              </a:rPr>
              <a:t>La norma prevede inoltre benefici attesi dall’utilizzo degli standard previsti dalla ISO 21500:</a:t>
            </a:r>
          </a:p>
          <a:p>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a:p>
            <a:r>
              <a:rPr lang="it-IT" sz="2800" dirty="0">
                <a:latin typeface="Calibri Light" panose="020F0302020204030204" pitchFamily="34" charset="0"/>
                <a:ea typeface="Calibri Light" panose="020F0302020204030204" pitchFamily="34" charset="0"/>
                <a:cs typeface="Calibri Light" panose="020F0302020204030204" pitchFamily="34" charset="0"/>
              </a:rPr>
              <a:t>Project management: i benefici in ambito di progetto prevedono opportunità avanzate per trasformare idee in output, </a:t>
            </a:r>
            <a:r>
              <a:rPr lang="it-IT" sz="2800" dirty="0" err="1">
                <a:latin typeface="Calibri Light" panose="020F0302020204030204" pitchFamily="34" charset="0"/>
                <a:ea typeface="Calibri Light" panose="020F0302020204030204" pitchFamily="34" charset="0"/>
                <a:cs typeface="Calibri Light" panose="020F0302020204030204" pitchFamily="34" charset="0"/>
              </a:rPr>
              <a:t>outcomes</a:t>
            </a:r>
            <a:r>
              <a:rPr lang="it-IT" sz="2800" dirty="0">
                <a:latin typeface="Calibri Light" panose="020F0302020204030204" pitchFamily="34" charset="0"/>
                <a:ea typeface="Calibri Light" panose="020F0302020204030204" pitchFamily="34" charset="0"/>
                <a:cs typeface="Calibri Light" panose="020F0302020204030204" pitchFamily="34" charset="0"/>
              </a:rPr>
              <a:t> e deliverables tangibili, rafforzare l’organizzazione durante l’implementazione del progetto, garantire la gestione integrata tra pianificazione, scope, risorse, tempi, costi, rischi, qualità, stakeholders engagement, ecc.</a:t>
            </a:r>
          </a:p>
        </p:txBody>
      </p:sp>
    </p:spTree>
    <p:extLst>
      <p:ext uri="{BB962C8B-B14F-4D97-AF65-F5344CB8AC3E}">
        <p14:creationId xmlns:p14="http://schemas.microsoft.com/office/powerpoint/2010/main" val="2950708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53ACB-F5F8-4757-210F-7CB49DCB10E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1656E63-7DCF-A23A-4081-25416F56BD1B}"/>
              </a:ext>
            </a:extLst>
          </p:cNvPr>
          <p:cNvSpPr>
            <a:spLocks noGrp="1"/>
          </p:cNvSpPr>
          <p:nvPr>
            <p:ph type="title"/>
          </p:nvPr>
        </p:nvSpPr>
        <p:spPr>
          <a:xfrm>
            <a:off x="838200" y="1255059"/>
            <a:ext cx="10515600" cy="5378823"/>
          </a:xfrm>
        </p:spPr>
        <p:txBody>
          <a:bodyPr/>
          <a:lstStyle/>
          <a:p>
            <a:r>
              <a:rPr lang="it-IT" sz="3600" b="1" dirty="0">
                <a:latin typeface="Calibri Light" panose="020F0302020204030204" pitchFamily="34" charset="0"/>
                <a:ea typeface="Calibri Light" panose="020F0302020204030204" pitchFamily="34" charset="0"/>
                <a:cs typeface="Calibri Light" panose="020F0302020204030204" pitchFamily="34" charset="0"/>
              </a:rPr>
              <a:t>Benefici attesi</a:t>
            </a:r>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5" name="Titolo 1">
            <a:extLst>
              <a:ext uri="{FF2B5EF4-FFF2-40B4-BE49-F238E27FC236}">
                <a16:creationId xmlns:a16="http://schemas.microsoft.com/office/drawing/2014/main" id="{0D5A9CA2-229A-78BB-774D-0A448306CC22}"/>
              </a:ext>
            </a:extLst>
          </p:cNvPr>
          <p:cNvSpPr txBox="1">
            <a:spLocks/>
          </p:cNvSpPr>
          <p:nvPr/>
        </p:nvSpPr>
        <p:spPr>
          <a:xfrm>
            <a:off x="838200" y="2079812"/>
            <a:ext cx="10188388" cy="45540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2800" dirty="0">
                <a:latin typeface="Calibri Light" panose="020F0302020204030204" pitchFamily="34" charset="0"/>
                <a:ea typeface="Calibri Light" panose="020F0302020204030204" pitchFamily="34" charset="0"/>
                <a:cs typeface="Calibri Light" panose="020F0302020204030204" pitchFamily="34" charset="0"/>
              </a:rPr>
              <a:t>La norma prevede inoltre benefici attesi dall’utilizzo degli standard previsti dalla ISO 21500:</a:t>
            </a:r>
          </a:p>
          <a:p>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a:p>
            <a:r>
              <a:rPr lang="it-IT" sz="2800" dirty="0" err="1">
                <a:latin typeface="Calibri Light" panose="020F0302020204030204" pitchFamily="34" charset="0"/>
                <a:ea typeface="Calibri Light" panose="020F0302020204030204" pitchFamily="34" charset="0"/>
                <a:cs typeface="Calibri Light" panose="020F0302020204030204" pitchFamily="34" charset="0"/>
              </a:rPr>
              <a:t>Programme</a:t>
            </a:r>
            <a:r>
              <a:rPr lang="it-IT" sz="2800" dirty="0">
                <a:latin typeface="Calibri Light" panose="020F0302020204030204" pitchFamily="34" charset="0"/>
                <a:ea typeface="Calibri Light" panose="020F0302020204030204" pitchFamily="34" charset="0"/>
                <a:cs typeface="Calibri Light" panose="020F0302020204030204" pitchFamily="34" charset="0"/>
              </a:rPr>
              <a:t> management: i benefici in ambito di programma prevedono coordinamento di più progetti finalizzato ad </a:t>
            </a:r>
            <a:r>
              <a:rPr lang="it-IT" sz="2800" dirty="0" err="1">
                <a:latin typeface="Calibri Light" panose="020F0302020204030204" pitchFamily="34" charset="0"/>
                <a:ea typeface="Calibri Light" panose="020F0302020204030204" pitchFamily="34" charset="0"/>
                <a:cs typeface="Calibri Light" panose="020F0302020204030204" pitchFamily="34" charset="0"/>
              </a:rPr>
              <a:t>outcome</a:t>
            </a:r>
            <a:r>
              <a:rPr lang="it-IT" sz="2800" dirty="0">
                <a:latin typeface="Calibri Light" panose="020F0302020204030204" pitchFamily="34" charset="0"/>
                <a:ea typeface="Calibri Light" panose="020F0302020204030204" pitchFamily="34" charset="0"/>
                <a:cs typeface="Calibri Light" panose="020F0302020204030204" pitchFamily="34" charset="0"/>
              </a:rPr>
              <a:t> desiderati, mantenimento del controllo sui progetti, gestione integrata dei progetti correlati, rafforzare il vantaggio strategico, sviluppare un allineamento tra la strategia e i risultati, migliorare il coinvolgimento degli stakeholders per progetti coordinati, migliorare il conseguimento del valore dell’organizzazione</a:t>
            </a:r>
          </a:p>
        </p:txBody>
      </p:sp>
    </p:spTree>
    <p:extLst>
      <p:ext uri="{BB962C8B-B14F-4D97-AF65-F5344CB8AC3E}">
        <p14:creationId xmlns:p14="http://schemas.microsoft.com/office/powerpoint/2010/main" val="3171222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A1324-BF9F-AD32-2D5C-15561370F64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105756E-ED32-C01C-7A16-540A0CA4F231}"/>
              </a:ext>
            </a:extLst>
          </p:cNvPr>
          <p:cNvSpPr>
            <a:spLocks noGrp="1"/>
          </p:cNvSpPr>
          <p:nvPr>
            <p:ph type="title"/>
          </p:nvPr>
        </p:nvSpPr>
        <p:spPr>
          <a:xfrm>
            <a:off x="838200" y="1255059"/>
            <a:ext cx="10515600" cy="5378823"/>
          </a:xfrm>
        </p:spPr>
        <p:txBody>
          <a:bodyPr/>
          <a:lstStyle/>
          <a:p>
            <a:r>
              <a:rPr lang="it-IT" sz="3600" b="1" dirty="0">
                <a:latin typeface="Calibri Light" panose="020F0302020204030204" pitchFamily="34" charset="0"/>
                <a:ea typeface="Calibri Light" panose="020F0302020204030204" pitchFamily="34" charset="0"/>
                <a:cs typeface="Calibri Light" panose="020F0302020204030204" pitchFamily="34" charset="0"/>
              </a:rPr>
              <a:t>Benefici attesi</a:t>
            </a:r>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5" name="Titolo 1">
            <a:extLst>
              <a:ext uri="{FF2B5EF4-FFF2-40B4-BE49-F238E27FC236}">
                <a16:creationId xmlns:a16="http://schemas.microsoft.com/office/drawing/2014/main" id="{84AE87EC-35C3-7F9D-5FEF-FCB4E96869A0}"/>
              </a:ext>
            </a:extLst>
          </p:cNvPr>
          <p:cNvSpPr txBox="1">
            <a:spLocks/>
          </p:cNvSpPr>
          <p:nvPr/>
        </p:nvSpPr>
        <p:spPr>
          <a:xfrm>
            <a:off x="838200" y="2079812"/>
            <a:ext cx="10188388" cy="45540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2800" dirty="0">
                <a:latin typeface="Calibri Light" panose="020F0302020204030204" pitchFamily="34" charset="0"/>
                <a:ea typeface="Calibri Light" panose="020F0302020204030204" pitchFamily="34" charset="0"/>
                <a:cs typeface="Calibri Light" panose="020F0302020204030204" pitchFamily="34" charset="0"/>
              </a:rPr>
              <a:t>La norma prevede inoltre benefici attesi dall’utilizzo degli standard previsti dalla ISO 21500:</a:t>
            </a:r>
          </a:p>
          <a:p>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a:p>
            <a:r>
              <a:rPr lang="it-IT" sz="2800" dirty="0">
                <a:latin typeface="Calibri Light" panose="020F0302020204030204" pitchFamily="34" charset="0"/>
                <a:ea typeface="Calibri Light" panose="020F0302020204030204" pitchFamily="34" charset="0"/>
                <a:cs typeface="Calibri Light" panose="020F0302020204030204" pitchFamily="34" charset="0"/>
              </a:rPr>
              <a:t>Portfolio management: i benefici in ambito di portfolio prevedono selezione di progetti e programmi che contribuiscano alla strategia aziendale, mantenere costantemente il controllo dei progetti e programmi che contribuiscono al conseguimento della stessa strategia, sviluppare una metodologia sistematica per selezionare e prioritizzare i progetti, programmi e portfolio da realizzare, stabilire un allineamento dei progetti, programmi e portfolio con gli obiettivi dell’organizzazione, implementare l’allineamento dei deliverables e outputs generati  </a:t>
            </a:r>
          </a:p>
        </p:txBody>
      </p:sp>
    </p:spTree>
    <p:extLst>
      <p:ext uri="{BB962C8B-B14F-4D97-AF65-F5344CB8AC3E}">
        <p14:creationId xmlns:p14="http://schemas.microsoft.com/office/powerpoint/2010/main" val="3492067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B04AB-2738-4A28-CB28-AC7AE99B24C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C58967B-2401-71A6-8603-626DCEC17579}"/>
              </a:ext>
            </a:extLst>
          </p:cNvPr>
          <p:cNvSpPr>
            <a:spLocks noGrp="1"/>
          </p:cNvSpPr>
          <p:nvPr>
            <p:ph type="ctrTitle"/>
          </p:nvPr>
        </p:nvSpPr>
        <p:spPr>
          <a:xfrm>
            <a:off x="1179871" y="2512296"/>
            <a:ext cx="9144000" cy="2387600"/>
          </a:xfrm>
        </p:spPr>
        <p:txBody>
          <a:bodyPr/>
          <a:lstStyle/>
          <a:p>
            <a:r>
              <a:rPr lang="it-IT" sz="4000" dirty="0"/>
              <a:t>Corso di formazione manageriale </a:t>
            </a:r>
            <a:br>
              <a:rPr lang="it-IT" sz="2800" dirty="0"/>
            </a:br>
            <a:r>
              <a:rPr lang="it-IT" sz="4800" b="1" dirty="0">
                <a:solidFill>
                  <a:srgbClr val="C00000"/>
                </a:solidFill>
              </a:rPr>
              <a:t>PROJECT MANAGER PER RUP</a:t>
            </a:r>
            <a:br>
              <a:rPr lang="it-IT" sz="4800" b="1" dirty="0">
                <a:solidFill>
                  <a:srgbClr val="C00000"/>
                </a:solidFill>
              </a:rPr>
            </a:br>
            <a:br>
              <a:rPr lang="it-IT" sz="4800" b="1" dirty="0">
                <a:solidFill>
                  <a:srgbClr val="C00000"/>
                </a:solidFill>
              </a:rPr>
            </a:br>
            <a:r>
              <a:rPr lang="it-IT" sz="2800" i="1" dirty="0"/>
              <a:t>Grazie dell’attenzione</a:t>
            </a:r>
          </a:p>
        </p:txBody>
      </p:sp>
    </p:spTree>
    <p:extLst>
      <p:ext uri="{BB962C8B-B14F-4D97-AF65-F5344CB8AC3E}">
        <p14:creationId xmlns:p14="http://schemas.microsoft.com/office/powerpoint/2010/main" val="1593944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A61186-DDC1-6322-C4EC-D5778272406A}"/>
              </a:ext>
            </a:extLst>
          </p:cNvPr>
          <p:cNvSpPr>
            <a:spLocks noGrp="1"/>
          </p:cNvSpPr>
          <p:nvPr>
            <p:ph type="title"/>
          </p:nvPr>
        </p:nvSpPr>
        <p:spPr>
          <a:xfrm>
            <a:off x="838200" y="1623654"/>
            <a:ext cx="10515600" cy="4374023"/>
          </a:xfrm>
        </p:spPr>
        <p:txBody>
          <a:bodyPr/>
          <a:lstStyle/>
          <a:p>
            <a:r>
              <a:rPr lang="it-IT" sz="4400" dirty="0"/>
              <a:t>Corso di formazione manageriale </a:t>
            </a:r>
            <a:br>
              <a:rPr lang="it-IT" sz="3200" dirty="0"/>
            </a:br>
            <a:r>
              <a:rPr lang="it-IT" sz="5400" b="1" dirty="0">
                <a:solidFill>
                  <a:srgbClr val="C00000"/>
                </a:solidFill>
              </a:rPr>
              <a:t>PROJECT MANAGEMENT PER RUP</a:t>
            </a:r>
            <a:br>
              <a:rPr lang="it-IT" sz="5400" b="1" dirty="0">
                <a:solidFill>
                  <a:srgbClr val="C00000"/>
                </a:solidFill>
              </a:rPr>
            </a:br>
            <a:br>
              <a:rPr lang="it-IT" sz="5400" b="1" dirty="0">
                <a:solidFill>
                  <a:srgbClr val="C00000"/>
                </a:solidFill>
              </a:rPr>
            </a:br>
            <a:r>
              <a:rPr lang="it-IT" sz="2400" dirty="0">
                <a:latin typeface="Calibri" panose="020F0502020204030204" pitchFamily="34" charset="0"/>
              </a:rPr>
              <a:t>Modulo LA RIFORMA </a:t>
            </a:r>
            <a:r>
              <a:rPr lang="it-IT" sz="2400" dirty="0">
                <a:effectLst/>
                <a:latin typeface="Calibri" panose="020F0502020204030204" pitchFamily="34" charset="0"/>
                <a:ea typeface="Calibri" panose="020F0502020204030204" pitchFamily="34" charset="0"/>
              </a:rPr>
              <a:t>DEI CONTRATTI PUBBLICI</a:t>
            </a:r>
            <a:br>
              <a:rPr lang="it-IT" sz="2400" dirty="0">
                <a:effectLst/>
                <a:latin typeface="Calibri" panose="020F0502020204030204" pitchFamily="34" charset="0"/>
                <a:ea typeface="Calibri" panose="020F0502020204030204" pitchFamily="34" charset="0"/>
              </a:rPr>
            </a:br>
            <a:br>
              <a:rPr lang="it-IT" sz="2400" dirty="0">
                <a:effectLst/>
                <a:latin typeface="Calibri" panose="020F0502020204030204" pitchFamily="34" charset="0"/>
                <a:ea typeface="Calibri" panose="020F0502020204030204" pitchFamily="34" charset="0"/>
              </a:rPr>
            </a:br>
            <a:r>
              <a:rPr lang="it-IT" sz="2400" dirty="0">
                <a:effectLst/>
                <a:latin typeface="Calibri" panose="020F0502020204030204" pitchFamily="34" charset="0"/>
                <a:ea typeface="Calibri" panose="020F0502020204030204" pitchFamily="34" charset="0"/>
              </a:rPr>
              <a:t>Argomento: UNI 21500 – Gestione dei progetti, dei programmi e del portfolio – Contesto e concetti</a:t>
            </a:r>
            <a:br>
              <a:rPr lang="it-IT" sz="2400" dirty="0">
                <a:effectLst/>
                <a:latin typeface="Calibri" panose="020F0502020204030204" pitchFamily="34" charset="0"/>
                <a:ea typeface="Calibri" panose="020F0502020204030204" pitchFamily="34" charset="0"/>
              </a:rPr>
            </a:br>
            <a:r>
              <a:rPr lang="it-IT" sz="2400" dirty="0">
                <a:effectLst/>
                <a:latin typeface="Calibri" panose="020F0502020204030204" pitchFamily="34" charset="0"/>
                <a:ea typeface="Calibri" panose="020F0502020204030204" pitchFamily="34" charset="0"/>
              </a:rPr>
              <a:t>Docente: Ing. Francesca Chirico</a:t>
            </a:r>
            <a:r>
              <a:rPr lang="it-IT" sz="5400" b="1" dirty="0">
                <a:solidFill>
                  <a:srgbClr val="C00000"/>
                </a:solidFill>
              </a:rPr>
              <a:t>		</a:t>
            </a:r>
            <a:br>
              <a:rPr lang="it-IT" sz="5400" b="1" dirty="0">
                <a:solidFill>
                  <a:srgbClr val="C00000"/>
                </a:solidFill>
              </a:rPr>
            </a:br>
            <a:br>
              <a:rPr lang="it-IT" sz="5400" b="1" dirty="0">
                <a:solidFill>
                  <a:srgbClr val="C00000"/>
                </a:solidFill>
              </a:rPr>
            </a:br>
            <a:br>
              <a:rPr lang="it-IT" sz="5400" b="1" dirty="0">
                <a:solidFill>
                  <a:srgbClr val="C00000"/>
                </a:solidFill>
              </a:rPr>
            </a:br>
            <a:endParaRPr lang="it-IT" dirty="0"/>
          </a:p>
        </p:txBody>
      </p:sp>
    </p:spTree>
    <p:extLst>
      <p:ext uri="{BB962C8B-B14F-4D97-AF65-F5344CB8AC3E}">
        <p14:creationId xmlns:p14="http://schemas.microsoft.com/office/powerpoint/2010/main" val="3964978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8DF9D0-E99B-F8E9-025E-D6ED64723E3F}"/>
              </a:ext>
            </a:extLst>
          </p:cNvPr>
          <p:cNvSpPr>
            <a:spLocks noGrp="1"/>
          </p:cNvSpPr>
          <p:nvPr>
            <p:ph type="title"/>
          </p:nvPr>
        </p:nvSpPr>
        <p:spPr>
          <a:xfrm>
            <a:off x="838200" y="1255059"/>
            <a:ext cx="10515600" cy="5378823"/>
          </a:xfrm>
        </p:spPr>
        <p:txBody>
          <a:bodyPr/>
          <a:lstStyle/>
          <a:p>
            <a:r>
              <a:rPr lang="it-IT" sz="2800" dirty="0">
                <a:latin typeface="Calibri Light" panose="020F0302020204030204" pitchFamily="34" charset="0"/>
                <a:ea typeface="Calibri Light" panose="020F0302020204030204" pitchFamily="34" charset="0"/>
                <a:cs typeface="Calibri Light" panose="020F0302020204030204" pitchFamily="34" charset="0"/>
              </a:rPr>
              <a:t>La norma specifica il contesto organizzativo e i concetti di base per intraprendere la gestione di progetti, programmi e portfolio. Fornisce inoltre orientamenti alle organizzazioni per adottare o migliorare la gestione di progetti, programmi e portafogli utilizzando gli standard internazionali.</a:t>
            </a:r>
            <a:br>
              <a:rPr lang="it-IT" sz="2800" dirty="0">
                <a:latin typeface="Calibri Light" panose="020F0302020204030204" pitchFamily="34" charset="0"/>
                <a:ea typeface="Calibri Light" panose="020F0302020204030204" pitchFamily="34" charset="0"/>
                <a:cs typeface="Calibri Light" panose="020F0302020204030204" pitchFamily="34" charset="0"/>
              </a:rPr>
            </a:b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La storia della ISO 21500 inizia nei primi anni del XXI secolo per creare un modello di riferimento internazionale per la gestione dei progetti. La ISO 21500 ha una prima pubblicazione nel 2012 e mirava a fornire linee guida universali per la gestione dei progetti, ispirandosi a principi già consolidati in metodologie e standard esistenti, come il PMBOK® Guide del Project Management Institute (PMI) e il PRINCE2 nel Regno Unito. La nuova versione della norma è stata pubblicata nel 2021</a:t>
            </a:r>
          </a:p>
        </p:txBody>
      </p:sp>
    </p:spTree>
    <p:extLst>
      <p:ext uri="{BB962C8B-B14F-4D97-AF65-F5344CB8AC3E}">
        <p14:creationId xmlns:p14="http://schemas.microsoft.com/office/powerpoint/2010/main" val="3699436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FD345-0AA7-C68E-147E-97450A5156E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1E911C1-0334-25F0-6B38-9A55C853BE05}"/>
              </a:ext>
            </a:extLst>
          </p:cNvPr>
          <p:cNvSpPr>
            <a:spLocks noGrp="1"/>
          </p:cNvSpPr>
          <p:nvPr>
            <p:ph type="title"/>
          </p:nvPr>
        </p:nvSpPr>
        <p:spPr>
          <a:xfrm>
            <a:off x="838200" y="1255059"/>
            <a:ext cx="10515600" cy="5378823"/>
          </a:xfrm>
        </p:spPr>
        <p:txBody>
          <a:bodyPr/>
          <a:lstStyle/>
          <a:p>
            <a:r>
              <a:rPr lang="it-IT" sz="3600" b="1" dirty="0">
                <a:latin typeface="Calibri Light" panose="020F0302020204030204" pitchFamily="34" charset="0"/>
                <a:ea typeface="Calibri Light" panose="020F0302020204030204" pitchFamily="34" charset="0"/>
                <a:cs typeface="Calibri Light" panose="020F0302020204030204" pitchFamily="34" charset="0"/>
              </a:rPr>
              <a:t>Novità</a:t>
            </a:r>
            <a:br>
              <a:rPr lang="it-IT" sz="2800" dirty="0">
                <a:latin typeface="Calibri Light" panose="020F0302020204030204" pitchFamily="34" charset="0"/>
                <a:ea typeface="Calibri Light" panose="020F0302020204030204" pitchFamily="34" charset="0"/>
                <a:cs typeface="Calibri Light" panose="020F0302020204030204" pitchFamily="34" charset="0"/>
              </a:rPr>
            </a:b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&gt; La nuova norma è basata su </a:t>
            </a:r>
            <a:r>
              <a:rPr lang="it-IT" sz="2800" b="1" dirty="0">
                <a:latin typeface="Calibri Light" panose="020F0302020204030204" pitchFamily="34" charset="0"/>
                <a:ea typeface="Calibri Light" panose="020F0302020204030204" pitchFamily="34" charset="0"/>
                <a:cs typeface="Calibri Light" panose="020F0302020204030204" pitchFamily="34" charset="0"/>
              </a:rPr>
              <a:t>pratiche</a:t>
            </a:r>
            <a:r>
              <a:rPr lang="it-IT" sz="2800" dirty="0">
                <a:latin typeface="Calibri Light" panose="020F0302020204030204" pitchFamily="34" charset="0"/>
                <a:ea typeface="Calibri Light" panose="020F0302020204030204" pitchFamily="34" charset="0"/>
                <a:cs typeface="Calibri Light" panose="020F0302020204030204" pitchFamily="34" charset="0"/>
              </a:rPr>
              <a:t>, un concetto più ampio rispetto a quello dei processi, su cui era basata la precedente edizione.</a:t>
            </a: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Sono poi gli utilizzatori che hanno il compito di tradurre le pratiche in processi, adattandole ai propri contesti organizzativi</a:t>
            </a:r>
            <a:br>
              <a:rPr lang="it-IT" sz="2800" dirty="0">
                <a:latin typeface="Calibri Light" panose="020F0302020204030204" pitchFamily="34" charset="0"/>
                <a:ea typeface="Calibri Light" panose="020F0302020204030204" pitchFamily="34" charset="0"/>
                <a:cs typeface="Calibri Light" panose="020F0302020204030204" pitchFamily="34" charset="0"/>
              </a:rPr>
            </a:b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Le pratiche sono organizzate in livelli:</a:t>
            </a: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pratiche integrate (gruppi di processo)</a:t>
            </a: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pratiche (sostituzione dei gruppi ematici della norma precedente)</a:t>
            </a:r>
            <a:br>
              <a:rPr lang="it-IT" sz="2800" dirty="0">
                <a:latin typeface="Calibri Light" panose="020F0302020204030204" pitchFamily="34" charset="0"/>
                <a:ea typeface="Calibri Light" panose="020F0302020204030204" pitchFamily="34" charset="0"/>
                <a:cs typeface="Calibri Light" panose="020F0302020204030204" pitchFamily="34" charset="0"/>
              </a:rPr>
            </a:b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Rispetto alla precedente edizione vengono tolti gli input e output di ciascun processo</a:t>
            </a:r>
          </a:p>
        </p:txBody>
      </p:sp>
    </p:spTree>
    <p:extLst>
      <p:ext uri="{BB962C8B-B14F-4D97-AF65-F5344CB8AC3E}">
        <p14:creationId xmlns:p14="http://schemas.microsoft.com/office/powerpoint/2010/main" val="919168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FB4E9-DC00-62BD-1932-706877C4CE2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5B74F22-3A70-D0DE-7215-9EC76A2A1ACA}"/>
              </a:ext>
            </a:extLst>
          </p:cNvPr>
          <p:cNvSpPr>
            <a:spLocks noGrp="1"/>
          </p:cNvSpPr>
          <p:nvPr>
            <p:ph type="title"/>
          </p:nvPr>
        </p:nvSpPr>
        <p:spPr>
          <a:xfrm>
            <a:off x="838200" y="1255059"/>
            <a:ext cx="10515600" cy="5378823"/>
          </a:xfrm>
        </p:spPr>
        <p:txBody>
          <a:bodyPr/>
          <a:lstStyle/>
          <a:p>
            <a:r>
              <a:rPr lang="it-IT" sz="3600" b="1" dirty="0">
                <a:latin typeface="Calibri Light" panose="020F0302020204030204" pitchFamily="34" charset="0"/>
                <a:ea typeface="Calibri Light" panose="020F0302020204030204" pitchFamily="34" charset="0"/>
                <a:cs typeface="Calibri Light" panose="020F0302020204030204" pitchFamily="34" charset="0"/>
              </a:rPr>
              <a:t>Novità</a:t>
            </a:r>
            <a:br>
              <a:rPr lang="it-IT" sz="2800" dirty="0">
                <a:latin typeface="Calibri Light" panose="020F0302020204030204" pitchFamily="34" charset="0"/>
                <a:ea typeface="Calibri Light" panose="020F0302020204030204" pitchFamily="34" charset="0"/>
                <a:cs typeface="Calibri Light" panose="020F0302020204030204" pitchFamily="34" charset="0"/>
              </a:rPr>
            </a:b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&gt; La nuova norma è copre un ciclo di vita più ampio di progetto e non è solo relativo all’approccio predittivo.</a:t>
            </a:r>
            <a:br>
              <a:rPr lang="it-IT" sz="2800" dirty="0">
                <a:latin typeface="Calibri Light" panose="020F0302020204030204" pitchFamily="34" charset="0"/>
                <a:ea typeface="Calibri Light" panose="020F0302020204030204" pitchFamily="34" charset="0"/>
                <a:cs typeface="Calibri Light" panose="020F0302020204030204" pitchFamily="34" charset="0"/>
              </a:rPr>
            </a:b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La ISO 21500 rappresenta il ciclo di vita di progetto come un’alternanza di stage o gate decisionali che può facilmente essere adattata sia alla metodologia </a:t>
            </a:r>
            <a:r>
              <a:rPr lang="it-IT" sz="2800" dirty="0" err="1">
                <a:latin typeface="Calibri Light" panose="020F0302020204030204" pitchFamily="34" charset="0"/>
                <a:ea typeface="Calibri Light" panose="020F0302020204030204" pitchFamily="34" charset="0"/>
                <a:cs typeface="Calibri Light" panose="020F0302020204030204" pitchFamily="34" charset="0"/>
              </a:rPr>
              <a:t>predictive</a:t>
            </a:r>
            <a:r>
              <a:rPr lang="it-IT" sz="2800" dirty="0">
                <a:latin typeface="Calibri Light" panose="020F0302020204030204" pitchFamily="34" charset="0"/>
                <a:ea typeface="Calibri Light" panose="020F0302020204030204" pitchFamily="34" charset="0"/>
                <a:cs typeface="Calibri Light" panose="020F0302020204030204" pitchFamily="34" charset="0"/>
              </a:rPr>
              <a:t> che a quella agile che funziona con iterazioni o sprint</a:t>
            </a:r>
          </a:p>
        </p:txBody>
      </p:sp>
    </p:spTree>
    <p:extLst>
      <p:ext uri="{BB962C8B-B14F-4D97-AF65-F5344CB8AC3E}">
        <p14:creationId xmlns:p14="http://schemas.microsoft.com/office/powerpoint/2010/main" val="247626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2A9D1-8837-D5C9-D365-C25B718A75F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0D8CCAD-F92C-9550-4FEC-5895D9934286}"/>
              </a:ext>
            </a:extLst>
          </p:cNvPr>
          <p:cNvSpPr>
            <a:spLocks noGrp="1"/>
          </p:cNvSpPr>
          <p:nvPr>
            <p:ph type="title"/>
          </p:nvPr>
        </p:nvSpPr>
        <p:spPr>
          <a:xfrm>
            <a:off x="838200" y="1255059"/>
            <a:ext cx="10515600" cy="5378823"/>
          </a:xfrm>
        </p:spPr>
        <p:txBody>
          <a:bodyPr/>
          <a:lstStyle/>
          <a:p>
            <a:r>
              <a:rPr lang="it-IT" sz="3600" b="1" dirty="0">
                <a:latin typeface="Calibri Light" panose="020F0302020204030204" pitchFamily="34" charset="0"/>
                <a:ea typeface="Calibri Light" panose="020F0302020204030204" pitchFamily="34" charset="0"/>
                <a:cs typeface="Calibri Light" panose="020F0302020204030204" pitchFamily="34" charset="0"/>
              </a:rPr>
              <a:t>Novità</a:t>
            </a:r>
            <a:br>
              <a:rPr lang="it-IT" sz="2800" dirty="0">
                <a:latin typeface="Calibri Light" panose="020F0302020204030204" pitchFamily="34" charset="0"/>
                <a:ea typeface="Calibri Light" panose="020F0302020204030204" pitchFamily="34" charset="0"/>
                <a:cs typeface="Calibri Light" panose="020F0302020204030204" pitchFamily="34" charset="0"/>
              </a:rPr>
            </a:b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&gt; La norma prevede </a:t>
            </a:r>
            <a:r>
              <a:rPr lang="it-IT" sz="2800" b="1" dirty="0">
                <a:latin typeface="Calibri Light" panose="020F0302020204030204" pitchFamily="34" charset="0"/>
                <a:ea typeface="Calibri Light" panose="020F0302020204030204" pitchFamily="34" charset="0"/>
                <a:cs typeface="Calibri Light" panose="020F0302020204030204" pitchFamily="34" charset="0"/>
              </a:rPr>
              <a:t>otto pratiche integrate </a:t>
            </a:r>
            <a:r>
              <a:rPr lang="it-IT" sz="2800" dirty="0">
                <a:latin typeface="Calibri Light" panose="020F0302020204030204" pitchFamily="34" charset="0"/>
                <a:ea typeface="Calibri Light" panose="020F0302020204030204" pitchFamily="34" charset="0"/>
                <a:cs typeface="Calibri Light" panose="020F0302020204030204" pitchFamily="34" charset="0"/>
              </a:rPr>
              <a:t>al posto dei 5 gruppi di processi di Project management (Avvio, Pianificazione, Esecuzione, Controllo e Chiusura)</a:t>
            </a:r>
            <a:br>
              <a:rPr lang="it-IT" sz="2800" dirty="0">
                <a:latin typeface="Calibri Light" panose="020F0302020204030204" pitchFamily="34" charset="0"/>
                <a:ea typeface="Calibri Light" panose="020F0302020204030204" pitchFamily="34" charset="0"/>
                <a:cs typeface="Calibri Light" panose="020F0302020204030204" pitchFamily="34" charset="0"/>
              </a:rPr>
            </a:b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Le pratiche integrate si estendono verticalmente per comprendere la supervisione e direzione dell’organizzazione e quindi, oltre alle responsabilità del project manager, vengono definite le responsabilità dello sponsor e dell’organizzazione e del gruppo di progetto</a:t>
            </a:r>
          </a:p>
        </p:txBody>
      </p:sp>
    </p:spTree>
    <p:extLst>
      <p:ext uri="{BB962C8B-B14F-4D97-AF65-F5344CB8AC3E}">
        <p14:creationId xmlns:p14="http://schemas.microsoft.com/office/powerpoint/2010/main" val="3609695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1BEA1-069C-33B5-84F6-BABA235B90B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1EFD0D5-D255-65AB-B86A-5A271A5FDC67}"/>
              </a:ext>
            </a:extLst>
          </p:cNvPr>
          <p:cNvSpPr>
            <a:spLocks noGrp="1"/>
          </p:cNvSpPr>
          <p:nvPr>
            <p:ph type="title"/>
          </p:nvPr>
        </p:nvSpPr>
        <p:spPr>
          <a:xfrm>
            <a:off x="838200" y="1255059"/>
            <a:ext cx="10515600" cy="5378823"/>
          </a:xfrm>
        </p:spPr>
        <p:txBody>
          <a:bodyPr/>
          <a:lstStyle/>
          <a:p>
            <a:r>
              <a:rPr lang="it-IT" sz="3600" b="1" dirty="0">
                <a:latin typeface="Calibri Light" panose="020F0302020204030204" pitchFamily="34" charset="0"/>
                <a:ea typeface="Calibri Light" panose="020F0302020204030204" pitchFamily="34" charset="0"/>
                <a:cs typeface="Calibri Light" panose="020F0302020204030204" pitchFamily="34" charset="0"/>
              </a:rPr>
              <a:t>Novità</a:t>
            </a:r>
            <a:br>
              <a:rPr lang="it-IT" sz="2800" dirty="0">
                <a:latin typeface="Calibri Light" panose="020F0302020204030204" pitchFamily="34" charset="0"/>
                <a:ea typeface="Calibri Light" panose="020F0302020204030204" pitchFamily="34" charset="0"/>
                <a:cs typeface="Calibri Light" panose="020F0302020204030204" pitchFamily="34" charset="0"/>
              </a:rPr>
            </a:b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&gt; I gruppi tematici della precedente edizione della ISO corrispondono, sostanzialmente, a 17 nuove pratiche.</a:t>
            </a:r>
            <a:br>
              <a:rPr lang="it-IT" sz="2800" dirty="0">
                <a:latin typeface="Calibri Light" panose="020F0302020204030204" pitchFamily="34" charset="0"/>
                <a:ea typeface="Calibri Light" panose="020F0302020204030204" pitchFamily="34" charset="0"/>
                <a:cs typeface="Calibri Light" panose="020F0302020204030204" pitchFamily="34" charset="0"/>
              </a:rPr>
            </a:br>
            <a:br>
              <a:rPr lang="it-IT" sz="2800" dirty="0">
                <a:latin typeface="Calibri Light" panose="020F0302020204030204" pitchFamily="34" charset="0"/>
                <a:ea typeface="Calibri Light" panose="020F0302020204030204" pitchFamily="34" charset="0"/>
                <a:cs typeface="Calibri Light" panose="020F0302020204030204" pitchFamily="34" charset="0"/>
              </a:rPr>
            </a:br>
            <a:r>
              <a:rPr lang="it-IT" sz="2800" dirty="0">
                <a:latin typeface="Calibri Light" panose="020F0302020204030204" pitchFamily="34" charset="0"/>
                <a:ea typeface="Calibri Light" panose="020F0302020204030204" pitchFamily="34" charset="0"/>
                <a:cs typeface="Calibri Light" panose="020F0302020204030204" pitchFamily="34" charset="0"/>
              </a:rPr>
              <a:t>Ciascuna pratica viene poi dettagliata ulteriormente, per un totale di 50 attività che in parte inglobano quelle della precedente ISO e in parte si costituiscono come nuove</a:t>
            </a:r>
          </a:p>
        </p:txBody>
      </p:sp>
    </p:spTree>
    <p:extLst>
      <p:ext uri="{BB962C8B-B14F-4D97-AF65-F5344CB8AC3E}">
        <p14:creationId xmlns:p14="http://schemas.microsoft.com/office/powerpoint/2010/main" val="209911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18383-F016-4841-3958-939F2BB152A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CC0F71A-3D18-F584-7DC4-8851A0DC8280}"/>
              </a:ext>
            </a:extLst>
          </p:cNvPr>
          <p:cNvSpPr>
            <a:spLocks noGrp="1"/>
          </p:cNvSpPr>
          <p:nvPr>
            <p:ph type="title"/>
          </p:nvPr>
        </p:nvSpPr>
        <p:spPr>
          <a:xfrm>
            <a:off x="838200" y="1255059"/>
            <a:ext cx="10515600" cy="5378823"/>
          </a:xfrm>
        </p:spPr>
        <p:txBody>
          <a:bodyPr/>
          <a:lstStyle/>
          <a:p>
            <a:r>
              <a:rPr lang="it-IT" sz="3600" b="1" dirty="0">
                <a:latin typeface="Calibri Light" panose="020F0302020204030204" pitchFamily="34" charset="0"/>
                <a:ea typeface="Calibri Light" panose="020F0302020204030204" pitchFamily="34" charset="0"/>
                <a:cs typeface="Calibri Light" panose="020F0302020204030204" pitchFamily="34" charset="0"/>
              </a:rPr>
              <a:t>Project, </a:t>
            </a:r>
            <a:r>
              <a:rPr lang="it-IT" sz="3600" b="1" dirty="0" err="1">
                <a:latin typeface="Calibri Light" panose="020F0302020204030204" pitchFamily="34" charset="0"/>
                <a:ea typeface="Calibri Light" panose="020F0302020204030204" pitchFamily="34" charset="0"/>
                <a:cs typeface="Calibri Light" panose="020F0302020204030204" pitchFamily="34" charset="0"/>
              </a:rPr>
              <a:t>programme</a:t>
            </a:r>
            <a:r>
              <a:rPr lang="it-IT" sz="3600" b="1" dirty="0">
                <a:latin typeface="Calibri Light" panose="020F0302020204030204" pitchFamily="34" charset="0"/>
                <a:ea typeface="Calibri Light" panose="020F0302020204030204" pitchFamily="34" charset="0"/>
                <a:cs typeface="Calibri Light" panose="020F0302020204030204" pitchFamily="34" charset="0"/>
              </a:rPr>
              <a:t> &amp; portfolio management</a:t>
            </a:r>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4" name="Immagine 3">
            <a:extLst>
              <a:ext uri="{FF2B5EF4-FFF2-40B4-BE49-F238E27FC236}">
                <a16:creationId xmlns:a16="http://schemas.microsoft.com/office/drawing/2014/main" id="{9F9BAAA2-948E-22A2-125D-2BB1816362EE}"/>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20000"/>
                    </a14:imgEffect>
                  </a14:imgLayer>
                </a14:imgProps>
              </a:ext>
            </a:extLst>
          </a:blip>
          <a:stretch>
            <a:fillRect/>
          </a:stretch>
        </p:blipFill>
        <p:spPr>
          <a:xfrm>
            <a:off x="5289176" y="1853805"/>
            <a:ext cx="6759389" cy="4780077"/>
          </a:xfrm>
          <a:prstGeom prst="rect">
            <a:avLst/>
          </a:prstGeom>
        </p:spPr>
      </p:pic>
      <p:sp>
        <p:nvSpPr>
          <p:cNvPr id="5" name="Titolo 1">
            <a:extLst>
              <a:ext uri="{FF2B5EF4-FFF2-40B4-BE49-F238E27FC236}">
                <a16:creationId xmlns:a16="http://schemas.microsoft.com/office/drawing/2014/main" id="{F12AABED-E0FD-9D3D-63E1-C45888ED4F12}"/>
              </a:ext>
            </a:extLst>
          </p:cNvPr>
          <p:cNvSpPr txBox="1">
            <a:spLocks/>
          </p:cNvSpPr>
          <p:nvPr/>
        </p:nvSpPr>
        <p:spPr>
          <a:xfrm>
            <a:off x="838200" y="2079812"/>
            <a:ext cx="4450976" cy="45540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2800" dirty="0">
                <a:latin typeface="Calibri Light" panose="020F0302020204030204" pitchFamily="34" charset="0"/>
                <a:ea typeface="Calibri Light" panose="020F0302020204030204" pitchFamily="34" charset="0"/>
                <a:cs typeface="Calibri Light" panose="020F0302020204030204" pitchFamily="34" charset="0"/>
              </a:rPr>
              <a:t>La norma chiarisce che le organizzazioni lavorano al fine del raggiungimento di obiettivi. Gli obiettivi possono essere raggiunti con:</a:t>
            </a:r>
          </a:p>
          <a:p>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buFontTx/>
              <a:buChar char="-"/>
            </a:pPr>
            <a:r>
              <a:rPr lang="it-IT" sz="2800" dirty="0">
                <a:latin typeface="Calibri Light" panose="020F0302020204030204" pitchFamily="34" charset="0"/>
                <a:ea typeface="Calibri Light" panose="020F0302020204030204" pitchFamily="34" charset="0"/>
                <a:cs typeface="Calibri Light" panose="020F0302020204030204" pitchFamily="34" charset="0"/>
              </a:rPr>
              <a:t>Operations</a:t>
            </a:r>
          </a:p>
          <a:p>
            <a:pPr marL="457200" indent="-457200">
              <a:buFontTx/>
              <a:buChar char="-"/>
            </a:pPr>
            <a:r>
              <a:rPr lang="it-IT" sz="2800" dirty="0">
                <a:latin typeface="Calibri Light" panose="020F0302020204030204" pitchFamily="34" charset="0"/>
                <a:ea typeface="Calibri Light" panose="020F0302020204030204" pitchFamily="34" charset="0"/>
                <a:cs typeface="Calibri Light" panose="020F0302020204030204" pitchFamily="34" charset="0"/>
              </a:rPr>
              <a:t>Progetti</a:t>
            </a:r>
          </a:p>
          <a:p>
            <a:pPr marL="457200" indent="-457200">
              <a:buFontTx/>
              <a:buChar char="-"/>
            </a:pPr>
            <a:r>
              <a:rPr lang="it-IT" sz="2800" dirty="0">
                <a:latin typeface="Calibri Light" panose="020F0302020204030204" pitchFamily="34" charset="0"/>
                <a:ea typeface="Calibri Light" panose="020F0302020204030204" pitchFamily="34" charset="0"/>
                <a:cs typeface="Calibri Light" panose="020F0302020204030204" pitchFamily="34" charset="0"/>
              </a:rPr>
              <a:t>Programmi</a:t>
            </a:r>
          </a:p>
          <a:p>
            <a:pPr marL="457200" indent="-457200">
              <a:buFontTx/>
              <a:buChar char="-"/>
            </a:pPr>
            <a:r>
              <a:rPr lang="it-IT" sz="2800" dirty="0">
                <a:latin typeface="Calibri Light" panose="020F0302020204030204" pitchFamily="34" charset="0"/>
                <a:ea typeface="Calibri Light" panose="020F0302020204030204" pitchFamily="34" charset="0"/>
                <a:cs typeface="Calibri Light" panose="020F0302020204030204" pitchFamily="34" charset="0"/>
              </a:rPr>
              <a:t>Portfolio</a:t>
            </a:r>
          </a:p>
        </p:txBody>
      </p:sp>
    </p:spTree>
    <p:extLst>
      <p:ext uri="{BB962C8B-B14F-4D97-AF65-F5344CB8AC3E}">
        <p14:creationId xmlns:p14="http://schemas.microsoft.com/office/powerpoint/2010/main" val="1695597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52C75-95AF-CA3A-2505-91DE24CB266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74BAB54-C2AD-865A-16C8-37309D14228D}"/>
              </a:ext>
            </a:extLst>
          </p:cNvPr>
          <p:cNvSpPr>
            <a:spLocks noGrp="1"/>
          </p:cNvSpPr>
          <p:nvPr>
            <p:ph type="title"/>
          </p:nvPr>
        </p:nvSpPr>
        <p:spPr>
          <a:xfrm>
            <a:off x="838200" y="1255059"/>
            <a:ext cx="10515600" cy="5378823"/>
          </a:xfrm>
        </p:spPr>
        <p:txBody>
          <a:bodyPr/>
          <a:lstStyle/>
          <a:p>
            <a:r>
              <a:rPr lang="it-IT" sz="3600" b="1" dirty="0">
                <a:latin typeface="Calibri Light" panose="020F0302020204030204" pitchFamily="34" charset="0"/>
                <a:ea typeface="Calibri Light" panose="020F0302020204030204" pitchFamily="34" charset="0"/>
                <a:cs typeface="Calibri Light" panose="020F0302020204030204" pitchFamily="34" charset="0"/>
              </a:rPr>
              <a:t>Project, </a:t>
            </a:r>
            <a:r>
              <a:rPr lang="it-IT" sz="3600" b="1" dirty="0" err="1">
                <a:latin typeface="Calibri Light" panose="020F0302020204030204" pitchFamily="34" charset="0"/>
                <a:ea typeface="Calibri Light" panose="020F0302020204030204" pitchFamily="34" charset="0"/>
                <a:cs typeface="Calibri Light" panose="020F0302020204030204" pitchFamily="34" charset="0"/>
              </a:rPr>
              <a:t>programme</a:t>
            </a:r>
            <a:r>
              <a:rPr lang="it-IT" sz="3600" b="1" dirty="0">
                <a:latin typeface="Calibri Light" panose="020F0302020204030204" pitchFamily="34" charset="0"/>
                <a:ea typeface="Calibri Light" panose="020F0302020204030204" pitchFamily="34" charset="0"/>
                <a:cs typeface="Calibri Light" panose="020F0302020204030204" pitchFamily="34" charset="0"/>
              </a:rPr>
              <a:t> &amp; portfolio management</a:t>
            </a:r>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5" name="Titolo 1">
            <a:extLst>
              <a:ext uri="{FF2B5EF4-FFF2-40B4-BE49-F238E27FC236}">
                <a16:creationId xmlns:a16="http://schemas.microsoft.com/office/drawing/2014/main" id="{3B07349E-EE7C-E69B-D47C-5A77FE2BCF2F}"/>
              </a:ext>
            </a:extLst>
          </p:cNvPr>
          <p:cNvSpPr txBox="1">
            <a:spLocks/>
          </p:cNvSpPr>
          <p:nvPr/>
        </p:nvSpPr>
        <p:spPr>
          <a:xfrm>
            <a:off x="838200" y="2079812"/>
            <a:ext cx="10188388" cy="45540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2800" dirty="0">
                <a:latin typeface="Calibri Light" panose="020F0302020204030204" pitchFamily="34" charset="0"/>
                <a:ea typeface="Calibri Light" panose="020F0302020204030204" pitchFamily="34" charset="0"/>
                <a:cs typeface="Calibri Light" panose="020F0302020204030204" pitchFamily="34" charset="0"/>
              </a:rPr>
              <a:t>Nella gestione di progetto devono essere considerati sia i fattori esterni che quelli interni che possono influenzare le attività e le decisioni. </a:t>
            </a:r>
          </a:p>
          <a:p>
            <a:endParaRPr lang="it-IT" sz="2800" dirty="0">
              <a:latin typeface="Calibri Light" panose="020F0302020204030204" pitchFamily="34" charset="0"/>
              <a:ea typeface="Calibri Light" panose="020F0302020204030204" pitchFamily="34" charset="0"/>
              <a:cs typeface="Calibri Light" panose="020F0302020204030204" pitchFamily="34" charset="0"/>
            </a:endParaRPr>
          </a:p>
          <a:p>
            <a:r>
              <a:rPr lang="it-IT" sz="2800" dirty="0">
                <a:latin typeface="Calibri Light" panose="020F0302020204030204" pitchFamily="34" charset="0"/>
                <a:ea typeface="Calibri Light" panose="020F0302020204030204" pitchFamily="34" charset="0"/>
                <a:cs typeface="Calibri Light" panose="020F0302020204030204" pitchFamily="34" charset="0"/>
              </a:rPr>
              <a:t>I fattori esterni influenzano la possibilità per l’organizzazione di conseguire benefici. Questi possono derivare dall’ambito economico, politico, sociale, tecnologico, ecc.</a:t>
            </a:r>
          </a:p>
        </p:txBody>
      </p:sp>
    </p:spTree>
    <p:extLst>
      <p:ext uri="{BB962C8B-B14F-4D97-AF65-F5344CB8AC3E}">
        <p14:creationId xmlns:p14="http://schemas.microsoft.com/office/powerpoint/2010/main" val="411148838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1042</TotalTime>
  <Words>917</Words>
  <Application>Microsoft Office PowerPoint</Application>
  <PresentationFormat>Widescreen</PresentationFormat>
  <Paragraphs>38</Paragraphs>
  <Slides>14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14</vt:i4>
      </vt:variant>
    </vt:vector>
  </HeadingPairs>
  <TitlesOfParts>
    <vt:vector size="19" baseType="lpstr">
      <vt:lpstr>Arial</vt:lpstr>
      <vt:lpstr>Calibri</vt:lpstr>
      <vt:lpstr>Calibri Light</vt:lpstr>
      <vt:lpstr>Titillium Web</vt:lpstr>
      <vt:lpstr>Tema di Office</vt:lpstr>
      <vt:lpstr>Corso di formazione manageriale  PROJECT MANAGER PER RUP  Qualificato Cepas Bureau Veritas al Nr. 150/18 - Organismo di Certificazione delle Professionalità e della Formazione riconosciuto da Accredia</vt:lpstr>
      <vt:lpstr>Corso di formazione manageriale  PROJECT MANAGEMENT PER RUP  Modulo LA RIFORMA DEI CONTRATTI PUBBLICI  Argomento: UNI 21500 – Gestione dei progetti, dei programmi e del portfolio – Contesto e concetti Docente: Ing. Francesca Chirico     </vt:lpstr>
      <vt:lpstr>La norma specifica il contesto organizzativo e i concetti di base per intraprendere la gestione di progetti, programmi e portfolio. Fornisce inoltre orientamenti alle organizzazioni per adottare o migliorare la gestione di progetti, programmi e portafogli utilizzando gli standard internazionali.  La storia della ISO 21500 inizia nei primi anni del XXI secolo per creare un modello di riferimento internazionale per la gestione dei progetti. La ISO 21500 ha una prima pubblicazione nel 2012 e mirava a fornire linee guida universali per la gestione dei progetti, ispirandosi a principi già consolidati in metodologie e standard esistenti, come il PMBOK® Guide del Project Management Institute (PMI) e il PRINCE2 nel Regno Unito. La nuova versione della norma è stata pubblicata nel 2021</vt:lpstr>
      <vt:lpstr>Novità  &gt; La nuova norma è basata su pratiche, un concetto più ampio rispetto a quello dei processi, su cui era basata la precedente edizione. Sono poi gli utilizzatori che hanno il compito di tradurre le pratiche in processi, adattandole ai propri contesti organizzativi  Le pratiche sono organizzate in livelli: pratiche integrate (gruppi di processo) pratiche (sostituzione dei gruppi ematici della norma precedente)  Rispetto alla precedente edizione vengono tolti gli input e output di ciascun processo</vt:lpstr>
      <vt:lpstr>Novità  &gt; La nuova norma è copre un ciclo di vita più ampio di progetto e non è solo relativo all’approccio predittivo.  La ISO 21500 rappresenta il ciclo di vita di progetto come un’alternanza di stage o gate decisionali che può facilmente essere adattata sia alla metodologia predictive che a quella agile che funziona con iterazioni o sprint</vt:lpstr>
      <vt:lpstr>Novità  &gt; La norma prevede otto pratiche integrate al posto dei 5 gruppi di processi di Project management (Avvio, Pianificazione, Esecuzione, Controllo e Chiusura)  Le pratiche integrate si estendono verticalmente per comprendere la supervisione e direzione dell’organizzazione e quindi, oltre alle responsabilità del project manager, vengono definite le responsabilità dello sponsor e dell’organizzazione e del gruppo di progetto</vt:lpstr>
      <vt:lpstr>Novità  &gt; I gruppi tematici della precedente edizione della ISO corrispondono, sostanzialmente, a 17 nuove pratiche.  Ciascuna pratica viene poi dettagliata ulteriormente, per un totale di 50 attività che in parte inglobano quelle della precedente ISO e in parte si costituiscono come nuove</vt:lpstr>
      <vt:lpstr>Project, programme &amp; portfolio management</vt:lpstr>
      <vt:lpstr>Project, programme &amp; portfolio management</vt:lpstr>
      <vt:lpstr>Elementi chiave della norma</vt:lpstr>
      <vt:lpstr>Benefici attesi</vt:lpstr>
      <vt:lpstr>Benefici attesi</vt:lpstr>
      <vt:lpstr>Benefici attesi</vt:lpstr>
      <vt:lpstr>Corso di formazione manageriale  PROJECT MANAGER PER RUP  Grazie dell’attenzione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di formazione manageriale  PROJECT MANAGER PER RUP  Qualificato Cepas Bureau Veritas al Nr. 150/18 - Organismo di Certificazione delle Professionalità e della Formazione riconosciuto da Accredia</dc:title>
  <dc:creator>operatore</dc:creator>
  <cp:lastModifiedBy>Francesca Chirico</cp:lastModifiedBy>
  <cp:revision>11</cp:revision>
  <dcterms:created xsi:type="dcterms:W3CDTF">2023-04-06T15:13:30Z</dcterms:created>
  <dcterms:modified xsi:type="dcterms:W3CDTF">2025-05-13T14:26:53Z</dcterms:modified>
</cp:coreProperties>
</file>