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70" r:id="rId3"/>
    <p:sldId id="271" r:id="rId4"/>
    <p:sldId id="272" r:id="rId5"/>
    <p:sldId id="273" r:id="rId6"/>
    <p:sldId id="274" r:id="rId7"/>
    <p:sldId id="275"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7B92114C-9187-4711-8376-9730426B5121}"/>
    <pc:docChg chg="addSld delSld modSld">
      <pc:chgData name="Catalano Marco" userId="91b57f96-32c2-4d5e-8986-a6574697bb07" providerId="ADAL" clId="{7B92114C-9187-4711-8376-9730426B5121}" dt="2025-06-10T08:14:07.550" v="237" actId="47"/>
      <pc:docMkLst>
        <pc:docMk/>
      </pc:docMkLst>
      <pc:sldChg chg="modSp mod">
        <pc:chgData name="Catalano Marco" userId="91b57f96-32c2-4d5e-8986-a6574697bb07" providerId="ADAL" clId="{7B92114C-9187-4711-8376-9730426B5121}" dt="2025-06-10T08:06:13.858" v="5" actId="20577"/>
        <pc:sldMkLst>
          <pc:docMk/>
          <pc:sldMk cId="1563593680" sldId="271"/>
        </pc:sldMkLst>
        <pc:spChg chg="mod">
          <ac:chgData name="Catalano Marco" userId="91b57f96-32c2-4d5e-8986-a6574697bb07" providerId="ADAL" clId="{7B92114C-9187-4711-8376-9730426B5121}" dt="2025-06-10T08:06:13.858" v="5" actId="20577"/>
          <ac:spMkLst>
            <pc:docMk/>
            <pc:sldMk cId="1563593680" sldId="271"/>
            <ac:spMk id="2" creationId="{338D3541-84D5-63EE-EFF1-D3A0089156C9}"/>
          </ac:spMkLst>
        </pc:spChg>
      </pc:sldChg>
      <pc:sldChg chg="modSp new mod">
        <pc:chgData name="Catalano Marco" userId="91b57f96-32c2-4d5e-8986-a6574697bb07" providerId="ADAL" clId="{7B92114C-9187-4711-8376-9730426B5121}" dt="2025-06-10T08:10:43.580" v="214" actId="20577"/>
        <pc:sldMkLst>
          <pc:docMk/>
          <pc:sldMk cId="1606202289" sldId="272"/>
        </pc:sldMkLst>
        <pc:spChg chg="mod">
          <ac:chgData name="Catalano Marco" userId="91b57f96-32c2-4d5e-8986-a6574697bb07" providerId="ADAL" clId="{7B92114C-9187-4711-8376-9730426B5121}" dt="2025-06-10T08:10:43.580" v="214" actId="20577"/>
          <ac:spMkLst>
            <pc:docMk/>
            <pc:sldMk cId="1606202289" sldId="272"/>
            <ac:spMk id="2" creationId="{E1C03702-13D6-F98C-DFA1-4524C3D407B9}"/>
          </ac:spMkLst>
        </pc:spChg>
      </pc:sldChg>
      <pc:sldChg chg="del">
        <pc:chgData name="Catalano Marco" userId="91b57f96-32c2-4d5e-8986-a6574697bb07" providerId="ADAL" clId="{7B92114C-9187-4711-8376-9730426B5121}" dt="2025-06-10T08:06:18.140" v="6" actId="47"/>
        <pc:sldMkLst>
          <pc:docMk/>
          <pc:sldMk cId="4182434556" sldId="272"/>
        </pc:sldMkLst>
      </pc:sldChg>
      <pc:sldChg chg="modSp new mod">
        <pc:chgData name="Catalano Marco" userId="91b57f96-32c2-4d5e-8986-a6574697bb07" providerId="ADAL" clId="{7B92114C-9187-4711-8376-9730426B5121}" dt="2025-06-10T08:12:28.836" v="220" actId="123"/>
        <pc:sldMkLst>
          <pc:docMk/>
          <pc:sldMk cId="936407506" sldId="273"/>
        </pc:sldMkLst>
        <pc:spChg chg="mod">
          <ac:chgData name="Catalano Marco" userId="91b57f96-32c2-4d5e-8986-a6574697bb07" providerId="ADAL" clId="{7B92114C-9187-4711-8376-9730426B5121}" dt="2025-06-10T08:12:28.836" v="220" actId="123"/>
          <ac:spMkLst>
            <pc:docMk/>
            <pc:sldMk cId="936407506" sldId="273"/>
            <ac:spMk id="2" creationId="{C3A7D077-E28D-3FCC-89DA-6BD6B1242329}"/>
          </ac:spMkLst>
        </pc:spChg>
      </pc:sldChg>
      <pc:sldChg chg="del">
        <pc:chgData name="Catalano Marco" userId="91b57f96-32c2-4d5e-8986-a6574697bb07" providerId="ADAL" clId="{7B92114C-9187-4711-8376-9730426B5121}" dt="2025-06-10T08:06:18.140" v="6" actId="47"/>
        <pc:sldMkLst>
          <pc:docMk/>
          <pc:sldMk cId="3323063589" sldId="273"/>
        </pc:sldMkLst>
      </pc:sldChg>
      <pc:sldChg chg="del">
        <pc:chgData name="Catalano Marco" userId="91b57f96-32c2-4d5e-8986-a6574697bb07" providerId="ADAL" clId="{7B92114C-9187-4711-8376-9730426B5121}" dt="2025-06-10T08:06:18.140" v="6" actId="47"/>
        <pc:sldMkLst>
          <pc:docMk/>
          <pc:sldMk cId="583876614" sldId="274"/>
        </pc:sldMkLst>
      </pc:sldChg>
      <pc:sldChg chg="modSp new mod">
        <pc:chgData name="Catalano Marco" userId="91b57f96-32c2-4d5e-8986-a6574697bb07" providerId="ADAL" clId="{7B92114C-9187-4711-8376-9730426B5121}" dt="2025-06-10T08:13:21.974" v="231" actId="13926"/>
        <pc:sldMkLst>
          <pc:docMk/>
          <pc:sldMk cId="2582899171" sldId="274"/>
        </pc:sldMkLst>
        <pc:spChg chg="mod">
          <ac:chgData name="Catalano Marco" userId="91b57f96-32c2-4d5e-8986-a6574697bb07" providerId="ADAL" clId="{7B92114C-9187-4711-8376-9730426B5121}" dt="2025-06-10T08:13:21.974" v="231" actId="13926"/>
          <ac:spMkLst>
            <pc:docMk/>
            <pc:sldMk cId="2582899171" sldId="274"/>
            <ac:spMk id="2" creationId="{F439709F-C513-5C98-F1E3-6CBA69AEDF02}"/>
          </ac:spMkLst>
        </pc:spChg>
      </pc:sldChg>
      <pc:sldChg chg="modSp new mod">
        <pc:chgData name="Catalano Marco" userId="91b57f96-32c2-4d5e-8986-a6574697bb07" providerId="ADAL" clId="{7B92114C-9187-4711-8376-9730426B5121}" dt="2025-06-10T08:13:47.230" v="236" actId="13926"/>
        <pc:sldMkLst>
          <pc:docMk/>
          <pc:sldMk cId="2319736499" sldId="275"/>
        </pc:sldMkLst>
        <pc:spChg chg="mod">
          <ac:chgData name="Catalano Marco" userId="91b57f96-32c2-4d5e-8986-a6574697bb07" providerId="ADAL" clId="{7B92114C-9187-4711-8376-9730426B5121}" dt="2025-06-10T08:13:47.230" v="236" actId="13926"/>
          <ac:spMkLst>
            <pc:docMk/>
            <pc:sldMk cId="2319736499" sldId="275"/>
            <ac:spMk id="2" creationId="{8038CE22-3F3D-00A4-2D6F-B93204D915FF}"/>
          </ac:spMkLst>
        </pc:spChg>
      </pc:sldChg>
      <pc:sldChg chg="del">
        <pc:chgData name="Catalano Marco" userId="91b57f96-32c2-4d5e-8986-a6574697bb07" providerId="ADAL" clId="{7B92114C-9187-4711-8376-9730426B5121}" dt="2025-06-10T08:06:18.140" v="6" actId="47"/>
        <pc:sldMkLst>
          <pc:docMk/>
          <pc:sldMk cId="4108326257" sldId="275"/>
        </pc:sldMkLst>
      </pc:sldChg>
      <pc:sldChg chg="del">
        <pc:chgData name="Catalano Marco" userId="91b57f96-32c2-4d5e-8986-a6574697bb07" providerId="ADAL" clId="{7B92114C-9187-4711-8376-9730426B5121}" dt="2025-06-10T08:06:18.140" v="6" actId="47"/>
        <pc:sldMkLst>
          <pc:docMk/>
          <pc:sldMk cId="1221292609" sldId="276"/>
        </pc:sldMkLst>
      </pc:sldChg>
      <pc:sldChg chg="new del">
        <pc:chgData name="Catalano Marco" userId="91b57f96-32c2-4d5e-8986-a6574697bb07" providerId="ADAL" clId="{7B92114C-9187-4711-8376-9730426B5121}" dt="2025-06-10T08:14:07.550" v="237" actId="47"/>
        <pc:sldMkLst>
          <pc:docMk/>
          <pc:sldMk cId="3454069955" sldId="276"/>
        </pc:sldMkLst>
      </pc:sldChg>
      <pc:sldChg chg="new del">
        <pc:chgData name="Catalano Marco" userId="91b57f96-32c2-4d5e-8986-a6574697bb07" providerId="ADAL" clId="{7B92114C-9187-4711-8376-9730426B5121}" dt="2025-06-10T08:14:07.550" v="237" actId="47"/>
        <pc:sldMkLst>
          <pc:docMk/>
          <pc:sldMk cId="589483399" sldId="277"/>
        </pc:sldMkLst>
      </pc:sldChg>
      <pc:sldChg chg="del">
        <pc:chgData name="Catalano Marco" userId="91b57f96-32c2-4d5e-8986-a6574697bb07" providerId="ADAL" clId="{7B92114C-9187-4711-8376-9730426B5121}" dt="2025-06-10T08:06:18.140" v="6" actId="47"/>
        <pc:sldMkLst>
          <pc:docMk/>
          <pc:sldMk cId="2751452482" sldId="277"/>
        </pc:sldMkLst>
      </pc:sldChg>
      <pc:sldChg chg="del">
        <pc:chgData name="Catalano Marco" userId="91b57f96-32c2-4d5e-8986-a6574697bb07" providerId="ADAL" clId="{7B92114C-9187-4711-8376-9730426B5121}" dt="2025-06-10T08:06:18.140" v="6" actId="47"/>
        <pc:sldMkLst>
          <pc:docMk/>
          <pc:sldMk cId="442802556" sldId="278"/>
        </pc:sldMkLst>
      </pc:sldChg>
      <pc:sldChg chg="new del">
        <pc:chgData name="Catalano Marco" userId="91b57f96-32c2-4d5e-8986-a6574697bb07" providerId="ADAL" clId="{7B92114C-9187-4711-8376-9730426B5121}" dt="2025-06-10T08:14:07.550" v="237" actId="47"/>
        <pc:sldMkLst>
          <pc:docMk/>
          <pc:sldMk cId="1223402963" sldId="278"/>
        </pc:sldMkLst>
      </pc:sldChg>
      <pc:sldChg chg="new del">
        <pc:chgData name="Catalano Marco" userId="91b57f96-32c2-4d5e-8986-a6574697bb07" providerId="ADAL" clId="{7B92114C-9187-4711-8376-9730426B5121}" dt="2025-06-10T08:14:07.550" v="237" actId="47"/>
        <pc:sldMkLst>
          <pc:docMk/>
          <pc:sldMk cId="1440771180" sldId="279"/>
        </pc:sldMkLst>
      </pc:sldChg>
      <pc:sldChg chg="del">
        <pc:chgData name="Catalano Marco" userId="91b57f96-32c2-4d5e-8986-a6574697bb07" providerId="ADAL" clId="{7B92114C-9187-4711-8376-9730426B5121}" dt="2025-06-10T08:06:18.140" v="6" actId="47"/>
        <pc:sldMkLst>
          <pc:docMk/>
          <pc:sldMk cId="3212125018" sldId="279"/>
        </pc:sldMkLst>
      </pc:sldChg>
      <pc:sldChg chg="new del">
        <pc:chgData name="Catalano Marco" userId="91b57f96-32c2-4d5e-8986-a6574697bb07" providerId="ADAL" clId="{7B92114C-9187-4711-8376-9730426B5121}" dt="2025-06-10T08:14:07.550" v="237" actId="47"/>
        <pc:sldMkLst>
          <pc:docMk/>
          <pc:sldMk cId="1810964165" sldId="280"/>
        </pc:sldMkLst>
      </pc:sldChg>
      <pc:sldChg chg="new del">
        <pc:chgData name="Catalano Marco" userId="91b57f96-32c2-4d5e-8986-a6574697bb07" providerId="ADAL" clId="{7B92114C-9187-4711-8376-9730426B5121}" dt="2025-06-10T08:14:07.550" v="237" actId="47"/>
        <pc:sldMkLst>
          <pc:docMk/>
          <pc:sldMk cId="2613897409" sldId="281"/>
        </pc:sldMkLst>
      </pc:sldChg>
      <pc:sldChg chg="new del">
        <pc:chgData name="Catalano Marco" userId="91b57f96-32c2-4d5e-8986-a6574697bb07" providerId="ADAL" clId="{7B92114C-9187-4711-8376-9730426B5121}" dt="2025-06-10T08:14:07.550" v="237" actId="47"/>
        <pc:sldMkLst>
          <pc:docMk/>
          <pc:sldMk cId="4081170488" sldId="282"/>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10/06/2025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7"/>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446867"/>
            <a:ext cx="9144000" cy="3876172"/>
          </a:xfrm>
        </p:spPr>
        <p:txBody>
          <a:bodyPr/>
          <a:lstStyle/>
          <a:p>
            <a:r>
              <a:rPr lang="it-IT" sz="6600" b="1" dirty="0">
                <a:effectLst>
                  <a:outerShdw blurRad="38100" dist="38100" dir="2700000" algn="tl">
                    <a:srgbClr val="000000">
                      <a:alpha val="43137"/>
                    </a:srgbClr>
                  </a:outerShdw>
                </a:effectLst>
              </a:rPr>
              <a:t>PRINCIPI DI GOVERNANCE</a:t>
            </a:r>
            <a:br>
              <a:rPr lang="it-IT" sz="3600" b="1" dirty="0">
                <a:solidFill>
                  <a:srgbClr val="FF0000"/>
                </a:solidFill>
              </a:rPr>
            </a:br>
            <a:br>
              <a:rPr lang="it-IT" sz="4800" b="1" dirty="0">
                <a:solidFill>
                  <a:srgbClr val="C00000"/>
                </a:solidFill>
              </a:rPr>
            </a:br>
            <a:r>
              <a:rPr lang="it-IT" sz="4800" b="1" dirty="0">
                <a:solidFill>
                  <a:srgbClr val="C00000"/>
                </a:solidFill>
              </a:rPr>
              <a:t>             Marco Catalano</a:t>
            </a:r>
            <a:br>
              <a:rPr lang="it-IT" sz="4800" b="1" dirty="0">
                <a:solidFill>
                  <a:srgbClr val="C00000"/>
                </a:solidFill>
              </a:rPr>
            </a:br>
            <a:endParaRPr lang="it-IT" sz="2800" i="1" dirty="0"/>
          </a:p>
        </p:txBody>
      </p:sp>
    </p:spTree>
    <p:extLst>
      <p:ext uri="{BB962C8B-B14F-4D97-AF65-F5344CB8AC3E}">
        <p14:creationId xmlns:p14="http://schemas.microsoft.com/office/powerpoint/2010/main" val="1577449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96062-B19B-C4C3-06A1-9D0ED7448FD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B94D961-C96D-CE0E-71AB-98BA9FA0609E}"/>
              </a:ext>
            </a:extLst>
          </p:cNvPr>
          <p:cNvSpPr>
            <a:spLocks noGrp="1"/>
          </p:cNvSpPr>
          <p:nvPr>
            <p:ph type="title"/>
          </p:nvPr>
        </p:nvSpPr>
        <p:spPr>
          <a:xfrm>
            <a:off x="838200" y="1623654"/>
            <a:ext cx="10515600" cy="4938013"/>
          </a:xfrm>
        </p:spPr>
        <p:txBody>
          <a:bodyPr/>
          <a:lstStyle/>
          <a:p>
            <a:r>
              <a:rPr lang="it-IT" sz="3600" dirty="0"/>
              <a:t>Argomenti:</a:t>
            </a:r>
            <a:br>
              <a:rPr lang="it-IT" sz="3600" dirty="0"/>
            </a:br>
            <a:r>
              <a:rPr lang="it-IT" sz="3600" b="1" i="1" dirty="0">
                <a:effectLst>
                  <a:outerShdw blurRad="38100" dist="38100" dir="2700000" algn="tl">
                    <a:srgbClr val="000000">
                      <a:alpha val="43137"/>
                    </a:srgbClr>
                  </a:outerShdw>
                </a:effectLst>
              </a:rPr>
              <a:t>La programmazione di mandato e la verifica di gestione</a:t>
            </a:r>
            <a:br>
              <a:rPr lang="it-IT" sz="3600" b="1" i="1" dirty="0">
                <a:effectLst>
                  <a:outerShdw blurRad="38100" dist="38100" dir="2700000" algn="tl">
                    <a:srgbClr val="000000">
                      <a:alpha val="43137"/>
                    </a:srgbClr>
                  </a:outerShdw>
                </a:effectLst>
              </a:rPr>
            </a:br>
            <a:r>
              <a:rPr lang="it-IT" sz="3600" dirty="0"/>
              <a:t>Il programma elettorale</a:t>
            </a:r>
            <a:br>
              <a:rPr lang="it-IT" sz="3600" dirty="0"/>
            </a:br>
            <a:r>
              <a:rPr lang="it-IT" sz="3600" dirty="0"/>
              <a:t>La relazione di inizio mandato</a:t>
            </a:r>
            <a:br>
              <a:rPr lang="it-IT" sz="3600" dirty="0"/>
            </a:br>
            <a:r>
              <a:rPr lang="it-IT" sz="3600" dirty="0"/>
              <a:t>La verifica degli obiettivi</a:t>
            </a:r>
            <a:br>
              <a:rPr lang="it-IT" sz="3600" dirty="0"/>
            </a:br>
            <a:r>
              <a:rPr lang="it-IT" sz="3600" dirty="0"/>
              <a:t>La relazione di fine mandato</a:t>
            </a:r>
            <a:br>
              <a:rPr lang="it-IT" sz="3600" dirty="0"/>
            </a:br>
            <a:r>
              <a:rPr lang="it-IT" sz="3600" dirty="0"/>
              <a:t>Il contenuto</a:t>
            </a:r>
            <a:br>
              <a:rPr lang="it-IT" sz="3600" dirty="0"/>
            </a:br>
            <a:r>
              <a:rPr lang="it-IT" sz="3600" dirty="0"/>
              <a:t>Il valore</a:t>
            </a:r>
            <a:br>
              <a:rPr lang="it-IT" sz="3600" dirty="0"/>
            </a:br>
            <a:r>
              <a:rPr lang="it-IT" sz="3600" dirty="0"/>
              <a:t>Le sanzioni</a:t>
            </a:r>
            <a:br>
              <a:rPr lang="it-IT" sz="3600" b="1" i="1" dirty="0">
                <a:effectLst>
                  <a:outerShdw blurRad="38100" dist="38100" dir="2700000" algn="tl">
                    <a:srgbClr val="000000">
                      <a:alpha val="43137"/>
                    </a:srgbClr>
                  </a:outerShdw>
                </a:effectLst>
              </a:rPr>
            </a:br>
            <a:br>
              <a:rPr lang="it-IT" sz="3600" dirty="0"/>
            </a:br>
            <a:br>
              <a:rPr lang="it-IT" sz="2400" dirty="0"/>
            </a:br>
            <a:br>
              <a:rPr lang="it-IT" sz="5400" b="1" dirty="0">
                <a:solidFill>
                  <a:srgbClr val="C00000"/>
                </a:solidFill>
              </a:rPr>
            </a:br>
            <a:br>
              <a:rPr lang="it-IT" sz="5400" b="1" dirty="0">
                <a:solidFill>
                  <a:srgbClr val="C00000"/>
                </a:solidFill>
              </a:rPr>
            </a:br>
            <a:br>
              <a:rPr lang="it-IT" sz="2400" dirty="0">
                <a:effectLst/>
                <a:latin typeface="Calibri" panose="020F0502020204030204" pitchFamily="34" charset="0"/>
                <a:ea typeface="Calibri" panose="020F0502020204030204" pitchFamily="34" charset="0"/>
              </a:rPr>
            </a:br>
            <a:r>
              <a:rPr lang="it-IT" sz="5400" b="1" dirty="0">
                <a:solidFill>
                  <a:srgbClr val="C00000"/>
                </a:solidFill>
              </a:rPr>
              <a:t>		</a:t>
            </a:r>
            <a:br>
              <a:rPr lang="it-IT" sz="5400" b="1" dirty="0">
                <a:solidFill>
                  <a:srgbClr val="C00000"/>
                </a:solidFill>
              </a:rPr>
            </a:br>
            <a:br>
              <a:rPr lang="it-IT" sz="5400" b="1" dirty="0">
                <a:solidFill>
                  <a:srgbClr val="C00000"/>
                </a:solidFill>
              </a:rPr>
            </a:br>
            <a:br>
              <a:rPr lang="it-IT" sz="5400" b="1" dirty="0">
                <a:solidFill>
                  <a:srgbClr val="C00000"/>
                </a:solidFill>
              </a:rPr>
            </a:br>
            <a:endParaRPr lang="it-IT" dirty="0"/>
          </a:p>
        </p:txBody>
      </p:sp>
    </p:spTree>
    <p:extLst>
      <p:ext uri="{BB962C8B-B14F-4D97-AF65-F5344CB8AC3E}">
        <p14:creationId xmlns:p14="http://schemas.microsoft.com/office/powerpoint/2010/main" val="376924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8D3541-84D5-63EE-EFF1-D3A0089156C9}"/>
              </a:ext>
            </a:extLst>
          </p:cNvPr>
          <p:cNvSpPr>
            <a:spLocks noGrp="1"/>
          </p:cNvSpPr>
          <p:nvPr>
            <p:ph type="title"/>
          </p:nvPr>
        </p:nvSpPr>
        <p:spPr>
          <a:xfrm>
            <a:off x="966387" y="1826456"/>
            <a:ext cx="10515600" cy="1325563"/>
          </a:xfrm>
        </p:spPr>
        <p:txBody>
          <a:bodyPr/>
          <a:lstStyle/>
          <a:p>
            <a:r>
              <a:rPr lang="it-IT" dirty="0"/>
              <a:t>Il valore</a:t>
            </a:r>
          </a:p>
        </p:txBody>
      </p:sp>
    </p:spTree>
    <p:extLst>
      <p:ext uri="{BB962C8B-B14F-4D97-AF65-F5344CB8AC3E}">
        <p14:creationId xmlns:p14="http://schemas.microsoft.com/office/powerpoint/2010/main" val="1563593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C03702-13D6-F98C-DFA1-4524C3D407B9}"/>
              </a:ext>
            </a:extLst>
          </p:cNvPr>
          <p:cNvSpPr>
            <a:spLocks noGrp="1"/>
          </p:cNvSpPr>
          <p:nvPr>
            <p:ph type="title"/>
          </p:nvPr>
        </p:nvSpPr>
        <p:spPr>
          <a:xfrm>
            <a:off x="906566" y="1852093"/>
            <a:ext cx="10515600" cy="3899227"/>
          </a:xfrm>
        </p:spPr>
        <p:txBody>
          <a:bodyPr/>
          <a:lstStyle/>
          <a:p>
            <a:pPr algn="just"/>
            <a:r>
              <a:rPr lang="it-IT" sz="2400" b="0" i="0" dirty="0">
                <a:solidFill>
                  <a:srgbClr val="000000"/>
                </a:solidFill>
                <a:effectLst/>
                <a:latin typeface="Merriweather" panose="020F0502020204030204" pitchFamily="2" charset="0"/>
              </a:rPr>
              <a:t>Si tratta di uno strumento che risponde al principio di </a:t>
            </a:r>
            <a:r>
              <a:rPr lang="it-IT" sz="2400" b="0" i="1" dirty="0">
                <a:solidFill>
                  <a:srgbClr val="000000"/>
                </a:solidFill>
                <a:effectLst/>
                <a:latin typeface="Merriweather" panose="020F0502020204030204" pitchFamily="2" charset="0"/>
              </a:rPr>
              <a:t>accountability </a:t>
            </a:r>
            <a:r>
              <a:rPr lang="it-IT" sz="2400" b="0" i="0" dirty="0">
                <a:solidFill>
                  <a:srgbClr val="000000"/>
                </a:solidFill>
                <a:effectLst/>
                <a:latin typeface="Merriweather" panose="020F0502020204030204" pitchFamily="2" charset="0"/>
              </a:rPr>
              <a:t>degli amministratori locali, i quali devono rendere conto della propria gestione amministrativa e finanziaria, al fine di favorire e rendere effettivo il controllo democratico dei cittadini, in occasione delle elezioni amministrative. </a:t>
            </a:r>
            <a:br>
              <a:rPr lang="it-IT" sz="2400" b="0" i="0" dirty="0">
                <a:solidFill>
                  <a:srgbClr val="000000"/>
                </a:solidFill>
                <a:effectLst/>
                <a:latin typeface="Merriweather" panose="020F0502020204030204" pitchFamily="2" charset="0"/>
              </a:rPr>
            </a:br>
            <a:r>
              <a:rPr lang="it-IT" sz="2400" b="0" i="0" dirty="0">
                <a:solidFill>
                  <a:srgbClr val="000000"/>
                </a:solidFill>
                <a:effectLst/>
                <a:latin typeface="Merriweather" panose="020F0502020204030204" pitchFamily="2" charset="0"/>
              </a:rPr>
              <a:t>Si tratta di uno strumento di attuazione dei principi di massima responsabilizzazione, di effettività, di trasparenza del controllo democratico, al pari degli altri coevi istituti entrati a far parte del nostro ordinamento a partire dalla legge Severino</a:t>
            </a:r>
            <a:endParaRPr lang="it-IT" sz="2400" dirty="0"/>
          </a:p>
        </p:txBody>
      </p:sp>
    </p:spTree>
    <p:extLst>
      <p:ext uri="{BB962C8B-B14F-4D97-AF65-F5344CB8AC3E}">
        <p14:creationId xmlns:p14="http://schemas.microsoft.com/office/powerpoint/2010/main" val="160620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7D077-E28D-3FCC-89DA-6BD6B1242329}"/>
              </a:ext>
            </a:extLst>
          </p:cNvPr>
          <p:cNvSpPr>
            <a:spLocks noGrp="1"/>
          </p:cNvSpPr>
          <p:nvPr>
            <p:ph type="title"/>
          </p:nvPr>
        </p:nvSpPr>
        <p:spPr>
          <a:xfrm>
            <a:off x="957841" y="1835002"/>
            <a:ext cx="10515600" cy="3292475"/>
          </a:xfrm>
        </p:spPr>
        <p:txBody>
          <a:bodyPr/>
          <a:lstStyle/>
          <a:p>
            <a:pPr algn="just"/>
            <a:br>
              <a:rPr lang="it-IT" sz="1800" b="0" i="0" u="none" strike="noStrike" baseline="0" dirty="0">
                <a:solidFill>
                  <a:srgbClr val="000000"/>
                </a:solidFill>
                <a:latin typeface="Book Antiqua" panose="02040602050305030304" pitchFamily="18" charset="0"/>
              </a:rPr>
            </a:br>
            <a:r>
              <a:rPr lang="it-IT" sz="1800" b="0" i="0" u="none" strike="noStrike" baseline="0" dirty="0">
                <a:solidFill>
                  <a:srgbClr val="000000"/>
                </a:solidFill>
                <a:latin typeface="Book Antiqua" panose="02040602050305030304" pitchFamily="18" charset="0"/>
              </a:rPr>
              <a:t> LOMBARDIA/137 /2022/VSG </a:t>
            </a:r>
            <a:br>
              <a:rPr lang="it-IT" sz="1800" b="0" i="0" u="none" strike="noStrike" baseline="0" dirty="0">
                <a:solidFill>
                  <a:srgbClr val="000000"/>
                </a:solidFill>
                <a:latin typeface="Book Antiqua" panose="02040602050305030304" pitchFamily="18" charset="0"/>
              </a:rPr>
            </a:br>
            <a:r>
              <a:rPr lang="it-IT" sz="1800" b="0" i="0" u="none" strike="noStrike" baseline="0" dirty="0">
                <a:solidFill>
                  <a:srgbClr val="000000"/>
                </a:solidFill>
                <a:latin typeface="Book Antiqua" panose="02040602050305030304" pitchFamily="18" charset="0"/>
              </a:rPr>
              <a:t>La relazione di fine mandato risponde al principio di </a:t>
            </a:r>
            <a:r>
              <a:rPr lang="it-IT" sz="1800" b="0" i="1" u="none" strike="noStrike" baseline="0" dirty="0">
                <a:solidFill>
                  <a:srgbClr val="000000"/>
                </a:solidFill>
                <a:latin typeface="Book Antiqua" panose="02040602050305030304" pitchFamily="18" charset="0"/>
              </a:rPr>
              <a:t>accountability </a:t>
            </a:r>
            <a:r>
              <a:rPr lang="it-IT" sz="1800" b="0" i="0" u="none" strike="noStrike" baseline="0" dirty="0">
                <a:solidFill>
                  <a:srgbClr val="000000"/>
                </a:solidFill>
                <a:latin typeface="Book Antiqua" panose="02040602050305030304" pitchFamily="18" charset="0"/>
              </a:rPr>
              <a:t>degli amministratori locali, i quali sono chiamati a dare conto della propria gestione amministrativa e finanziaria, al fine di favorire e rendere effettivo il controllo democratico dei cittadini, in occasione delle elezioni amministrative. </a:t>
            </a:r>
            <a:br>
              <a:rPr lang="it-IT" sz="1800" b="0" i="0" u="none" strike="noStrike" baseline="0" dirty="0">
                <a:solidFill>
                  <a:srgbClr val="000000"/>
                </a:solidFill>
                <a:latin typeface="Book Antiqua" panose="02040602050305030304" pitchFamily="18" charset="0"/>
              </a:rPr>
            </a:br>
            <a:r>
              <a:rPr lang="it-IT" sz="1800" b="0" i="0" u="none" strike="noStrike" baseline="0" dirty="0">
                <a:solidFill>
                  <a:srgbClr val="000000"/>
                </a:solidFill>
                <a:latin typeface="Book Antiqua" panose="02040602050305030304" pitchFamily="18" charset="0"/>
              </a:rPr>
              <a:t>In quest’ottica, la relazione di fine mandato si inserisce nel novero degli strumenti di attuazione dei principi di massima responsabilizzazione, di effettività e di trasparenza del controllo democratico, di cui all’art. 1 della legge 5 maggio 2009, n. 42 "Delega al Governo in materia di federalismo fiscale, in attuazione dell'articolo 119 della Costituzione". </a:t>
            </a:r>
            <a:endParaRPr lang="it-IT" dirty="0"/>
          </a:p>
        </p:txBody>
      </p:sp>
    </p:spTree>
    <p:extLst>
      <p:ext uri="{BB962C8B-B14F-4D97-AF65-F5344CB8AC3E}">
        <p14:creationId xmlns:p14="http://schemas.microsoft.com/office/powerpoint/2010/main" val="936407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39709F-C513-5C98-F1E3-6CBA69AEDF02}"/>
              </a:ext>
            </a:extLst>
          </p:cNvPr>
          <p:cNvSpPr>
            <a:spLocks noGrp="1"/>
          </p:cNvSpPr>
          <p:nvPr>
            <p:ph type="title"/>
          </p:nvPr>
        </p:nvSpPr>
        <p:spPr>
          <a:xfrm>
            <a:off x="983478" y="1792273"/>
            <a:ext cx="10515600" cy="3771039"/>
          </a:xfrm>
        </p:spPr>
        <p:txBody>
          <a:bodyPr/>
          <a:lstStyle/>
          <a:p>
            <a:pPr algn="just"/>
            <a:r>
              <a:rPr lang="it-IT" sz="1800" b="0" i="0" u="none" strike="noStrike" baseline="0" dirty="0">
                <a:solidFill>
                  <a:srgbClr val="000000"/>
                </a:solidFill>
                <a:latin typeface="Book Antiqua" panose="02040602050305030304" pitchFamily="18" charset="0"/>
              </a:rPr>
              <a:t>La relazione di fine mandato costituisce, pertanto, un importante strumento di </a:t>
            </a:r>
            <a:r>
              <a:rPr lang="it-IT" sz="1800" b="0" i="0" u="none" strike="noStrike" baseline="0" dirty="0">
                <a:solidFill>
                  <a:srgbClr val="000000"/>
                </a:solidFill>
                <a:highlight>
                  <a:srgbClr val="FFFF00"/>
                </a:highlight>
                <a:latin typeface="Book Antiqua" panose="02040602050305030304" pitchFamily="18" charset="0"/>
              </a:rPr>
              <a:t>conoscenza dell’attività svolta </a:t>
            </a:r>
            <a:r>
              <a:rPr lang="it-IT" sz="1800" b="0" i="0" u="none" strike="noStrike" baseline="0" dirty="0">
                <a:solidFill>
                  <a:srgbClr val="000000"/>
                </a:solidFill>
                <a:latin typeface="Book Antiqua" panose="02040602050305030304" pitchFamily="18" charset="0"/>
              </a:rPr>
              <a:t>nell’esercizio delle rispettive funzioni e </a:t>
            </a:r>
            <a:r>
              <a:rPr lang="it-IT" sz="1800" b="0" i="0" u="none" strike="noStrike" baseline="0" dirty="0">
                <a:solidFill>
                  <a:srgbClr val="000000"/>
                </a:solidFill>
                <a:highlight>
                  <a:srgbClr val="FFFF00"/>
                </a:highlight>
                <a:latin typeface="Book Antiqua" panose="02040602050305030304" pitchFamily="18" charset="0"/>
              </a:rPr>
              <a:t>momento di trasparenza </a:t>
            </a:r>
            <a:r>
              <a:rPr lang="it-IT" sz="1800" b="0" i="0" u="none" strike="noStrike" baseline="0" dirty="0">
                <a:solidFill>
                  <a:srgbClr val="000000"/>
                </a:solidFill>
                <a:latin typeface="Book Antiqua" panose="02040602050305030304" pitchFamily="18" charset="0"/>
              </a:rPr>
              <a:t>nella fase di passaggio da un’amministrazione all’altra, in cui deve essere fotografata la reale situazione dell’ente; la comunità locale, nell’esercitare consapevolmente il proprio diritto-dovere di voto, deve essere resa edotta della reale situazione finanziaria dell’ente, secondo le tempistiche previste dal legislatore e ritenute dallo stesso congrue a tale fine. Ciò al fine del compimento sostanziale del processo cognitivo alla base del principio democratico nel cui ambito il cittadino elettore deve avere la possibilità di estrarre, prima del voto, il confronto tra programmato (relazione di inizio mandato) e realizzato (relazione di fine mandato). In questo modo, al termine della consigliatura, si perfeziona quel processo che </a:t>
            </a:r>
            <a:r>
              <a:rPr lang="it-IT" sz="1800" b="0" i="0" u="none" strike="noStrike" baseline="0" dirty="0">
                <a:highlight>
                  <a:srgbClr val="FFFF00"/>
                </a:highlight>
                <a:latin typeface="Book Antiqua" panose="02040602050305030304" pitchFamily="18" charset="0"/>
              </a:rPr>
              <a:t>annualmente</a:t>
            </a:r>
            <a:r>
              <a:rPr lang="it-IT" sz="1800" b="0" i="0" u="none" strike="noStrike" baseline="0" dirty="0">
                <a:latin typeface="Book Antiqua" panose="02040602050305030304" pitchFamily="18" charset="0"/>
              </a:rPr>
              <a:t>, è scandito dal confronto tra bilancio di previsione e rendiconto generale, e che si riflette, sul versante programmatico, nella rimodulazione del Documento Unico di programmazione. </a:t>
            </a:r>
            <a:endParaRPr lang="it-IT" dirty="0"/>
          </a:p>
        </p:txBody>
      </p:sp>
    </p:spTree>
    <p:extLst>
      <p:ext uri="{BB962C8B-B14F-4D97-AF65-F5344CB8AC3E}">
        <p14:creationId xmlns:p14="http://schemas.microsoft.com/office/powerpoint/2010/main" val="2582899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38CE22-3F3D-00A4-2D6F-B93204D915FF}"/>
              </a:ext>
            </a:extLst>
          </p:cNvPr>
          <p:cNvSpPr>
            <a:spLocks noGrp="1"/>
          </p:cNvSpPr>
          <p:nvPr>
            <p:ph type="title"/>
          </p:nvPr>
        </p:nvSpPr>
        <p:spPr>
          <a:xfrm>
            <a:off x="940750" y="1612811"/>
            <a:ext cx="10515600" cy="4394882"/>
          </a:xfrm>
        </p:spPr>
        <p:txBody>
          <a:bodyPr/>
          <a:lstStyle/>
          <a:p>
            <a:pPr algn="just"/>
            <a:r>
              <a:rPr lang="it-IT" sz="1800" b="0" i="0" u="none" strike="noStrike" baseline="0" dirty="0">
                <a:solidFill>
                  <a:srgbClr val="000000"/>
                </a:solidFill>
                <a:latin typeface="Book Antiqua" panose="02040602050305030304" pitchFamily="18" charset="0"/>
              </a:rPr>
              <a:t>L’obbligo di redigere e pubblicare la relazione di fine mandato concorre, per tale via, alla realizzazione della </a:t>
            </a:r>
            <a:r>
              <a:rPr lang="it-IT" sz="1800" b="0" i="0" u="none" strike="noStrike" baseline="0" dirty="0">
                <a:solidFill>
                  <a:srgbClr val="000000"/>
                </a:solidFill>
                <a:highlight>
                  <a:srgbClr val="FFFF00"/>
                </a:highlight>
                <a:latin typeface="Book Antiqua" panose="02040602050305030304" pitchFamily="18" charset="0"/>
              </a:rPr>
              <a:t>pubblicità e trasparenza </a:t>
            </a:r>
            <a:r>
              <a:rPr lang="it-IT" sz="1800" b="0" i="0" u="none" strike="noStrike" baseline="0" dirty="0">
                <a:solidFill>
                  <a:srgbClr val="000000"/>
                </a:solidFill>
                <a:latin typeface="Book Antiqua" panose="02040602050305030304" pitchFamily="18" charset="0"/>
              </a:rPr>
              <a:t>dell’azione amministrativo-politica degli enti locali e, in tal senso, rappresenta un adempimento che si affianca a quelli elencati nel decreto legislativo 14 marzo 2013, n. 33, concernente la disciplina degli obblighi di pubblicità, trasparenza e diffusione di informazioni da parte delle pubbliche amministrazioni, anch’esso presidiato da specifiche sanzioni (in tal senso deliberazione di questa Sezione n. 174/2018/VSG). </a:t>
            </a:r>
            <a:endParaRPr lang="it-IT" dirty="0"/>
          </a:p>
        </p:txBody>
      </p:sp>
    </p:spTree>
    <p:extLst>
      <p:ext uri="{BB962C8B-B14F-4D97-AF65-F5344CB8AC3E}">
        <p14:creationId xmlns:p14="http://schemas.microsoft.com/office/powerpoint/2010/main" val="231973649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535</Words>
  <Application>Microsoft Office PowerPoint</Application>
  <PresentationFormat>Widescreen</PresentationFormat>
  <Paragraphs>7</Paragraphs>
  <Slides>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7</vt:i4>
      </vt:variant>
    </vt:vector>
  </HeadingPairs>
  <TitlesOfParts>
    <vt:vector size="13" baseType="lpstr">
      <vt:lpstr>Arial</vt:lpstr>
      <vt:lpstr>Book Antiqua</vt:lpstr>
      <vt:lpstr>Calibri</vt:lpstr>
      <vt:lpstr>Merriweather</vt:lpstr>
      <vt:lpstr>Titillium Web</vt:lpstr>
      <vt:lpstr>Tema di Office</vt:lpstr>
      <vt:lpstr>PRINCIPI DI GOVERNANCE               Marco Catalano </vt:lpstr>
      <vt:lpstr>Argomenti: La programmazione di mandato e la verifica di gestione Il programma elettorale La relazione di inizio mandato La verifica degli obiettivi La relazione di fine mandato Il contenuto Il valore Le sanzioni           </vt:lpstr>
      <vt:lpstr>Il valore</vt:lpstr>
      <vt:lpstr>Si tratta di uno strumento che risponde al principio di accountability degli amministratori locali, i quali devono rendere conto della propria gestione amministrativa e finanziaria, al fine di favorire e rendere effettivo il controllo democratico dei cittadini, in occasione delle elezioni amministrative.  Si tratta di uno strumento di attuazione dei principi di massima responsabilizzazione, di effettività, di trasparenza del controllo democratico, al pari degli altri coevi istituti entrati a far parte del nostro ordinamento a partire dalla legge Severino</vt:lpstr>
      <vt:lpstr>  LOMBARDIA/137 /2022/VSG  La relazione di fine mandato risponde al principio di accountability degli amministratori locali, i quali sono chiamati a dare conto della propria gestione amministrativa e finanziaria, al fine di favorire e rendere effettivo il controllo democratico dei cittadini, in occasione delle elezioni amministrative.  In quest’ottica, la relazione di fine mandato si inserisce nel novero degli strumenti di attuazione dei principi di massima responsabilizzazione, di effettività e di trasparenza del controllo democratico, di cui all’art. 1 della legge 5 maggio 2009, n. 42 "Delega al Governo in materia di federalismo fiscale, in attuazione dell'articolo 119 della Costituzione". </vt:lpstr>
      <vt:lpstr>La relazione di fine mandato costituisce, pertanto, un importante strumento di conoscenza dell’attività svolta nell’esercizio delle rispettive funzioni e momento di trasparenza nella fase di passaggio da un’amministrazione all’altra, in cui deve essere fotografata la reale situazione dell’ente; la comunità locale, nell’esercitare consapevolmente il proprio diritto-dovere di voto, deve essere resa edotta della reale situazione finanziaria dell’ente, secondo le tempistiche previste dal legislatore e ritenute dallo stesso congrue a tale fine. Ciò al fine del compimento sostanziale del processo cognitivo alla base del principio democratico nel cui ambito il cittadino elettore deve avere la possibilità di estrarre, prima del voto, il confronto tra programmato (relazione di inizio mandato) e realizzato (relazione di fine mandato). In questo modo, al termine della consigliatura, si perfeziona quel processo che annualmente, è scandito dal confronto tra bilancio di previsione e rendiconto generale, e che si riflette, sul versante programmatico, nella rimodulazione del Documento Unico di programmazione. </vt:lpstr>
      <vt:lpstr>L’obbligo di redigere e pubblicare la relazione di fine mandato concorre, per tale via, alla realizzazione della pubblicità e trasparenza dell’azione amministrativo-politica degli enti locali e, in tal senso, rappresenta un adempimento che si affianca a quelli elencati nel decreto legislativo 14 marzo 2013, n. 33, concernente la disciplina degli obblighi di pubblicità, trasparenza e diffusione di informazioni da parte delle pubbliche amministrazioni, anch’esso presidiato da specifiche sanzioni (in tal senso deliberazione di questa Sezione n. 174/2018/VSG).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Catalano Marco</cp:lastModifiedBy>
  <cp:revision>7</cp:revision>
  <dcterms:created xsi:type="dcterms:W3CDTF">2023-04-06T15:13:30Z</dcterms:created>
  <dcterms:modified xsi:type="dcterms:W3CDTF">2025-06-10T08:14:18Z</dcterms:modified>
</cp:coreProperties>
</file>