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5" r:id="rId4"/>
    <p:sldId id="286" r:id="rId5"/>
    <p:sldId id="287" r:id="rId6"/>
    <p:sldId id="288" r:id="rId7"/>
    <p:sldId id="289" r:id="rId8"/>
    <p:sldId id="291" r:id="rId9"/>
    <p:sldId id="290" r:id="rId10"/>
    <p:sldId id="292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lano Marco" userId="91b57f96-32c2-4d5e-8986-a6574697bb07" providerId="ADAL" clId="{65A4DF48-B0BD-47D8-B62C-68DDF124C6DE}"/>
    <pc:docChg chg="custSel addSld delSld modSld">
      <pc:chgData name="Catalano Marco" userId="91b57f96-32c2-4d5e-8986-a6574697bb07" providerId="ADAL" clId="{65A4DF48-B0BD-47D8-B62C-68DDF124C6DE}" dt="2025-06-09T11:42:06.873" v="210" actId="20577"/>
      <pc:docMkLst>
        <pc:docMk/>
      </pc:docMkLst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3712057174" sldId="259"/>
        </pc:sldMkLst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76208618" sldId="260"/>
        </pc:sldMkLst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3460741468" sldId="261"/>
        </pc:sldMkLst>
      </pc:sldChg>
      <pc:sldChg chg="modSp mod">
        <pc:chgData name="Catalano Marco" userId="91b57f96-32c2-4d5e-8986-a6574697bb07" providerId="ADAL" clId="{65A4DF48-B0BD-47D8-B62C-68DDF124C6DE}" dt="2025-06-09T11:35:22.333" v="44" actId="20577"/>
        <pc:sldMkLst>
          <pc:docMk/>
          <pc:sldMk cId="1321418239" sldId="285"/>
        </pc:sldMkLst>
        <pc:spChg chg="mod">
          <ac:chgData name="Catalano Marco" userId="91b57f96-32c2-4d5e-8986-a6574697bb07" providerId="ADAL" clId="{65A4DF48-B0BD-47D8-B62C-68DDF124C6DE}" dt="2025-06-09T11:35:22.333" v="44" actId="20577"/>
          <ac:spMkLst>
            <pc:docMk/>
            <pc:sldMk cId="1321418239" sldId="285"/>
            <ac:spMk id="2" creationId="{F410FD6C-301D-F21B-C8C2-4709A62B3640}"/>
          </ac:spMkLst>
        </pc:spChg>
      </pc:sldChg>
      <pc:sldChg chg="modSp mod">
        <pc:chgData name="Catalano Marco" userId="91b57f96-32c2-4d5e-8986-a6574697bb07" providerId="ADAL" clId="{65A4DF48-B0BD-47D8-B62C-68DDF124C6DE}" dt="2025-06-09T11:35:35.536" v="45" actId="13926"/>
        <pc:sldMkLst>
          <pc:docMk/>
          <pc:sldMk cId="1281306951" sldId="286"/>
        </pc:sldMkLst>
        <pc:spChg chg="mod">
          <ac:chgData name="Catalano Marco" userId="91b57f96-32c2-4d5e-8986-a6574697bb07" providerId="ADAL" clId="{65A4DF48-B0BD-47D8-B62C-68DDF124C6DE}" dt="2025-06-09T11:35:35.536" v="45" actId="13926"/>
          <ac:spMkLst>
            <pc:docMk/>
            <pc:sldMk cId="1281306951" sldId="286"/>
            <ac:spMk id="2" creationId="{6C0D21EC-250B-EA91-9917-A30E6B534449}"/>
          </ac:spMkLst>
        </pc:spChg>
      </pc:sldChg>
      <pc:sldChg chg="modSp new mod">
        <pc:chgData name="Catalano Marco" userId="91b57f96-32c2-4d5e-8986-a6574697bb07" providerId="ADAL" clId="{65A4DF48-B0BD-47D8-B62C-68DDF124C6DE}" dt="2025-06-09T11:35:52.219" v="70" actId="20577"/>
        <pc:sldMkLst>
          <pc:docMk/>
          <pc:sldMk cId="568510078" sldId="287"/>
        </pc:sldMkLst>
        <pc:spChg chg="mod">
          <ac:chgData name="Catalano Marco" userId="91b57f96-32c2-4d5e-8986-a6574697bb07" providerId="ADAL" clId="{65A4DF48-B0BD-47D8-B62C-68DDF124C6DE}" dt="2025-06-09T11:35:52.219" v="70" actId="20577"/>
          <ac:spMkLst>
            <pc:docMk/>
            <pc:sldMk cId="568510078" sldId="287"/>
            <ac:spMk id="2" creationId="{EF483AFE-2B49-32E7-FFA0-B5A267E066C3}"/>
          </ac:spMkLst>
        </pc:spChg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1334363291" sldId="287"/>
        </pc:sldMkLst>
      </pc:sldChg>
      <pc:sldChg chg="modSp new mod">
        <pc:chgData name="Catalano Marco" userId="91b57f96-32c2-4d5e-8986-a6574697bb07" providerId="ADAL" clId="{65A4DF48-B0BD-47D8-B62C-68DDF124C6DE}" dt="2025-06-09T11:36:52.831" v="92" actId="20577"/>
        <pc:sldMkLst>
          <pc:docMk/>
          <pc:sldMk cId="2394158414" sldId="288"/>
        </pc:sldMkLst>
        <pc:spChg chg="mod">
          <ac:chgData name="Catalano Marco" userId="91b57f96-32c2-4d5e-8986-a6574697bb07" providerId="ADAL" clId="{65A4DF48-B0BD-47D8-B62C-68DDF124C6DE}" dt="2025-06-09T11:36:52.831" v="92" actId="20577"/>
          <ac:spMkLst>
            <pc:docMk/>
            <pc:sldMk cId="2394158414" sldId="288"/>
            <ac:spMk id="2" creationId="{426E412A-BA56-152C-7256-0FF4916CEFDD}"/>
          </ac:spMkLst>
        </pc:spChg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3171652150" sldId="288"/>
        </pc:sldMkLst>
      </pc:sldChg>
      <pc:sldChg chg="modSp new mod">
        <pc:chgData name="Catalano Marco" userId="91b57f96-32c2-4d5e-8986-a6574697bb07" providerId="ADAL" clId="{65A4DF48-B0BD-47D8-B62C-68DDF124C6DE}" dt="2025-06-09T11:37:02.715" v="114" actId="20577"/>
        <pc:sldMkLst>
          <pc:docMk/>
          <pc:sldMk cId="2183588650" sldId="289"/>
        </pc:sldMkLst>
        <pc:spChg chg="mod">
          <ac:chgData name="Catalano Marco" userId="91b57f96-32c2-4d5e-8986-a6574697bb07" providerId="ADAL" clId="{65A4DF48-B0BD-47D8-B62C-68DDF124C6DE}" dt="2025-06-09T11:37:02.715" v="114" actId="20577"/>
          <ac:spMkLst>
            <pc:docMk/>
            <pc:sldMk cId="2183588650" sldId="289"/>
            <ac:spMk id="2" creationId="{B1CBE23E-3D8F-8011-98C5-EB1787EF6DBE}"/>
          </ac:spMkLst>
        </pc:spChg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3248518965" sldId="289"/>
        </pc:sldMkLst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1483898567" sldId="290"/>
        </pc:sldMkLst>
      </pc:sldChg>
      <pc:sldChg chg="modSp new mod">
        <pc:chgData name="Catalano Marco" userId="91b57f96-32c2-4d5e-8986-a6574697bb07" providerId="ADAL" clId="{65A4DF48-B0BD-47D8-B62C-68DDF124C6DE}" dt="2025-06-09T11:39:41.950" v="120" actId="20577"/>
        <pc:sldMkLst>
          <pc:docMk/>
          <pc:sldMk cId="1593420601" sldId="290"/>
        </pc:sldMkLst>
        <pc:spChg chg="mod">
          <ac:chgData name="Catalano Marco" userId="91b57f96-32c2-4d5e-8986-a6574697bb07" providerId="ADAL" clId="{65A4DF48-B0BD-47D8-B62C-68DDF124C6DE}" dt="2025-06-09T11:39:41.950" v="120" actId="20577"/>
          <ac:spMkLst>
            <pc:docMk/>
            <pc:sldMk cId="1593420601" sldId="290"/>
            <ac:spMk id="2" creationId="{325DB0E5-6DFB-1154-57F1-A7C0478840EE}"/>
          </ac:spMkLst>
        </pc:spChg>
      </pc:sldChg>
      <pc:sldChg chg="modSp new mod">
        <pc:chgData name="Catalano Marco" userId="91b57f96-32c2-4d5e-8986-a6574697bb07" providerId="ADAL" clId="{65A4DF48-B0BD-47D8-B62C-68DDF124C6DE}" dt="2025-06-09T11:41:34.756" v="143" actId="13926"/>
        <pc:sldMkLst>
          <pc:docMk/>
          <pc:sldMk cId="2342158235" sldId="291"/>
        </pc:sldMkLst>
        <pc:spChg chg="mod">
          <ac:chgData name="Catalano Marco" userId="91b57f96-32c2-4d5e-8986-a6574697bb07" providerId="ADAL" clId="{65A4DF48-B0BD-47D8-B62C-68DDF124C6DE}" dt="2025-06-09T11:41:34.756" v="143" actId="13926"/>
          <ac:spMkLst>
            <pc:docMk/>
            <pc:sldMk cId="2342158235" sldId="291"/>
            <ac:spMk id="2" creationId="{8675934B-2963-A1B0-0366-E03C7BA23D2C}"/>
          </ac:spMkLst>
        </pc:spChg>
      </pc:sldChg>
      <pc:sldChg chg="modSp new mod">
        <pc:chgData name="Catalano Marco" userId="91b57f96-32c2-4d5e-8986-a6574697bb07" providerId="ADAL" clId="{65A4DF48-B0BD-47D8-B62C-68DDF124C6DE}" dt="2025-06-09T11:42:06.873" v="210" actId="20577"/>
        <pc:sldMkLst>
          <pc:docMk/>
          <pc:sldMk cId="1279660611" sldId="292"/>
        </pc:sldMkLst>
        <pc:spChg chg="mod">
          <ac:chgData name="Catalano Marco" userId="91b57f96-32c2-4d5e-8986-a6574697bb07" providerId="ADAL" clId="{65A4DF48-B0BD-47D8-B62C-68DDF124C6DE}" dt="2025-06-09T11:42:06.873" v="210" actId="20577"/>
          <ac:spMkLst>
            <pc:docMk/>
            <pc:sldMk cId="1279660611" sldId="292"/>
            <ac:spMk id="2" creationId="{78077D93-E3C8-AE63-AB45-B901CFA97EEF}"/>
          </ac:spMkLst>
        </pc:spChg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1376435869" sldId="725"/>
        </pc:sldMkLst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2907204183" sldId="726"/>
        </pc:sldMkLst>
      </pc:sldChg>
      <pc:sldChg chg="del">
        <pc:chgData name="Catalano Marco" userId="91b57f96-32c2-4d5e-8986-a6574697bb07" providerId="ADAL" clId="{65A4DF48-B0BD-47D8-B62C-68DDF124C6DE}" dt="2025-06-09T11:35:39.461" v="46" actId="47"/>
        <pc:sldMkLst>
          <pc:docMk/>
          <pc:sldMk cId="1475844307" sldId="734"/>
        </pc:sldMkLst>
      </pc:sldChg>
      <pc:sldMasterChg chg="delSldLayout">
        <pc:chgData name="Catalano Marco" userId="91b57f96-32c2-4d5e-8986-a6574697bb07" providerId="ADAL" clId="{65A4DF48-B0BD-47D8-B62C-68DDF124C6DE}" dt="2025-06-09T11:35:39.461" v="46" actId="47"/>
        <pc:sldMasterMkLst>
          <pc:docMk/>
          <pc:sldMasterMk cId="3895792595" sldId="2147483648"/>
        </pc:sldMasterMkLst>
        <pc:sldLayoutChg chg="del">
          <pc:chgData name="Catalano Marco" userId="91b57f96-32c2-4d5e-8986-a6574697bb07" providerId="ADAL" clId="{65A4DF48-B0BD-47D8-B62C-68DDF124C6DE}" dt="2025-06-09T11:35:39.461" v="46" actId="47"/>
          <pc:sldLayoutMkLst>
            <pc:docMk/>
            <pc:sldMasterMk cId="3895792595" sldId="2147483648"/>
            <pc:sldLayoutMk cId="1845519988" sldId="214748366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ECEFC5-5F5E-910C-A671-0FEACC574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3E3B19-8A63-C655-2FFD-57B0452ED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E79BB7-BABA-052E-57F1-01404E1E8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ACAA26-1042-1610-007B-BC2C6C91A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C97899-D7DB-57EB-BDF0-CE066C5D0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8E275C63-0126-D1AA-FC38-1190020AAD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989" y="304149"/>
            <a:ext cx="1539807" cy="537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91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D715A3-4FDD-1748-B82E-347C5311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09E8A85-D778-5CC1-3B91-7CFF34C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800E57-C0C0-5892-C31E-BEC5526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03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FD8025-2E2E-2268-A847-C3AAA7C0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0C5F39-0EE5-C20A-208B-094FC3C9B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4619D67-D7B4-DF0A-4F9E-38B0BB8B6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3D9D21A-6FC2-41C3-4229-23FA219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6E40F8-469A-E42A-E274-8A6D06C4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B46ABD-CB2E-956A-6FF0-B4E22F0D6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283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F3C3F-A097-D7ED-1D1A-DC1436DED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4112DE-9363-1614-0B7C-47C8BB992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29FDBF-2ABF-CF18-BE63-43F5C4C0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5340FF0-2E5B-6654-DC4E-F4D8525CF5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2037B2-D8FA-48FB-E1A7-0C7E0303C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6C5A40-9396-72EA-F92B-2A052BCF7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161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B52AF-D24D-0BDE-76AE-DE0170548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8608DC-DEAE-9812-01D8-A1317CA17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2F1F1C-8EEF-C8AF-8644-B968A11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79D953-5E8B-F068-EF22-D494B3BC0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B75887-0319-6B85-CD07-DFDF10BB7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78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EAC12B6-4734-0F1B-CB74-E0995A929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3455CE-97FE-10EA-F619-5FF73EC1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F392B-E23D-F0A8-4F4D-EDA91A6E02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48C206-FA80-AB0A-2773-FA3D26A1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EBF43A-7680-EF8C-2423-7DF51E901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979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6EF9EB-B005-9B1C-EE1B-7EA94F7E2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8665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E0259-8F1B-52A0-C4C2-359A73EB1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66527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92D4E6-B19C-5B26-41FB-DB3AB638E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4848AA-BEB0-65F8-170C-89A80B61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85F53-6237-75EC-EA20-7137CC388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53543B-37FD-2728-5BD3-4D35EF7B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A99B55EE-6013-6E5C-0119-7C52F14BB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781455" y="136525"/>
            <a:ext cx="8845716" cy="762001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20E2B73-7149-1599-7EC6-181BC91BB6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58" y="224136"/>
            <a:ext cx="1307136" cy="4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080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477579-EE1D-E3CA-4526-FAE602AE9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3EE8E33-C99F-E286-F34E-4EE9AF17DC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5A1EB40-C0A1-32CA-D2CE-68AFB4920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B7074A7-2B91-DE0E-F822-40510AD53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9B7DCF87-0A07-856C-320D-0A5190A350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796" t="11430" r="7356" b="75270"/>
          <a:stretch/>
        </p:blipFill>
        <p:spPr>
          <a:xfrm>
            <a:off x="838200" y="527224"/>
            <a:ext cx="8845716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09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9D9712-609B-54C4-1E16-AD2A153A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130B6B6-E5ED-932F-47E4-3BA4E9DF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8BC6CE-6FE3-0B28-A23C-19AD2D03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7550E3B-2184-B07C-2019-4FE7A009E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319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C13E9C-675B-7A34-6D54-93EE451E2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00EA5A8-414D-8E95-2E69-43863075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D3BE5-9E70-DF30-3C20-882A2D7F34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DDB350-DAC5-A944-369A-191B53CA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4809F-0746-05B8-66EC-C0D5B02A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5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D9D10-B95F-3916-E6BB-9B8E16ABA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33327E3-00E2-A7F9-A8B8-DB06F0CB1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FCEF6E-E5C4-9ACC-B2D3-AE8164137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25438F-A4F4-A41D-A4D8-56FF4FA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0D4D0A-1E9A-1289-F5FF-E48465B12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277753-5152-1F8B-5727-BDC889DB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36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F5EDDF-5BCD-2CFA-03A4-817A27936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46C65C-A744-EAA6-EA66-546CC7037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D5709F1-B266-D853-E2F0-FFABB055E8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76A2D2C-12EE-EEE4-8912-EC2D9C098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84D6AC0-72D8-DC6B-43DF-88BBFA054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2A45BB3-8420-77DD-474E-8362C6B5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5318EB1-CB89-0E71-5187-B418ECD48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C9574C2-97CB-2741-C409-B6AA4A1E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0321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0B61-07D4-0D0C-E1AD-C78F3728F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1838510-2507-3EB8-C75E-09EB42BE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391386-97B6-4509-B8BD-026706BFEC73}" type="datetimeFigureOut">
              <a:rPr lang="it-IT" smtClean="0"/>
              <a:t>09/06/2025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37BE3B9-782D-2F7F-6E21-E3B224C77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E5BE319-E9AB-862B-3843-8F24FD58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E52782-5A00-476D-882D-22F6CDE6243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74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304BD3-A9F5-D3BA-66A9-79E6654AE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19584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Corso di formazione manageriale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sz="1800" b="1" i="0" dirty="0">
                <a:solidFill>
                  <a:srgbClr val="49535D"/>
                </a:solidFill>
                <a:effectLst/>
                <a:latin typeface="Titillium Web" panose="00000500000000000000" pitchFamily="2" charset="0"/>
              </a:rPr>
              <a:t>RUP QUALIFIED PROJECT MANAGER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MODULO 1 </a:t>
            </a:r>
          </a:p>
          <a:p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RIFORMA DEI CONTRATTI PUBBLICI</a:t>
            </a:r>
          </a:p>
        </p:txBody>
      </p:sp>
      <p:sp>
        <p:nvSpPr>
          <p:cNvPr id="7" name="Elaborazione 6">
            <a:extLst>
              <a:ext uri="{FF2B5EF4-FFF2-40B4-BE49-F238E27FC236}">
                <a16:creationId xmlns:a16="http://schemas.microsoft.com/office/drawing/2014/main" id="{E9C54220-0D96-7B14-E4D8-005E9C0E3519}"/>
              </a:ext>
            </a:extLst>
          </p:cNvPr>
          <p:cNvSpPr/>
          <p:nvPr userDrawn="1"/>
        </p:nvSpPr>
        <p:spPr>
          <a:xfrm>
            <a:off x="838200" y="365125"/>
            <a:ext cx="10436157" cy="1281113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33FD774E-8B43-C396-0E40-28A7A583CB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7"/>
          <a:srcRect l="5796" t="11430" r="7356" b="75270"/>
          <a:stretch/>
        </p:blipFill>
        <p:spPr>
          <a:xfrm>
            <a:off x="437580" y="185738"/>
            <a:ext cx="10836777" cy="93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lang="it-IT" sz="2000" kern="1200" dirty="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ormattiva.it/uri-res/N2Ls?urn:nir:stato:decreto.legislativo:2000;26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settiegatti.eu/info/norme/statali/2016_0175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5756A7-38A3-030F-295F-1FA6CA90CE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9871" y="2446867"/>
            <a:ext cx="9144000" cy="3876172"/>
          </a:xfrm>
        </p:spPr>
        <p:txBody>
          <a:bodyPr/>
          <a:lstStyle/>
          <a:p>
            <a:r>
              <a:rPr lang="it-IT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 DI GOVERNANCE</a:t>
            </a:r>
            <a:br>
              <a:rPr lang="it-IT" sz="3600" b="1" dirty="0">
                <a:solidFill>
                  <a:srgbClr val="FF0000"/>
                </a:solidFill>
              </a:rPr>
            </a:br>
            <a:br>
              <a:rPr lang="it-IT" sz="4800" b="1" dirty="0">
                <a:solidFill>
                  <a:srgbClr val="C00000"/>
                </a:solidFill>
              </a:rPr>
            </a:br>
            <a:r>
              <a:rPr lang="it-IT" sz="4800" b="1" dirty="0">
                <a:solidFill>
                  <a:srgbClr val="C00000"/>
                </a:solidFill>
              </a:rPr>
              <a:t>             Marco Catalano</a:t>
            </a:r>
            <a:br>
              <a:rPr lang="it-IT" sz="4800" b="1" dirty="0">
                <a:solidFill>
                  <a:srgbClr val="C00000"/>
                </a:solidFill>
              </a:rPr>
            </a:br>
            <a:endParaRPr lang="it-IT" sz="2800" i="1" dirty="0"/>
          </a:p>
        </p:txBody>
      </p:sp>
    </p:spTree>
    <p:extLst>
      <p:ext uri="{BB962C8B-B14F-4D97-AF65-F5344CB8AC3E}">
        <p14:creationId xmlns:p14="http://schemas.microsoft.com/office/powerpoint/2010/main" val="1577449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077D93-E3C8-AE63-AB45-B901CFA97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739" y="1788483"/>
            <a:ext cx="10515600" cy="3206211"/>
          </a:xfrm>
        </p:spPr>
        <p:txBody>
          <a:bodyPr/>
          <a:lstStyle/>
          <a:p>
            <a:r>
              <a:rPr lang="it-IT" dirty="0"/>
              <a:t>Quindi scelta a monte del quomodo.</a:t>
            </a:r>
            <a:br>
              <a:rPr lang="it-IT" dirty="0"/>
            </a:br>
            <a:r>
              <a:rPr lang="it-IT" dirty="0"/>
              <a:t>E a valle </a:t>
            </a:r>
            <a:r>
              <a:rPr lang="it-IT"/>
              <a:t>atti consequenziali</a:t>
            </a:r>
          </a:p>
        </p:txBody>
      </p:sp>
    </p:spTree>
    <p:extLst>
      <p:ext uri="{BB962C8B-B14F-4D97-AF65-F5344CB8AC3E}">
        <p14:creationId xmlns:p14="http://schemas.microsoft.com/office/powerpoint/2010/main" val="1279660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92889B-63FD-56F0-8B44-29B968BB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6933"/>
            <a:ext cx="10515600" cy="4876800"/>
          </a:xfrm>
        </p:spPr>
        <p:txBody>
          <a:bodyPr/>
          <a:lstStyle/>
          <a:p>
            <a:r>
              <a:rPr lang="it-IT" sz="4400" dirty="0"/>
              <a:t>Argomenti:</a:t>
            </a:r>
            <a:br>
              <a:rPr lang="it-IT" sz="4400" dirty="0"/>
            </a:br>
            <a:r>
              <a:rPr lang="it-IT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apporti tra gli Enti Territoriali e le proprie Aziende di Gestione dei Servizi Pubblici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3200" dirty="0"/>
              <a:t>Le modalità di gestione del servizio pubblico locale</a:t>
            </a:r>
            <a:br>
              <a:rPr lang="it-IT" sz="3200" dirty="0"/>
            </a:br>
            <a:r>
              <a:rPr lang="it-IT" sz="3200" dirty="0"/>
              <a:t>L’autoproduzione</a:t>
            </a:r>
            <a:br>
              <a:rPr lang="it-IT" sz="3200" dirty="0"/>
            </a:br>
            <a:r>
              <a:rPr lang="it-IT" sz="3200" dirty="0"/>
              <a:t>La gestione tramite lo strumento privatistico</a:t>
            </a:r>
            <a:br>
              <a:rPr lang="it-IT" sz="3200" dirty="0"/>
            </a:br>
            <a:r>
              <a:rPr lang="it-IT" sz="3200" dirty="0"/>
              <a:t>Le società</a:t>
            </a:r>
            <a:br>
              <a:rPr lang="it-IT" sz="3200" dirty="0"/>
            </a:br>
            <a:r>
              <a:rPr lang="it-IT" sz="3200" dirty="0"/>
              <a:t>Le fondazioni di partecipazione</a:t>
            </a:r>
            <a:br>
              <a:rPr lang="it-IT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320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10FD6C-301D-F21B-C8C2-4709A62B3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3659"/>
            <a:ext cx="10515600" cy="1325563"/>
          </a:xfrm>
        </p:spPr>
        <p:txBody>
          <a:bodyPr/>
          <a:lstStyle/>
          <a:p>
            <a:r>
              <a:rPr lang="it-IT" sz="4400" dirty="0"/>
              <a:t>La gestione tramite lo strumento privatistico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141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0D21EC-250B-EA91-9917-A30E6B53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838" y="1167381"/>
            <a:ext cx="10515600" cy="5052264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it-IT" sz="1600" b="1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Art. 14 </a:t>
            </a: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Scelta della modalità di gestione</a:t>
            </a: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del servizio pubblico locale</a:t>
            </a: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r>
              <a:rPr lang="it-IT" sz="1600" b="1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1. </a:t>
            </a: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Tenuto conto del principio di autonomia nell'organizzazione dei servizi e dei principi di cui all'articolo 3, l'ente locale e gli altri enti competenti, nelle ipotesi in cui ritengono che il perseguimento dell'interesse pubblico debba essere assicurato affidando il servizio pubblico a un singolo operatore o a un numero limitato di operatori, provvedono all'organizzazione del servizio mediante una delle seguenti modalità di gestione:</a:t>
            </a: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r>
              <a:rPr lang="it-IT" sz="1600" b="0" i="0" dirty="0">
                <a:solidFill>
                  <a:srgbClr val="19191A"/>
                </a:solidFill>
                <a:effectLst/>
                <a:highlight>
                  <a:srgbClr val="FFFF00"/>
                </a:highlight>
                <a:latin typeface="Titillium Web" panose="00000500000000000000" pitchFamily="2" charset="0"/>
              </a:rPr>
              <a:t>a) affidamento a terzi mediante procedura a evidenza pubblica, secondo le modalità previste dal dall'articolo 15, nel rispetto del diritto dell'Unione europea;</a:t>
            </a:r>
            <a:br>
              <a:rPr lang="it-IT" sz="1600" b="0" i="0" dirty="0">
                <a:solidFill>
                  <a:srgbClr val="19191A"/>
                </a:solidFill>
                <a:effectLst/>
                <a:highlight>
                  <a:srgbClr val="FFFF00"/>
                </a:highlight>
                <a:latin typeface="Titillium Web" panose="00000500000000000000" pitchFamily="2" charset="0"/>
              </a:rPr>
            </a:br>
            <a:br>
              <a:rPr lang="it-IT" sz="1600" b="0" i="0" dirty="0">
                <a:solidFill>
                  <a:srgbClr val="19191A"/>
                </a:solidFill>
                <a:effectLst/>
                <a:highlight>
                  <a:srgbClr val="FFFF00"/>
                </a:highlight>
                <a:latin typeface="Titillium Web" panose="00000500000000000000" pitchFamily="2" charset="0"/>
              </a:rPr>
            </a:b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b) affidamento a società mista, secondo le modalità previste dall'articolo 16, nel rispetto del diritto dell'Unione europea;</a:t>
            </a: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c) affidamento a società in house, nei limiti fissati dal diritto dell'Unione europea, secondo le modalità previste dall'articolo 17;</a:t>
            </a: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d) limitatamente ai servizi diversi da quelli a rete, gestione in economia o mediante aziende speciali di cui all'articolo 114 del testo unico delle leggi sull'ordinamento degli enti locali di cui al </a:t>
            </a:r>
            <a:r>
              <a:rPr lang="it-IT" sz="1600" b="0" i="0" u="sng" dirty="0">
                <a:solidFill>
                  <a:srgbClr val="0066CC"/>
                </a:solidFill>
                <a:effectLst/>
                <a:latin typeface="Titillium Web" panose="00000500000000000000" pitchFamily="2" charset="0"/>
                <a:hlinkClick r:id="rId2"/>
              </a:rPr>
              <a:t>decreto legislativo n. 267 del 2000</a:t>
            </a:r>
            <a: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  <a:t>.</a:t>
            </a:r>
            <a:br>
              <a:rPr lang="it-IT" sz="1600" b="0" i="0" dirty="0">
                <a:solidFill>
                  <a:srgbClr val="19191A"/>
                </a:solidFill>
                <a:effectLst/>
                <a:latin typeface="Titillium Web" panose="00000500000000000000" pitchFamily="2" charset="0"/>
              </a:rPr>
            </a:b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28130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483AFE-2B49-32E7-FFA0-B5A267E06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8928"/>
            <a:ext cx="10515600" cy="1325563"/>
          </a:xfrm>
        </p:spPr>
        <p:txBody>
          <a:bodyPr/>
          <a:lstStyle/>
          <a:p>
            <a:r>
              <a:rPr lang="it-IT" dirty="0"/>
              <a:t>Modello concessorio</a:t>
            </a:r>
          </a:p>
        </p:txBody>
      </p:sp>
    </p:spTree>
    <p:extLst>
      <p:ext uri="{BB962C8B-B14F-4D97-AF65-F5344CB8AC3E}">
        <p14:creationId xmlns:p14="http://schemas.microsoft.com/office/powerpoint/2010/main" val="568510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6E412A-BA56-152C-7256-0FF4916CE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50" y="2245684"/>
            <a:ext cx="10515600" cy="1325563"/>
          </a:xfrm>
        </p:spPr>
        <p:txBody>
          <a:bodyPr/>
          <a:lstStyle/>
          <a:p>
            <a:r>
              <a:rPr lang="it-IT" dirty="0"/>
              <a:t>Modello parternariato</a:t>
            </a:r>
          </a:p>
        </p:txBody>
      </p:sp>
    </p:spTree>
    <p:extLst>
      <p:ext uri="{BB962C8B-B14F-4D97-AF65-F5344CB8AC3E}">
        <p14:creationId xmlns:p14="http://schemas.microsoft.com/office/powerpoint/2010/main" val="239415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CBE23E-3D8F-8011-98C5-EB1787EF6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815" y="2892665"/>
            <a:ext cx="10515600" cy="1325563"/>
          </a:xfrm>
        </p:spPr>
        <p:txBody>
          <a:bodyPr/>
          <a:lstStyle/>
          <a:p>
            <a:r>
              <a:rPr lang="it-IT" dirty="0"/>
              <a:t>Modello società mista</a:t>
            </a:r>
          </a:p>
        </p:txBody>
      </p:sp>
    </p:spTree>
    <p:extLst>
      <p:ext uri="{BB962C8B-B14F-4D97-AF65-F5344CB8AC3E}">
        <p14:creationId xmlns:p14="http://schemas.microsoft.com/office/powerpoint/2010/main" val="2183588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75934B-2963-A1B0-0366-E03C7BA23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14031"/>
            <a:ext cx="10515600" cy="4396656"/>
          </a:xfrm>
        </p:spPr>
        <p:txBody>
          <a:bodyPr/>
          <a:lstStyle/>
          <a:p>
            <a:pPr algn="just"/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3. Il partenariato pubblico-privato di tipo contrattuale comprende le figure della concessione, </a:t>
            </a:r>
            <a:r>
              <a:rPr lang="it-IT" sz="20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anche nelle forme della finanza di progetto,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della locazione finanziaria e del contratto di disponibilità, </a:t>
            </a:r>
            <a:r>
              <a:rPr lang="it-IT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nonché gli altri </a:t>
            </a:r>
            <a:r>
              <a:rPr lang="it-IT" sz="20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contratti</a:t>
            </a:r>
            <a:r>
              <a:rPr lang="it-IT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 stipulati dalla pubblica amministrazione con operatori economici privati che abbiano i contenuti di cui al comma 1 e siano diretti a realizzare interessi meritevoli di tutela. 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………</a:t>
            </a:r>
            <a:b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b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4. </a:t>
            </a:r>
            <a:r>
              <a:rPr lang="it-IT" sz="2000" b="0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Il partenariato pubblico-privato di tipo istituzionale si realizza attraverso la creazione di un ente partecipato congiuntamente dalla parte privata e da quella pubblica 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ed è disciplinato dal testo unico in materia di società a partecipazione pubblica, di cui al 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decreto legislativo 19 agosto 2016, n. 175</a:t>
            </a:r>
            <a:r>
              <a:rPr lang="it-IT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e dalle altre norme speciali di settore.</a:t>
            </a:r>
            <a:br>
              <a:rPr lang="it-IT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342158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5DB0E5-6DFB-1154-57F1-A7C04788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189" y="2202551"/>
            <a:ext cx="10515600" cy="3085441"/>
          </a:xfrm>
        </p:spPr>
        <p:txBody>
          <a:bodyPr/>
          <a:lstStyle/>
          <a:p>
            <a:pPr algn="just"/>
            <a:r>
              <a:rPr lang="it-IT" sz="2400" dirty="0"/>
              <a:t>Il partenariato pubblico-privato di tipo istituzionale</a:t>
            </a:r>
            <a:br>
              <a:rPr lang="it-IT" sz="2400" dirty="0"/>
            </a:br>
            <a:br>
              <a:rPr lang="it-IT" sz="2400" dirty="0"/>
            </a:br>
            <a:r>
              <a:rPr lang="it-IT" sz="2400" dirty="0"/>
              <a:t>Il partenariato pubblico-privato di tipo istituzionale si realizza attraverso la creazione di un ente partecipato congiuntamente dalla parte privata e da quella pubblica ed è disciplinato dal testo unico in materia di società a partecipazione pubblica, di cui al D.Lgs. 175/2016 e dalle altre norme speciali di settore.</a:t>
            </a:r>
          </a:p>
        </p:txBody>
      </p:sp>
    </p:spTree>
    <p:extLst>
      <p:ext uri="{BB962C8B-B14F-4D97-AF65-F5344CB8AC3E}">
        <p14:creationId xmlns:p14="http://schemas.microsoft.com/office/powerpoint/2010/main" val="15934206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469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Titillium Web</vt:lpstr>
      <vt:lpstr>Tema di Office</vt:lpstr>
      <vt:lpstr>PRINCIPI DI GOVERNANCE               Marco Catalano </vt:lpstr>
      <vt:lpstr>Argomenti: Rapporti tra gli Enti Territoriali e le proprie Aziende di Gestione dei Servizi Pubblici Le modalità di gestione del servizio pubblico locale L’autoproduzione La gestione tramite lo strumento privatistico Le società Le fondazioni di partecipazione </vt:lpstr>
      <vt:lpstr>La gestione tramite lo strumento privatistico</vt:lpstr>
      <vt:lpstr>Art. 14 Scelta della modalità di gestione del servizio pubblico locale 1. Tenuto conto del principio di autonomia nell'organizzazione dei servizi e dei principi di cui all'articolo 3, l'ente locale e gli altri enti competenti, nelle ipotesi in cui ritengono che il perseguimento dell'interesse pubblico debba essere assicurato affidando il servizio pubblico a un singolo operatore o a un numero limitato di operatori, provvedono all'organizzazione del servizio mediante una delle seguenti modalità di gestione:  a) affidamento a terzi mediante procedura a evidenza pubblica, secondo le modalità previste dal dall'articolo 15, nel rispetto del diritto dell'Unione europea;  b) affidamento a società mista, secondo le modalità previste dall'articolo 16, nel rispetto del diritto dell'Unione europea;  c) affidamento a società in house, nei limiti fissati dal diritto dell'Unione europea, secondo le modalità previste dall'articolo 17;  d) limitatamente ai servizi diversi da quelli a rete, gestione in economia o mediante aziende speciali di cui all'articolo 114 del testo unico delle leggi sull'ordinamento degli enti locali di cui al decreto legislativo n. 267 del 2000. </vt:lpstr>
      <vt:lpstr>Modello concessorio</vt:lpstr>
      <vt:lpstr>Modello parternariato</vt:lpstr>
      <vt:lpstr>Modello società mista</vt:lpstr>
      <vt:lpstr>3. Il partenariato pubblico-privato di tipo contrattuale comprende le figure della concessione, anche nelle forme della finanza di progetto, della locazione finanziaria e del contratto di disponibilità, nonché gli altri contratti stipulati dalla pubblica amministrazione con operatori economici privati che abbiano i contenuti di cui al comma 1 e siano diretti a realizzare interessi meritevoli di tutela. ………  4. Il partenariato pubblico-privato di tipo istituzionale si realizza attraverso la creazione di un ente partecipato congiuntamente dalla parte privata e da quella pubblica ed è disciplinato dal testo unico in materia di società a partecipazione pubblica, di cui al decreto legislativo 19 agosto 2016, n. 175, e dalle altre norme speciali di settore. </vt:lpstr>
      <vt:lpstr>Il partenariato pubblico-privato di tipo istituzionale  Il partenariato pubblico-privato di tipo istituzionale si realizza attraverso la creazione di un ente partecipato congiuntamente dalla parte privata e da quella pubblica ed è disciplinato dal testo unico in materia di società a partecipazione pubblica, di cui al D.Lgs. 175/2016 e dalle altre norme speciali di settore.</vt:lpstr>
      <vt:lpstr>Quindi scelta a monte del quomodo. E a valle atti consequenziali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formazione manageriale  PROJECT MANAGER PER RUP  Qualificato Cepas Bureau Veritas al Nr. 150/18 - Organismo di Certificazione delle Professionalità e della Formazione riconosciuto da Accredia</dc:title>
  <dc:creator>operatore</dc:creator>
  <cp:lastModifiedBy>Catalano Marco</cp:lastModifiedBy>
  <cp:revision>6</cp:revision>
  <dcterms:created xsi:type="dcterms:W3CDTF">2023-04-06T15:13:30Z</dcterms:created>
  <dcterms:modified xsi:type="dcterms:W3CDTF">2025-06-09T11:42:09Z</dcterms:modified>
</cp:coreProperties>
</file>