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7" r:id="rId1"/>
  </p:sldMasterIdLst>
  <p:sldIdLst>
    <p:sldId id="256" r:id="rId2"/>
    <p:sldId id="257" r:id="rId3"/>
    <p:sldId id="275" r:id="rId4"/>
    <p:sldId id="277" r:id="rId5"/>
    <p:sldId id="276" r:id="rId6"/>
    <p:sldId id="278" r:id="rId7"/>
    <p:sldId id="280" r:id="rId8"/>
    <p:sldId id="281" r:id="rId9"/>
    <p:sldId id="282" r:id="rId10"/>
    <p:sldId id="271" r:id="rId11"/>
    <p:sldId id="283" r:id="rId12"/>
    <p:sldId id="285" r:id="rId13"/>
    <p:sldId id="286" r:id="rId14"/>
    <p:sldId id="287" r:id="rId15"/>
    <p:sldId id="270" r:id="rId16"/>
    <p:sldId id="272" r:id="rId17"/>
    <p:sldId id="266" r:id="rId18"/>
    <p:sldId id="267" r:id="rId19"/>
    <p:sldId id="268" r:id="rId20"/>
    <p:sldId id="269" r:id="rId21"/>
    <p:sldId id="263" r:id="rId22"/>
    <p:sldId id="262" r:id="rId23"/>
    <p:sldId id="265" r:id="rId24"/>
    <p:sldId id="264" r:id="rId25"/>
    <p:sldId id="260" r:id="rId26"/>
    <p:sldId id="298" r:id="rId27"/>
    <p:sldId id="258" r:id="rId28"/>
    <p:sldId id="299" r:id="rId29"/>
    <p:sldId id="259" r:id="rId30"/>
    <p:sldId id="300" r:id="rId31"/>
    <p:sldId id="261" r:id="rId32"/>
    <p:sldId id="292" r:id="rId33"/>
    <p:sldId id="293" r:id="rId34"/>
    <p:sldId id="294" r:id="rId35"/>
    <p:sldId id="295" r:id="rId36"/>
    <p:sldId id="296" r:id="rId37"/>
    <p:sldId id="297" r:id="rId38"/>
    <p:sldId id="291" r:id="rId39"/>
    <p:sldId id="290" r:id="rId40"/>
    <p:sldId id="289" r:id="rId41"/>
    <p:sldId id="288"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1" d="100"/>
          <a:sy n="91" d="100"/>
        </p:scale>
        <p:origin x="102" y="516"/>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FCAFE93-32FD-444D-84AF-9318285F80A2}" type="doc">
      <dgm:prSet loTypeId="urn:microsoft.com/office/officeart/2005/8/layout/hierarchy1" loCatId="" qsTypeId="urn:microsoft.com/office/officeart/2005/8/quickstyle/simple4" qsCatId="simple" csTypeId="urn:microsoft.com/office/officeart/2005/8/colors/accent1_2" csCatId="accent1" phldr="1"/>
      <dgm:spPr/>
      <dgm:t>
        <a:bodyPr/>
        <a:lstStyle/>
        <a:p>
          <a:endParaRPr lang="it-IT"/>
        </a:p>
      </dgm:t>
    </dgm:pt>
    <dgm:pt modelId="{C437F424-C798-9D4B-943C-77A46DC69F9C}">
      <dgm:prSet phldrT="[Testo]"/>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LE RELAZIONI DEL CUG</a:t>
          </a:r>
        </a:p>
      </dgm:t>
    </dgm:pt>
    <dgm:pt modelId="{125062B4-83EE-D645-9D93-23EDECA28BC9}" type="parTrans" cxnId="{A09AFB09-D55E-E142-99B8-3CD13FC66AE4}">
      <dgm:prSet/>
      <dgm:spPr/>
      <dgm:t>
        <a:bodyPr/>
        <a:lstStyle/>
        <a:p>
          <a:endParaRPr lang="it-IT"/>
        </a:p>
      </dgm:t>
    </dgm:pt>
    <dgm:pt modelId="{C2A64E70-988B-5748-8364-355D57C9989E}" type="sibTrans" cxnId="{A09AFB09-D55E-E142-99B8-3CD13FC66AE4}">
      <dgm:prSet/>
      <dgm:spPr/>
      <dgm:t>
        <a:bodyPr/>
        <a:lstStyle/>
        <a:p>
          <a:endParaRPr lang="it-IT"/>
        </a:p>
      </dgm:t>
    </dgm:pt>
    <dgm:pt modelId="{AD449A30-11F8-FC47-88EA-25160AFFDFA2}">
      <dgm:prSet phldrT="[Testo]"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All’esterno con le Istituzioni di riferimento</a:t>
          </a:r>
        </a:p>
      </dgm:t>
    </dgm:pt>
    <dgm:pt modelId="{48DE3773-090F-9248-8386-2014CBE54153}" type="parTrans" cxnId="{2A1DC804-2A08-F246-92C4-B680619C6AB1}">
      <dgm:prSet/>
      <dgm:spPr/>
      <dgm:t>
        <a:bodyPr/>
        <a:lstStyle/>
        <a:p>
          <a:endParaRPr lang="it-IT"/>
        </a:p>
      </dgm:t>
    </dgm:pt>
    <dgm:pt modelId="{D81A0D7C-C2B3-874D-80B2-B00717524A7D}" type="sibTrans" cxnId="{2A1DC804-2A08-F246-92C4-B680619C6AB1}">
      <dgm:prSet/>
      <dgm:spPr/>
      <dgm:t>
        <a:bodyPr/>
        <a:lstStyle/>
        <a:p>
          <a:endParaRPr lang="it-IT"/>
        </a:p>
      </dgm:t>
    </dgm:pt>
    <dgm:pt modelId="{4393487D-D75A-8345-B55C-0FF86B11C895}">
      <dgm:prSet phldrT="[Testo]"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Consigliera/e di parità</a:t>
          </a:r>
        </a:p>
      </dgm:t>
    </dgm:pt>
    <dgm:pt modelId="{173197C2-46A9-964F-A0F5-069AB367E139}" type="parTrans" cxnId="{43D97B86-6F18-894D-B2AC-CDA73176EB1C}">
      <dgm:prSet/>
      <dgm:spPr/>
      <dgm:t>
        <a:bodyPr/>
        <a:lstStyle/>
        <a:p>
          <a:endParaRPr lang="it-IT"/>
        </a:p>
      </dgm:t>
    </dgm:pt>
    <dgm:pt modelId="{946AB9A0-6C91-584D-9891-0648F84FD656}" type="sibTrans" cxnId="{43D97B86-6F18-894D-B2AC-CDA73176EB1C}">
      <dgm:prSet/>
      <dgm:spPr/>
      <dgm:t>
        <a:bodyPr/>
        <a:lstStyle/>
        <a:p>
          <a:endParaRPr lang="it-IT"/>
        </a:p>
      </dgm:t>
    </dgm:pt>
    <dgm:pt modelId="{A89F9F4C-5D69-D84A-987D-DAF1E2E174B6}">
      <dgm:prSet phldrT="[Testo]"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Gruppo di monitoraggio CUG (Dipartimenti  PO e FP)</a:t>
          </a:r>
        </a:p>
      </dgm:t>
    </dgm:pt>
    <dgm:pt modelId="{5B7A320F-EA48-BE43-8F4B-165A0979250F}" type="parTrans" cxnId="{96695BBF-9FA7-B34E-A733-2F28BF565E68}">
      <dgm:prSet/>
      <dgm:spPr/>
      <dgm:t>
        <a:bodyPr/>
        <a:lstStyle/>
        <a:p>
          <a:endParaRPr lang="it-IT"/>
        </a:p>
      </dgm:t>
    </dgm:pt>
    <dgm:pt modelId="{54DBF60E-58C1-E243-8AAE-0B4B503CCD56}" type="sibTrans" cxnId="{96695BBF-9FA7-B34E-A733-2F28BF565E68}">
      <dgm:prSet/>
      <dgm:spPr/>
      <dgm:t>
        <a:bodyPr/>
        <a:lstStyle/>
        <a:p>
          <a:endParaRPr lang="it-IT"/>
        </a:p>
      </dgm:t>
    </dgm:pt>
    <dgm:pt modelId="{23CFA59A-CB7D-3441-B4C5-5CDE5786F9A6}">
      <dgm:prSet phldrT="[Testo]"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Con gli altri CUG : “Forum dei CUG”</a:t>
          </a:r>
        </a:p>
      </dgm:t>
    </dgm:pt>
    <dgm:pt modelId="{9408071F-3B13-9F4D-8D2B-118389DD508C}" type="parTrans" cxnId="{6FAC7BE9-DBD5-EE44-9AD3-C9F32923EC1A}">
      <dgm:prSet/>
      <dgm:spPr/>
      <dgm:t>
        <a:bodyPr/>
        <a:lstStyle/>
        <a:p>
          <a:endParaRPr lang="it-IT"/>
        </a:p>
      </dgm:t>
    </dgm:pt>
    <dgm:pt modelId="{AA6C46DF-7A5F-C240-BE1B-AAB30FCD8A20}" type="sibTrans" cxnId="{6FAC7BE9-DBD5-EE44-9AD3-C9F32923EC1A}">
      <dgm:prSet/>
      <dgm:spPr/>
      <dgm:t>
        <a:bodyPr/>
        <a:lstStyle/>
        <a:p>
          <a:endParaRPr lang="it-IT"/>
        </a:p>
      </dgm:t>
    </dgm:pt>
    <dgm:pt modelId="{43BC74DD-F9A5-474E-B033-8930C76CE79E}">
      <dgm:prSet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All’interno della amministrazione</a:t>
          </a:r>
        </a:p>
      </dgm:t>
    </dgm:pt>
    <dgm:pt modelId="{31EC2A1F-9ECD-4B45-B16C-4226C886C328}" type="parTrans" cxnId="{4BD557E8-72C9-874F-BA83-3ABD797EA1AA}">
      <dgm:prSet/>
      <dgm:spPr/>
      <dgm:t>
        <a:bodyPr/>
        <a:lstStyle/>
        <a:p>
          <a:endParaRPr lang="it-IT"/>
        </a:p>
      </dgm:t>
    </dgm:pt>
    <dgm:pt modelId="{A3652C8A-5F8C-3D44-A701-A1EC2475642D}" type="sibTrans" cxnId="{4BD557E8-72C9-874F-BA83-3ABD797EA1AA}">
      <dgm:prSet/>
      <dgm:spPr/>
      <dgm:t>
        <a:bodyPr/>
        <a:lstStyle/>
        <a:p>
          <a:endParaRPr lang="it-IT"/>
        </a:p>
      </dgm:t>
    </dgm:pt>
    <dgm:pt modelId="{5BAB0E9E-589E-4542-AA39-DAD74C2F930A}">
      <dgm:prSet custT="1"/>
      <dgm:spPr>
        <a:effectLst>
          <a:innerShdw blurRad="63500" dist="50800" dir="8100000">
            <a:prstClr val="black">
              <a:alpha val="50000"/>
            </a:prstClr>
          </a:innerShdw>
        </a:effectLst>
      </dgm:spPr>
      <dgm:t>
        <a:bodyPr/>
        <a:lstStyle/>
        <a:p>
          <a:r>
            <a:rPr lang="it-IT" sz="1600" b="1" dirty="0">
              <a:solidFill>
                <a:schemeClr val="bg2"/>
              </a:solidFill>
              <a:latin typeface="Verdana"/>
              <a:cs typeface="Verdana"/>
            </a:rPr>
            <a:t>UNAR</a:t>
          </a:r>
        </a:p>
      </dgm:t>
    </dgm:pt>
    <dgm:pt modelId="{2043A133-65A4-7242-8B89-9A1AAEBEC66C}" type="parTrans" cxnId="{5FB9806C-EB2E-B046-9827-1E12E3E0D820}">
      <dgm:prSet/>
      <dgm:spPr/>
      <dgm:t>
        <a:bodyPr/>
        <a:lstStyle/>
        <a:p>
          <a:endParaRPr lang="it-IT"/>
        </a:p>
      </dgm:t>
    </dgm:pt>
    <dgm:pt modelId="{20585E3F-C31D-1745-99C5-BBCC32C05CBB}" type="sibTrans" cxnId="{5FB9806C-EB2E-B046-9827-1E12E3E0D820}">
      <dgm:prSet/>
      <dgm:spPr/>
      <dgm:t>
        <a:bodyPr/>
        <a:lstStyle/>
        <a:p>
          <a:endParaRPr lang="it-IT"/>
        </a:p>
      </dgm:t>
    </dgm:pt>
    <dgm:pt modelId="{FD73CBE6-425F-7643-A642-FB3DC0E6ED5B}" type="pres">
      <dgm:prSet presAssocID="{0FCAFE93-32FD-444D-84AF-9318285F80A2}" presName="hierChild1" presStyleCnt="0">
        <dgm:presLayoutVars>
          <dgm:chPref val="1"/>
          <dgm:dir/>
          <dgm:animOne val="branch"/>
          <dgm:animLvl val="lvl"/>
          <dgm:resizeHandles/>
        </dgm:presLayoutVars>
      </dgm:prSet>
      <dgm:spPr/>
    </dgm:pt>
    <dgm:pt modelId="{57AB0241-8856-2243-AAE9-3AA0EFD58E5F}" type="pres">
      <dgm:prSet presAssocID="{C437F424-C798-9D4B-943C-77A46DC69F9C}" presName="hierRoot1" presStyleCnt="0"/>
      <dgm:spPr/>
    </dgm:pt>
    <dgm:pt modelId="{5074B51B-1539-8641-AB80-50B7A767B000}" type="pres">
      <dgm:prSet presAssocID="{C437F424-C798-9D4B-943C-77A46DC69F9C}" presName="composite" presStyleCnt="0"/>
      <dgm:spPr/>
    </dgm:pt>
    <dgm:pt modelId="{5FC984E7-2015-0D4A-85F3-467B7EEE2C8C}" type="pres">
      <dgm:prSet presAssocID="{C437F424-C798-9D4B-943C-77A46DC69F9C}" presName="background" presStyleLbl="node0" presStyleIdx="0" presStyleCnt="1"/>
      <dgm:spPr>
        <a:solidFill>
          <a:srgbClr val="5B9BD5"/>
        </a:solidFill>
        <a:effectLst>
          <a:innerShdw blurRad="63500" dist="50800" dir="13500000">
            <a:prstClr val="black">
              <a:alpha val="50000"/>
            </a:prstClr>
          </a:innerShdw>
        </a:effectLst>
      </dgm:spPr>
    </dgm:pt>
    <dgm:pt modelId="{0A07BAA7-0290-5C45-8133-B012BC3F8D74}" type="pres">
      <dgm:prSet presAssocID="{C437F424-C798-9D4B-943C-77A46DC69F9C}" presName="text" presStyleLbl="fgAcc0" presStyleIdx="0" presStyleCnt="1">
        <dgm:presLayoutVars>
          <dgm:chPref val="3"/>
        </dgm:presLayoutVars>
      </dgm:prSet>
      <dgm:spPr/>
    </dgm:pt>
    <dgm:pt modelId="{BCA7EAD4-B3C2-8045-A906-B359BD7A2809}" type="pres">
      <dgm:prSet presAssocID="{C437F424-C798-9D4B-943C-77A46DC69F9C}" presName="hierChild2" presStyleCnt="0"/>
      <dgm:spPr/>
    </dgm:pt>
    <dgm:pt modelId="{70331163-66AB-814E-BE5A-9DB4379EE8D4}" type="pres">
      <dgm:prSet presAssocID="{48DE3773-090F-9248-8386-2014CBE54153}" presName="Name10" presStyleLbl="parChTrans1D2" presStyleIdx="0" presStyleCnt="3"/>
      <dgm:spPr/>
    </dgm:pt>
    <dgm:pt modelId="{8EE9205B-8026-FE42-809F-F862B8542316}" type="pres">
      <dgm:prSet presAssocID="{AD449A30-11F8-FC47-88EA-25160AFFDFA2}" presName="hierRoot2" presStyleCnt="0"/>
      <dgm:spPr/>
    </dgm:pt>
    <dgm:pt modelId="{64895F2B-714E-6E4D-8F1F-0F1AF6814E74}" type="pres">
      <dgm:prSet presAssocID="{AD449A30-11F8-FC47-88EA-25160AFFDFA2}" presName="composite2" presStyleCnt="0"/>
      <dgm:spPr/>
    </dgm:pt>
    <dgm:pt modelId="{CCCCF559-BBFC-5F4B-9538-D73DEF82F9B9}" type="pres">
      <dgm:prSet presAssocID="{AD449A30-11F8-FC47-88EA-25160AFFDFA2}" presName="background2" presStyleLbl="node2" presStyleIdx="0" presStyleCnt="3"/>
      <dgm:spPr>
        <a:effectLst>
          <a:innerShdw blurRad="63500" dist="50800" dir="13500000">
            <a:prstClr val="black">
              <a:alpha val="50000"/>
            </a:prstClr>
          </a:innerShdw>
        </a:effectLst>
      </dgm:spPr>
    </dgm:pt>
    <dgm:pt modelId="{4C3CC628-6AC6-AE45-8EFA-F2D856E64D81}" type="pres">
      <dgm:prSet presAssocID="{AD449A30-11F8-FC47-88EA-25160AFFDFA2}" presName="text2" presStyleLbl="fgAcc2" presStyleIdx="0" presStyleCnt="3" custScaleX="130338">
        <dgm:presLayoutVars>
          <dgm:chPref val="3"/>
        </dgm:presLayoutVars>
      </dgm:prSet>
      <dgm:spPr/>
    </dgm:pt>
    <dgm:pt modelId="{E19808B6-0911-244D-B411-491DE25A5354}" type="pres">
      <dgm:prSet presAssocID="{AD449A30-11F8-FC47-88EA-25160AFFDFA2}" presName="hierChild3" presStyleCnt="0"/>
      <dgm:spPr/>
    </dgm:pt>
    <dgm:pt modelId="{6ADC23E1-FA76-F14D-ABBF-51A4E7D1AD22}" type="pres">
      <dgm:prSet presAssocID="{173197C2-46A9-964F-A0F5-069AB367E139}" presName="Name17" presStyleLbl="parChTrans1D3" presStyleIdx="0" presStyleCnt="3"/>
      <dgm:spPr/>
    </dgm:pt>
    <dgm:pt modelId="{3D2D2050-8CA5-1143-BA8D-9A25DAACAD06}" type="pres">
      <dgm:prSet presAssocID="{4393487D-D75A-8345-B55C-0FF86B11C895}" presName="hierRoot3" presStyleCnt="0"/>
      <dgm:spPr/>
    </dgm:pt>
    <dgm:pt modelId="{4D2FF83E-E84F-F940-A2E4-128FFDECC6C5}" type="pres">
      <dgm:prSet presAssocID="{4393487D-D75A-8345-B55C-0FF86B11C895}" presName="composite3" presStyleCnt="0"/>
      <dgm:spPr/>
    </dgm:pt>
    <dgm:pt modelId="{B2A1A099-36B2-E843-9C12-9647B0035F49}" type="pres">
      <dgm:prSet presAssocID="{4393487D-D75A-8345-B55C-0FF86B11C895}" presName="background3" presStyleLbl="node3" presStyleIdx="0" presStyleCnt="3"/>
      <dgm:spPr>
        <a:effectLst>
          <a:innerShdw blurRad="63500" dist="50800" dir="13500000">
            <a:prstClr val="black">
              <a:alpha val="50000"/>
            </a:prstClr>
          </a:innerShdw>
        </a:effectLst>
      </dgm:spPr>
    </dgm:pt>
    <dgm:pt modelId="{E72855FD-A8FC-6B46-9B55-97E4DAD45AA1}" type="pres">
      <dgm:prSet presAssocID="{4393487D-D75A-8345-B55C-0FF86B11C895}" presName="text3" presStyleLbl="fgAcc3" presStyleIdx="0" presStyleCnt="3">
        <dgm:presLayoutVars>
          <dgm:chPref val="3"/>
        </dgm:presLayoutVars>
      </dgm:prSet>
      <dgm:spPr/>
    </dgm:pt>
    <dgm:pt modelId="{D7EFBBFE-933C-2E49-8212-946B5AE0E07F}" type="pres">
      <dgm:prSet presAssocID="{4393487D-D75A-8345-B55C-0FF86B11C895}" presName="hierChild4" presStyleCnt="0"/>
      <dgm:spPr/>
    </dgm:pt>
    <dgm:pt modelId="{09041FED-800E-FE48-BF0E-1E7E57194101}" type="pres">
      <dgm:prSet presAssocID="{5B7A320F-EA48-BE43-8F4B-165A0979250F}" presName="Name17" presStyleLbl="parChTrans1D3" presStyleIdx="1" presStyleCnt="3"/>
      <dgm:spPr/>
    </dgm:pt>
    <dgm:pt modelId="{30273543-F3CC-8349-B782-1456855CCA29}" type="pres">
      <dgm:prSet presAssocID="{A89F9F4C-5D69-D84A-987D-DAF1E2E174B6}" presName="hierRoot3" presStyleCnt="0"/>
      <dgm:spPr/>
    </dgm:pt>
    <dgm:pt modelId="{7B90401A-25DB-AC4F-BB2A-16D3368BCD4E}" type="pres">
      <dgm:prSet presAssocID="{A89F9F4C-5D69-D84A-987D-DAF1E2E174B6}" presName="composite3" presStyleCnt="0"/>
      <dgm:spPr/>
    </dgm:pt>
    <dgm:pt modelId="{920B16CD-4076-4E43-9A66-9A4896939FE5}" type="pres">
      <dgm:prSet presAssocID="{A89F9F4C-5D69-D84A-987D-DAF1E2E174B6}" presName="background3" presStyleLbl="node3" presStyleIdx="1" presStyleCnt="3"/>
      <dgm:spPr>
        <a:effectLst>
          <a:innerShdw blurRad="63500" dist="50800" dir="13500000">
            <a:prstClr val="black">
              <a:alpha val="50000"/>
            </a:prstClr>
          </a:innerShdw>
        </a:effectLst>
      </dgm:spPr>
    </dgm:pt>
    <dgm:pt modelId="{4158F18A-E85B-E644-A684-EE52D012534C}" type="pres">
      <dgm:prSet presAssocID="{A89F9F4C-5D69-D84A-987D-DAF1E2E174B6}" presName="text3" presStyleLbl="fgAcc3" presStyleIdx="1" presStyleCnt="3">
        <dgm:presLayoutVars>
          <dgm:chPref val="3"/>
        </dgm:presLayoutVars>
      </dgm:prSet>
      <dgm:spPr/>
    </dgm:pt>
    <dgm:pt modelId="{4387C51C-C28F-BB4F-95FE-263D3C00EED1}" type="pres">
      <dgm:prSet presAssocID="{A89F9F4C-5D69-D84A-987D-DAF1E2E174B6}" presName="hierChild4" presStyleCnt="0"/>
      <dgm:spPr/>
    </dgm:pt>
    <dgm:pt modelId="{78D3FA6E-2206-8147-8EAB-C6D6624D0574}" type="pres">
      <dgm:prSet presAssocID="{2043A133-65A4-7242-8B89-9A1AAEBEC66C}" presName="Name17" presStyleLbl="parChTrans1D3" presStyleIdx="2" presStyleCnt="3"/>
      <dgm:spPr/>
    </dgm:pt>
    <dgm:pt modelId="{47A6BC0D-542B-CA43-9128-6D1CAFC1B0F8}" type="pres">
      <dgm:prSet presAssocID="{5BAB0E9E-589E-4542-AA39-DAD74C2F930A}" presName="hierRoot3" presStyleCnt="0"/>
      <dgm:spPr/>
    </dgm:pt>
    <dgm:pt modelId="{EEE6A681-6D74-914B-808F-8C1852946589}" type="pres">
      <dgm:prSet presAssocID="{5BAB0E9E-589E-4542-AA39-DAD74C2F930A}" presName="composite3" presStyleCnt="0"/>
      <dgm:spPr/>
    </dgm:pt>
    <dgm:pt modelId="{39815EA9-6C5B-9342-8DF8-DCA5E38657EA}" type="pres">
      <dgm:prSet presAssocID="{5BAB0E9E-589E-4542-AA39-DAD74C2F930A}" presName="background3" presStyleLbl="node3" presStyleIdx="2" presStyleCnt="3"/>
      <dgm:spPr>
        <a:effectLst>
          <a:innerShdw blurRad="63500" dist="50800" dir="13500000">
            <a:prstClr val="black">
              <a:alpha val="50000"/>
            </a:prstClr>
          </a:innerShdw>
        </a:effectLst>
      </dgm:spPr>
    </dgm:pt>
    <dgm:pt modelId="{CBB0BDFE-988E-3F4D-9022-B324E9CE3253}" type="pres">
      <dgm:prSet presAssocID="{5BAB0E9E-589E-4542-AA39-DAD74C2F930A}" presName="text3" presStyleLbl="fgAcc3" presStyleIdx="2" presStyleCnt="3">
        <dgm:presLayoutVars>
          <dgm:chPref val="3"/>
        </dgm:presLayoutVars>
      </dgm:prSet>
      <dgm:spPr/>
    </dgm:pt>
    <dgm:pt modelId="{3780D178-7B9F-4D40-9467-F35712488960}" type="pres">
      <dgm:prSet presAssocID="{5BAB0E9E-589E-4542-AA39-DAD74C2F930A}" presName="hierChild4" presStyleCnt="0"/>
      <dgm:spPr/>
    </dgm:pt>
    <dgm:pt modelId="{44D3A16C-B89A-C44E-ACA6-DEAA5613EC8F}" type="pres">
      <dgm:prSet presAssocID="{31EC2A1F-9ECD-4B45-B16C-4226C886C328}" presName="Name10" presStyleLbl="parChTrans1D2" presStyleIdx="1" presStyleCnt="3"/>
      <dgm:spPr/>
    </dgm:pt>
    <dgm:pt modelId="{15A3F59A-4461-DE4E-89E1-281012F2E32D}" type="pres">
      <dgm:prSet presAssocID="{43BC74DD-F9A5-474E-B033-8930C76CE79E}" presName="hierRoot2" presStyleCnt="0"/>
      <dgm:spPr/>
    </dgm:pt>
    <dgm:pt modelId="{8E564A85-3B3C-7D41-A6CE-49E16150B10F}" type="pres">
      <dgm:prSet presAssocID="{43BC74DD-F9A5-474E-B033-8930C76CE79E}" presName="composite2" presStyleCnt="0"/>
      <dgm:spPr/>
    </dgm:pt>
    <dgm:pt modelId="{70596C4E-E065-9E4A-B0DA-F6BA8EC17799}" type="pres">
      <dgm:prSet presAssocID="{43BC74DD-F9A5-474E-B033-8930C76CE79E}" presName="background2" presStyleLbl="node2" presStyleIdx="1" presStyleCnt="3"/>
      <dgm:spPr>
        <a:effectLst>
          <a:innerShdw blurRad="63500" dist="50800" dir="13500000">
            <a:prstClr val="black">
              <a:alpha val="50000"/>
            </a:prstClr>
          </a:innerShdw>
        </a:effectLst>
      </dgm:spPr>
    </dgm:pt>
    <dgm:pt modelId="{C5C32162-68A9-3249-BAF1-7065C692D3AD}" type="pres">
      <dgm:prSet presAssocID="{43BC74DD-F9A5-474E-B033-8930C76CE79E}" presName="text2" presStyleLbl="fgAcc2" presStyleIdx="1" presStyleCnt="3" custScaleX="127089">
        <dgm:presLayoutVars>
          <dgm:chPref val="3"/>
        </dgm:presLayoutVars>
      </dgm:prSet>
      <dgm:spPr/>
    </dgm:pt>
    <dgm:pt modelId="{D86862E7-B656-5B43-8ED2-473B54148845}" type="pres">
      <dgm:prSet presAssocID="{43BC74DD-F9A5-474E-B033-8930C76CE79E}" presName="hierChild3" presStyleCnt="0"/>
      <dgm:spPr/>
    </dgm:pt>
    <dgm:pt modelId="{C9846577-BFE7-8143-BA75-8BF0F7D70A6D}" type="pres">
      <dgm:prSet presAssocID="{9408071F-3B13-9F4D-8D2B-118389DD508C}" presName="Name10" presStyleLbl="parChTrans1D2" presStyleIdx="2" presStyleCnt="3"/>
      <dgm:spPr/>
    </dgm:pt>
    <dgm:pt modelId="{11AFA1E0-5FA5-6B42-B90F-28DA45DCC378}" type="pres">
      <dgm:prSet presAssocID="{23CFA59A-CB7D-3441-B4C5-5CDE5786F9A6}" presName="hierRoot2" presStyleCnt="0"/>
      <dgm:spPr/>
    </dgm:pt>
    <dgm:pt modelId="{4560FC2C-FAF1-9147-A9B9-71F2EEBF9B23}" type="pres">
      <dgm:prSet presAssocID="{23CFA59A-CB7D-3441-B4C5-5CDE5786F9A6}" presName="composite2" presStyleCnt="0"/>
      <dgm:spPr/>
    </dgm:pt>
    <dgm:pt modelId="{60430282-3487-F84A-B892-CB17185FA54F}" type="pres">
      <dgm:prSet presAssocID="{23CFA59A-CB7D-3441-B4C5-5CDE5786F9A6}" presName="background2" presStyleLbl="node2" presStyleIdx="2" presStyleCnt="3"/>
      <dgm:spPr>
        <a:effectLst>
          <a:innerShdw blurRad="63500" dist="50800" dir="13500000">
            <a:prstClr val="black">
              <a:alpha val="50000"/>
            </a:prstClr>
          </a:innerShdw>
        </a:effectLst>
      </dgm:spPr>
    </dgm:pt>
    <dgm:pt modelId="{B090DA8D-0BF3-8541-8DF2-8BA376E665A5}" type="pres">
      <dgm:prSet presAssocID="{23CFA59A-CB7D-3441-B4C5-5CDE5786F9A6}" presName="text2" presStyleLbl="fgAcc2" presStyleIdx="2" presStyleCnt="3" custScaleX="129864">
        <dgm:presLayoutVars>
          <dgm:chPref val="3"/>
        </dgm:presLayoutVars>
      </dgm:prSet>
      <dgm:spPr/>
    </dgm:pt>
    <dgm:pt modelId="{4EB57773-9623-5B4A-81A6-1844E36054CC}" type="pres">
      <dgm:prSet presAssocID="{23CFA59A-CB7D-3441-B4C5-5CDE5786F9A6}" presName="hierChild3" presStyleCnt="0"/>
      <dgm:spPr/>
    </dgm:pt>
  </dgm:ptLst>
  <dgm:cxnLst>
    <dgm:cxn modelId="{2A1DC804-2A08-F246-92C4-B680619C6AB1}" srcId="{C437F424-C798-9D4B-943C-77A46DC69F9C}" destId="{AD449A30-11F8-FC47-88EA-25160AFFDFA2}" srcOrd="0" destOrd="0" parTransId="{48DE3773-090F-9248-8386-2014CBE54153}" sibTransId="{D81A0D7C-C2B3-874D-80B2-B00717524A7D}"/>
    <dgm:cxn modelId="{A09AFB09-D55E-E142-99B8-3CD13FC66AE4}" srcId="{0FCAFE93-32FD-444D-84AF-9318285F80A2}" destId="{C437F424-C798-9D4B-943C-77A46DC69F9C}" srcOrd="0" destOrd="0" parTransId="{125062B4-83EE-D645-9D93-23EDECA28BC9}" sibTransId="{C2A64E70-988B-5748-8364-355D57C9989E}"/>
    <dgm:cxn modelId="{AA92660C-72BC-4B63-859E-36C5E1B4DABE}" type="presOf" srcId="{AD449A30-11F8-FC47-88EA-25160AFFDFA2}" destId="{4C3CC628-6AC6-AE45-8EFA-F2D856E64D81}" srcOrd="0" destOrd="0" presId="urn:microsoft.com/office/officeart/2005/8/layout/hierarchy1"/>
    <dgm:cxn modelId="{9924C915-0D60-4859-97FF-344552E0F2DE}" type="presOf" srcId="{4393487D-D75A-8345-B55C-0FF86B11C895}" destId="{E72855FD-A8FC-6B46-9B55-97E4DAD45AA1}" srcOrd="0" destOrd="0" presId="urn:microsoft.com/office/officeart/2005/8/layout/hierarchy1"/>
    <dgm:cxn modelId="{36342124-013B-4567-9536-455C0A7A1384}" type="presOf" srcId="{2043A133-65A4-7242-8B89-9A1AAEBEC66C}" destId="{78D3FA6E-2206-8147-8EAB-C6D6624D0574}" srcOrd="0" destOrd="0" presId="urn:microsoft.com/office/officeart/2005/8/layout/hierarchy1"/>
    <dgm:cxn modelId="{98821C31-BF2E-4B02-8789-2CD52DDCAF0F}" type="presOf" srcId="{0FCAFE93-32FD-444D-84AF-9318285F80A2}" destId="{FD73CBE6-425F-7643-A642-FB3DC0E6ED5B}" srcOrd="0" destOrd="0" presId="urn:microsoft.com/office/officeart/2005/8/layout/hierarchy1"/>
    <dgm:cxn modelId="{24DDEB5C-F8A4-4404-B89F-DF4710FE71E9}" type="presOf" srcId="{31EC2A1F-9ECD-4B45-B16C-4226C886C328}" destId="{44D3A16C-B89A-C44E-ACA6-DEAA5613EC8F}" srcOrd="0" destOrd="0" presId="urn:microsoft.com/office/officeart/2005/8/layout/hierarchy1"/>
    <dgm:cxn modelId="{2A983860-D3FB-4D25-A1AE-25959CB4B1B4}" type="presOf" srcId="{9408071F-3B13-9F4D-8D2B-118389DD508C}" destId="{C9846577-BFE7-8143-BA75-8BF0F7D70A6D}" srcOrd="0" destOrd="0" presId="urn:microsoft.com/office/officeart/2005/8/layout/hierarchy1"/>
    <dgm:cxn modelId="{63AD274A-24B6-476F-9A46-47A99CFAF43C}" type="presOf" srcId="{5BAB0E9E-589E-4542-AA39-DAD74C2F930A}" destId="{CBB0BDFE-988E-3F4D-9022-B324E9CE3253}" srcOrd="0" destOrd="0" presId="urn:microsoft.com/office/officeart/2005/8/layout/hierarchy1"/>
    <dgm:cxn modelId="{5FB9806C-EB2E-B046-9827-1E12E3E0D820}" srcId="{AD449A30-11F8-FC47-88EA-25160AFFDFA2}" destId="{5BAB0E9E-589E-4542-AA39-DAD74C2F930A}" srcOrd="2" destOrd="0" parTransId="{2043A133-65A4-7242-8B89-9A1AAEBEC66C}" sibTransId="{20585E3F-C31D-1745-99C5-BBCC32C05CBB}"/>
    <dgm:cxn modelId="{FFF7454D-12AC-4ED1-9B04-64BAB759DB5C}" type="presOf" srcId="{A89F9F4C-5D69-D84A-987D-DAF1E2E174B6}" destId="{4158F18A-E85B-E644-A684-EE52D012534C}" srcOrd="0" destOrd="0" presId="urn:microsoft.com/office/officeart/2005/8/layout/hierarchy1"/>
    <dgm:cxn modelId="{3451FB53-DB56-4CD0-B668-6B8CE542FD8B}" type="presOf" srcId="{48DE3773-090F-9248-8386-2014CBE54153}" destId="{70331163-66AB-814E-BE5A-9DB4379EE8D4}" srcOrd="0" destOrd="0" presId="urn:microsoft.com/office/officeart/2005/8/layout/hierarchy1"/>
    <dgm:cxn modelId="{43D97B86-6F18-894D-B2AC-CDA73176EB1C}" srcId="{AD449A30-11F8-FC47-88EA-25160AFFDFA2}" destId="{4393487D-D75A-8345-B55C-0FF86B11C895}" srcOrd="0" destOrd="0" parTransId="{173197C2-46A9-964F-A0F5-069AB367E139}" sibTransId="{946AB9A0-6C91-584D-9891-0648F84FD656}"/>
    <dgm:cxn modelId="{D23CB88C-4F19-4834-A6C5-C38F8AB2B69A}" type="presOf" srcId="{5B7A320F-EA48-BE43-8F4B-165A0979250F}" destId="{09041FED-800E-FE48-BF0E-1E7E57194101}" srcOrd="0" destOrd="0" presId="urn:microsoft.com/office/officeart/2005/8/layout/hierarchy1"/>
    <dgm:cxn modelId="{C9016897-C226-4EFB-A9FE-01EA58473C19}" type="presOf" srcId="{23CFA59A-CB7D-3441-B4C5-5CDE5786F9A6}" destId="{B090DA8D-0BF3-8541-8DF2-8BA376E665A5}" srcOrd="0" destOrd="0" presId="urn:microsoft.com/office/officeart/2005/8/layout/hierarchy1"/>
    <dgm:cxn modelId="{8436659C-D34B-4E9D-9FC2-EBA2C7A66571}" type="presOf" srcId="{173197C2-46A9-964F-A0F5-069AB367E139}" destId="{6ADC23E1-FA76-F14D-ABBF-51A4E7D1AD22}" srcOrd="0" destOrd="0" presId="urn:microsoft.com/office/officeart/2005/8/layout/hierarchy1"/>
    <dgm:cxn modelId="{A5EB58B3-AC28-442F-961C-9F5DD897B51F}" type="presOf" srcId="{43BC74DD-F9A5-474E-B033-8930C76CE79E}" destId="{C5C32162-68A9-3249-BAF1-7065C692D3AD}" srcOrd="0" destOrd="0" presId="urn:microsoft.com/office/officeart/2005/8/layout/hierarchy1"/>
    <dgm:cxn modelId="{868713BB-C26E-41CD-B647-B1C3E46E5D77}" type="presOf" srcId="{C437F424-C798-9D4B-943C-77A46DC69F9C}" destId="{0A07BAA7-0290-5C45-8133-B012BC3F8D74}" srcOrd="0" destOrd="0" presId="urn:microsoft.com/office/officeart/2005/8/layout/hierarchy1"/>
    <dgm:cxn modelId="{96695BBF-9FA7-B34E-A733-2F28BF565E68}" srcId="{AD449A30-11F8-FC47-88EA-25160AFFDFA2}" destId="{A89F9F4C-5D69-D84A-987D-DAF1E2E174B6}" srcOrd="1" destOrd="0" parTransId="{5B7A320F-EA48-BE43-8F4B-165A0979250F}" sibTransId="{54DBF60E-58C1-E243-8AAE-0B4B503CCD56}"/>
    <dgm:cxn modelId="{4BD557E8-72C9-874F-BA83-3ABD797EA1AA}" srcId="{C437F424-C798-9D4B-943C-77A46DC69F9C}" destId="{43BC74DD-F9A5-474E-B033-8930C76CE79E}" srcOrd="1" destOrd="0" parTransId="{31EC2A1F-9ECD-4B45-B16C-4226C886C328}" sibTransId="{A3652C8A-5F8C-3D44-A701-A1EC2475642D}"/>
    <dgm:cxn modelId="{6FAC7BE9-DBD5-EE44-9AD3-C9F32923EC1A}" srcId="{C437F424-C798-9D4B-943C-77A46DC69F9C}" destId="{23CFA59A-CB7D-3441-B4C5-5CDE5786F9A6}" srcOrd="2" destOrd="0" parTransId="{9408071F-3B13-9F4D-8D2B-118389DD508C}" sibTransId="{AA6C46DF-7A5F-C240-BE1B-AAB30FCD8A20}"/>
    <dgm:cxn modelId="{E3998BD2-632D-42F8-A895-533DF082BE56}" type="presParOf" srcId="{FD73CBE6-425F-7643-A642-FB3DC0E6ED5B}" destId="{57AB0241-8856-2243-AAE9-3AA0EFD58E5F}" srcOrd="0" destOrd="0" presId="urn:microsoft.com/office/officeart/2005/8/layout/hierarchy1"/>
    <dgm:cxn modelId="{2575019F-E3A8-4155-8929-E71BB6722C49}" type="presParOf" srcId="{57AB0241-8856-2243-AAE9-3AA0EFD58E5F}" destId="{5074B51B-1539-8641-AB80-50B7A767B000}" srcOrd="0" destOrd="0" presId="urn:microsoft.com/office/officeart/2005/8/layout/hierarchy1"/>
    <dgm:cxn modelId="{786E1AE0-489E-4D24-BF39-0DB8A226BE4C}" type="presParOf" srcId="{5074B51B-1539-8641-AB80-50B7A767B000}" destId="{5FC984E7-2015-0D4A-85F3-467B7EEE2C8C}" srcOrd="0" destOrd="0" presId="urn:microsoft.com/office/officeart/2005/8/layout/hierarchy1"/>
    <dgm:cxn modelId="{0F842D43-16CC-40F0-8CE6-125926CF700F}" type="presParOf" srcId="{5074B51B-1539-8641-AB80-50B7A767B000}" destId="{0A07BAA7-0290-5C45-8133-B012BC3F8D74}" srcOrd="1" destOrd="0" presId="urn:microsoft.com/office/officeart/2005/8/layout/hierarchy1"/>
    <dgm:cxn modelId="{215DAC3A-6837-430F-A98F-0D4F5AE271E3}" type="presParOf" srcId="{57AB0241-8856-2243-AAE9-3AA0EFD58E5F}" destId="{BCA7EAD4-B3C2-8045-A906-B359BD7A2809}" srcOrd="1" destOrd="0" presId="urn:microsoft.com/office/officeart/2005/8/layout/hierarchy1"/>
    <dgm:cxn modelId="{5A7943FD-EB19-436E-8781-0E7DFDC2825C}" type="presParOf" srcId="{BCA7EAD4-B3C2-8045-A906-B359BD7A2809}" destId="{70331163-66AB-814E-BE5A-9DB4379EE8D4}" srcOrd="0" destOrd="0" presId="urn:microsoft.com/office/officeart/2005/8/layout/hierarchy1"/>
    <dgm:cxn modelId="{3CA2FD48-B472-46EA-99CC-56A2BAB5D993}" type="presParOf" srcId="{BCA7EAD4-B3C2-8045-A906-B359BD7A2809}" destId="{8EE9205B-8026-FE42-809F-F862B8542316}" srcOrd="1" destOrd="0" presId="urn:microsoft.com/office/officeart/2005/8/layout/hierarchy1"/>
    <dgm:cxn modelId="{B48A4C93-85DE-4701-A251-984181935CB3}" type="presParOf" srcId="{8EE9205B-8026-FE42-809F-F862B8542316}" destId="{64895F2B-714E-6E4D-8F1F-0F1AF6814E74}" srcOrd="0" destOrd="0" presId="urn:microsoft.com/office/officeart/2005/8/layout/hierarchy1"/>
    <dgm:cxn modelId="{20D0545D-6EA3-4D47-BFAD-4A6B710DCE45}" type="presParOf" srcId="{64895F2B-714E-6E4D-8F1F-0F1AF6814E74}" destId="{CCCCF559-BBFC-5F4B-9538-D73DEF82F9B9}" srcOrd="0" destOrd="0" presId="urn:microsoft.com/office/officeart/2005/8/layout/hierarchy1"/>
    <dgm:cxn modelId="{A2206E26-8C1D-45AB-AE61-738BD1B7C4ED}" type="presParOf" srcId="{64895F2B-714E-6E4D-8F1F-0F1AF6814E74}" destId="{4C3CC628-6AC6-AE45-8EFA-F2D856E64D81}" srcOrd="1" destOrd="0" presId="urn:microsoft.com/office/officeart/2005/8/layout/hierarchy1"/>
    <dgm:cxn modelId="{A22B45E2-8B74-4B4B-A2A8-20C050BF3122}" type="presParOf" srcId="{8EE9205B-8026-FE42-809F-F862B8542316}" destId="{E19808B6-0911-244D-B411-491DE25A5354}" srcOrd="1" destOrd="0" presId="urn:microsoft.com/office/officeart/2005/8/layout/hierarchy1"/>
    <dgm:cxn modelId="{56CACEDD-178B-49BA-AF27-1C012CEB0124}" type="presParOf" srcId="{E19808B6-0911-244D-B411-491DE25A5354}" destId="{6ADC23E1-FA76-F14D-ABBF-51A4E7D1AD22}" srcOrd="0" destOrd="0" presId="urn:microsoft.com/office/officeart/2005/8/layout/hierarchy1"/>
    <dgm:cxn modelId="{CCFF0F8E-20EE-4F27-ABAD-58ED483793D0}" type="presParOf" srcId="{E19808B6-0911-244D-B411-491DE25A5354}" destId="{3D2D2050-8CA5-1143-BA8D-9A25DAACAD06}" srcOrd="1" destOrd="0" presId="urn:microsoft.com/office/officeart/2005/8/layout/hierarchy1"/>
    <dgm:cxn modelId="{1D76FE21-346B-4653-B5E4-DC1D4841E647}" type="presParOf" srcId="{3D2D2050-8CA5-1143-BA8D-9A25DAACAD06}" destId="{4D2FF83E-E84F-F940-A2E4-128FFDECC6C5}" srcOrd="0" destOrd="0" presId="urn:microsoft.com/office/officeart/2005/8/layout/hierarchy1"/>
    <dgm:cxn modelId="{622F306E-E854-4502-82B5-EE6072AE83D1}" type="presParOf" srcId="{4D2FF83E-E84F-F940-A2E4-128FFDECC6C5}" destId="{B2A1A099-36B2-E843-9C12-9647B0035F49}" srcOrd="0" destOrd="0" presId="urn:microsoft.com/office/officeart/2005/8/layout/hierarchy1"/>
    <dgm:cxn modelId="{46EE0E4F-7C86-4CC1-8707-E251FC8D68AE}" type="presParOf" srcId="{4D2FF83E-E84F-F940-A2E4-128FFDECC6C5}" destId="{E72855FD-A8FC-6B46-9B55-97E4DAD45AA1}" srcOrd="1" destOrd="0" presId="urn:microsoft.com/office/officeart/2005/8/layout/hierarchy1"/>
    <dgm:cxn modelId="{0A1626BC-EB33-4D7B-AB6B-43F94140A42A}" type="presParOf" srcId="{3D2D2050-8CA5-1143-BA8D-9A25DAACAD06}" destId="{D7EFBBFE-933C-2E49-8212-946B5AE0E07F}" srcOrd="1" destOrd="0" presId="urn:microsoft.com/office/officeart/2005/8/layout/hierarchy1"/>
    <dgm:cxn modelId="{45A629F7-1F7D-4FCD-A143-EE67FA1C4625}" type="presParOf" srcId="{E19808B6-0911-244D-B411-491DE25A5354}" destId="{09041FED-800E-FE48-BF0E-1E7E57194101}" srcOrd="2" destOrd="0" presId="urn:microsoft.com/office/officeart/2005/8/layout/hierarchy1"/>
    <dgm:cxn modelId="{FE02C67C-3946-4913-B7A8-419E7F32D925}" type="presParOf" srcId="{E19808B6-0911-244D-B411-491DE25A5354}" destId="{30273543-F3CC-8349-B782-1456855CCA29}" srcOrd="3" destOrd="0" presId="urn:microsoft.com/office/officeart/2005/8/layout/hierarchy1"/>
    <dgm:cxn modelId="{37670149-C439-4DC9-B2EE-BD76148CEDEE}" type="presParOf" srcId="{30273543-F3CC-8349-B782-1456855CCA29}" destId="{7B90401A-25DB-AC4F-BB2A-16D3368BCD4E}" srcOrd="0" destOrd="0" presId="urn:microsoft.com/office/officeart/2005/8/layout/hierarchy1"/>
    <dgm:cxn modelId="{11732695-2FF5-4FE9-A150-30C37D9769DF}" type="presParOf" srcId="{7B90401A-25DB-AC4F-BB2A-16D3368BCD4E}" destId="{920B16CD-4076-4E43-9A66-9A4896939FE5}" srcOrd="0" destOrd="0" presId="urn:microsoft.com/office/officeart/2005/8/layout/hierarchy1"/>
    <dgm:cxn modelId="{56A9C6AD-897F-4AEF-B3B4-324C8DF8C0E2}" type="presParOf" srcId="{7B90401A-25DB-AC4F-BB2A-16D3368BCD4E}" destId="{4158F18A-E85B-E644-A684-EE52D012534C}" srcOrd="1" destOrd="0" presId="urn:microsoft.com/office/officeart/2005/8/layout/hierarchy1"/>
    <dgm:cxn modelId="{3AB49446-ECE7-4C38-9F34-F12033EB8F7D}" type="presParOf" srcId="{30273543-F3CC-8349-B782-1456855CCA29}" destId="{4387C51C-C28F-BB4F-95FE-263D3C00EED1}" srcOrd="1" destOrd="0" presId="urn:microsoft.com/office/officeart/2005/8/layout/hierarchy1"/>
    <dgm:cxn modelId="{8565FC5D-CCDD-4C11-8DF5-06A54956F480}" type="presParOf" srcId="{E19808B6-0911-244D-B411-491DE25A5354}" destId="{78D3FA6E-2206-8147-8EAB-C6D6624D0574}" srcOrd="4" destOrd="0" presId="urn:microsoft.com/office/officeart/2005/8/layout/hierarchy1"/>
    <dgm:cxn modelId="{35B248BA-8BE4-4633-B94C-DC754CEDA862}" type="presParOf" srcId="{E19808B6-0911-244D-B411-491DE25A5354}" destId="{47A6BC0D-542B-CA43-9128-6D1CAFC1B0F8}" srcOrd="5" destOrd="0" presId="urn:microsoft.com/office/officeart/2005/8/layout/hierarchy1"/>
    <dgm:cxn modelId="{EF571CD8-90DF-4C4D-BDDA-BF2EC0ACBED6}" type="presParOf" srcId="{47A6BC0D-542B-CA43-9128-6D1CAFC1B0F8}" destId="{EEE6A681-6D74-914B-808F-8C1852946589}" srcOrd="0" destOrd="0" presId="urn:microsoft.com/office/officeart/2005/8/layout/hierarchy1"/>
    <dgm:cxn modelId="{1F8ACB5B-024D-447B-AEDE-12D6A9A0BA23}" type="presParOf" srcId="{EEE6A681-6D74-914B-808F-8C1852946589}" destId="{39815EA9-6C5B-9342-8DF8-DCA5E38657EA}" srcOrd="0" destOrd="0" presId="urn:microsoft.com/office/officeart/2005/8/layout/hierarchy1"/>
    <dgm:cxn modelId="{ECA3441F-7B12-4BA5-B646-6E105A7F0D6E}" type="presParOf" srcId="{EEE6A681-6D74-914B-808F-8C1852946589}" destId="{CBB0BDFE-988E-3F4D-9022-B324E9CE3253}" srcOrd="1" destOrd="0" presId="urn:microsoft.com/office/officeart/2005/8/layout/hierarchy1"/>
    <dgm:cxn modelId="{675E3E44-BE2E-4524-8978-D7B78DD7F811}" type="presParOf" srcId="{47A6BC0D-542B-CA43-9128-6D1CAFC1B0F8}" destId="{3780D178-7B9F-4D40-9467-F35712488960}" srcOrd="1" destOrd="0" presId="urn:microsoft.com/office/officeart/2005/8/layout/hierarchy1"/>
    <dgm:cxn modelId="{F7716F72-22E2-4873-B0AD-95C6C1AE0494}" type="presParOf" srcId="{BCA7EAD4-B3C2-8045-A906-B359BD7A2809}" destId="{44D3A16C-B89A-C44E-ACA6-DEAA5613EC8F}" srcOrd="2" destOrd="0" presId="urn:microsoft.com/office/officeart/2005/8/layout/hierarchy1"/>
    <dgm:cxn modelId="{0D3F4331-FC57-4BD2-8A71-BB446A15ABE2}" type="presParOf" srcId="{BCA7EAD4-B3C2-8045-A906-B359BD7A2809}" destId="{15A3F59A-4461-DE4E-89E1-281012F2E32D}" srcOrd="3" destOrd="0" presId="urn:microsoft.com/office/officeart/2005/8/layout/hierarchy1"/>
    <dgm:cxn modelId="{E779B859-59A8-44E0-A5AB-CA8C67931824}" type="presParOf" srcId="{15A3F59A-4461-DE4E-89E1-281012F2E32D}" destId="{8E564A85-3B3C-7D41-A6CE-49E16150B10F}" srcOrd="0" destOrd="0" presId="urn:microsoft.com/office/officeart/2005/8/layout/hierarchy1"/>
    <dgm:cxn modelId="{2885FD1F-20C3-41FD-80E8-4DE577CFC6FA}" type="presParOf" srcId="{8E564A85-3B3C-7D41-A6CE-49E16150B10F}" destId="{70596C4E-E065-9E4A-B0DA-F6BA8EC17799}" srcOrd="0" destOrd="0" presId="urn:microsoft.com/office/officeart/2005/8/layout/hierarchy1"/>
    <dgm:cxn modelId="{3FDED667-C36A-474C-8DB1-360E787B6751}" type="presParOf" srcId="{8E564A85-3B3C-7D41-A6CE-49E16150B10F}" destId="{C5C32162-68A9-3249-BAF1-7065C692D3AD}" srcOrd="1" destOrd="0" presId="urn:microsoft.com/office/officeart/2005/8/layout/hierarchy1"/>
    <dgm:cxn modelId="{95B355CD-58DA-4A69-8CD8-8B6AB10DB992}" type="presParOf" srcId="{15A3F59A-4461-DE4E-89E1-281012F2E32D}" destId="{D86862E7-B656-5B43-8ED2-473B54148845}" srcOrd="1" destOrd="0" presId="urn:microsoft.com/office/officeart/2005/8/layout/hierarchy1"/>
    <dgm:cxn modelId="{C653ED52-1191-44C9-AB46-688CE8884248}" type="presParOf" srcId="{BCA7EAD4-B3C2-8045-A906-B359BD7A2809}" destId="{C9846577-BFE7-8143-BA75-8BF0F7D70A6D}" srcOrd="4" destOrd="0" presId="urn:microsoft.com/office/officeart/2005/8/layout/hierarchy1"/>
    <dgm:cxn modelId="{9F2E998C-5DDA-4C44-B23A-2DA5CFFD06E6}" type="presParOf" srcId="{BCA7EAD4-B3C2-8045-A906-B359BD7A2809}" destId="{11AFA1E0-5FA5-6B42-B90F-28DA45DCC378}" srcOrd="5" destOrd="0" presId="urn:microsoft.com/office/officeart/2005/8/layout/hierarchy1"/>
    <dgm:cxn modelId="{62940177-3D68-413B-B88D-D4038CE10600}" type="presParOf" srcId="{11AFA1E0-5FA5-6B42-B90F-28DA45DCC378}" destId="{4560FC2C-FAF1-9147-A9B9-71F2EEBF9B23}" srcOrd="0" destOrd="0" presId="urn:microsoft.com/office/officeart/2005/8/layout/hierarchy1"/>
    <dgm:cxn modelId="{6C6B3047-D615-4EAA-BBA6-316B07E8A145}" type="presParOf" srcId="{4560FC2C-FAF1-9147-A9B9-71F2EEBF9B23}" destId="{60430282-3487-F84A-B892-CB17185FA54F}" srcOrd="0" destOrd="0" presId="urn:microsoft.com/office/officeart/2005/8/layout/hierarchy1"/>
    <dgm:cxn modelId="{54E1B78F-18FF-4BB9-89C3-97AC97012427}" type="presParOf" srcId="{4560FC2C-FAF1-9147-A9B9-71F2EEBF9B23}" destId="{B090DA8D-0BF3-8541-8DF2-8BA376E665A5}" srcOrd="1" destOrd="0" presId="urn:microsoft.com/office/officeart/2005/8/layout/hierarchy1"/>
    <dgm:cxn modelId="{BFEE2BCD-4DE0-44F7-B76D-5C7A74E88086}" type="presParOf" srcId="{11AFA1E0-5FA5-6B42-B90F-28DA45DCC378}" destId="{4EB57773-9623-5B4A-81A6-1844E36054CC}" srcOrd="1" destOrd="0" presId="urn:microsoft.com/office/officeart/2005/8/layout/hierarchy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08CA420-AE6B-5444-8FE2-7EA763EBCCB0}" type="doc">
      <dgm:prSet loTypeId="urn:microsoft.com/office/officeart/2005/8/layout/list1" loCatId="" qsTypeId="urn:microsoft.com/office/officeart/2005/8/quickstyle/3D2" qsCatId="3D" csTypeId="urn:microsoft.com/office/officeart/2005/8/colors/accent1_2" csCatId="accent1" phldr="1"/>
      <dgm:spPr/>
      <dgm:t>
        <a:bodyPr/>
        <a:lstStyle/>
        <a:p>
          <a:endParaRPr lang="it-IT"/>
        </a:p>
      </dgm:t>
    </dgm:pt>
    <dgm:pt modelId="{82937409-4997-1A4D-9C67-9E055F406D45}">
      <dgm:prSet phldrT="[Testo]"/>
      <dgm:spPr>
        <a:solidFill>
          <a:schemeClr val="accent5">
            <a:lumMod val="75000"/>
          </a:schemeClr>
        </a:solidFill>
        <a:ln>
          <a:solidFill>
            <a:srgbClr val="FFFFFF"/>
          </a:solidFill>
        </a:ln>
      </dgm:spPr>
      <dgm:t>
        <a:bodyPr/>
        <a:lstStyle/>
        <a:p>
          <a:r>
            <a:rPr lang="it-IT" dirty="0"/>
            <a:t>Razionalizzazione</a:t>
          </a:r>
        </a:p>
      </dgm:t>
    </dgm:pt>
    <dgm:pt modelId="{B383D046-0989-9A49-8EB8-24854EA8D610}" type="parTrans" cxnId="{0D18FDFC-5E62-7741-A7B1-1B4FDBD5F0FE}">
      <dgm:prSet/>
      <dgm:spPr/>
      <dgm:t>
        <a:bodyPr/>
        <a:lstStyle/>
        <a:p>
          <a:endParaRPr lang="it-IT"/>
        </a:p>
      </dgm:t>
    </dgm:pt>
    <dgm:pt modelId="{94605AB8-62DA-314B-9C96-1A2DFA3C864C}" type="sibTrans" cxnId="{0D18FDFC-5E62-7741-A7B1-1B4FDBD5F0FE}">
      <dgm:prSet/>
      <dgm:spPr/>
      <dgm:t>
        <a:bodyPr/>
        <a:lstStyle/>
        <a:p>
          <a:endParaRPr lang="it-IT"/>
        </a:p>
      </dgm:t>
    </dgm:pt>
    <dgm:pt modelId="{505279A7-236D-3C4A-B635-4F4F268DE2BB}">
      <dgm:prSet/>
      <dgm:spPr>
        <a:solidFill>
          <a:schemeClr val="accent5">
            <a:lumMod val="75000"/>
          </a:schemeClr>
        </a:solidFill>
        <a:ln>
          <a:solidFill>
            <a:srgbClr val="FFFFFF"/>
          </a:solidFill>
        </a:ln>
      </dgm:spPr>
      <dgm:t>
        <a:bodyPr/>
        <a:lstStyle/>
        <a:p>
          <a:r>
            <a:rPr lang="it-IT" dirty="0"/>
            <a:t>Ampliamento dei campi di intervento </a:t>
          </a:r>
        </a:p>
      </dgm:t>
    </dgm:pt>
    <dgm:pt modelId="{DFDFE5DF-6BD2-0348-AF5D-095D2A1849FB}" type="parTrans" cxnId="{74F1DC66-D367-EB40-AFE6-0A37466DE7BF}">
      <dgm:prSet/>
      <dgm:spPr/>
      <dgm:t>
        <a:bodyPr/>
        <a:lstStyle/>
        <a:p>
          <a:endParaRPr lang="it-IT"/>
        </a:p>
      </dgm:t>
    </dgm:pt>
    <dgm:pt modelId="{9D70FED0-2360-BB45-9E8C-2CDB7FB316D7}" type="sibTrans" cxnId="{74F1DC66-D367-EB40-AFE6-0A37466DE7BF}">
      <dgm:prSet/>
      <dgm:spPr/>
      <dgm:t>
        <a:bodyPr/>
        <a:lstStyle/>
        <a:p>
          <a:endParaRPr lang="it-IT"/>
        </a:p>
      </dgm:t>
    </dgm:pt>
    <dgm:pt modelId="{48B67424-D452-1142-83D5-567F01A37D7D}">
      <dgm:prSet phldrT="[Testo]"/>
      <dgm:spPr>
        <a:solidFill>
          <a:schemeClr val="accent5">
            <a:lumMod val="75000"/>
          </a:schemeClr>
        </a:solidFill>
        <a:ln>
          <a:solidFill>
            <a:srgbClr val="FFFFFF"/>
          </a:solidFill>
        </a:ln>
      </dgm:spPr>
      <dgm:t>
        <a:bodyPr/>
        <a:lstStyle/>
        <a:p>
          <a:r>
            <a:rPr lang="it-IT" dirty="0"/>
            <a:t>Orientamento al miglioramento della efficienza della PA</a:t>
          </a:r>
        </a:p>
      </dgm:t>
    </dgm:pt>
    <dgm:pt modelId="{74FB62AF-D7F4-6F4E-A027-C16858CB8C2D}" type="sibTrans" cxnId="{F5DB7301-F68B-F445-B4B6-C32323565EE3}">
      <dgm:prSet/>
      <dgm:spPr/>
      <dgm:t>
        <a:bodyPr/>
        <a:lstStyle/>
        <a:p>
          <a:endParaRPr lang="it-IT"/>
        </a:p>
      </dgm:t>
    </dgm:pt>
    <dgm:pt modelId="{2EF450FE-3FE4-6E41-A53F-44E2ED46E6BA}" type="parTrans" cxnId="{F5DB7301-F68B-F445-B4B6-C32323565EE3}">
      <dgm:prSet/>
      <dgm:spPr/>
      <dgm:t>
        <a:bodyPr/>
        <a:lstStyle/>
        <a:p>
          <a:endParaRPr lang="it-IT"/>
        </a:p>
      </dgm:t>
    </dgm:pt>
    <dgm:pt modelId="{A35AC725-09E9-F341-B321-6E6C81FCCE2E}">
      <dgm:prSet phldrT="[Testo]"/>
      <dgm:spPr>
        <a:solidFill>
          <a:schemeClr val="accent5">
            <a:lumMod val="75000"/>
          </a:schemeClr>
        </a:solidFill>
        <a:ln>
          <a:solidFill>
            <a:srgbClr val="FFFFFF"/>
          </a:solidFill>
        </a:ln>
      </dgm:spPr>
      <dgm:t>
        <a:bodyPr/>
        <a:lstStyle/>
        <a:p>
          <a:r>
            <a:rPr lang="it-IT" dirty="0"/>
            <a:t>Benessere organizzativo e parità nella prevenzione  </a:t>
          </a:r>
        </a:p>
      </dgm:t>
    </dgm:pt>
    <dgm:pt modelId="{ACED142E-F7AF-E749-96D0-56DBB73AEF4D}" type="sibTrans" cxnId="{1C10410E-3110-2143-AFBC-3CAA5F9958BB}">
      <dgm:prSet/>
      <dgm:spPr/>
      <dgm:t>
        <a:bodyPr/>
        <a:lstStyle/>
        <a:p>
          <a:endParaRPr lang="it-IT"/>
        </a:p>
      </dgm:t>
    </dgm:pt>
    <dgm:pt modelId="{74DF2686-1BF3-2C47-9F39-C81CA07E755D}" type="parTrans" cxnId="{1C10410E-3110-2143-AFBC-3CAA5F9958BB}">
      <dgm:prSet/>
      <dgm:spPr/>
      <dgm:t>
        <a:bodyPr/>
        <a:lstStyle/>
        <a:p>
          <a:endParaRPr lang="it-IT"/>
        </a:p>
      </dgm:t>
    </dgm:pt>
    <dgm:pt modelId="{761F9D87-35FA-C648-868C-F0944DB518CE}" type="pres">
      <dgm:prSet presAssocID="{E08CA420-AE6B-5444-8FE2-7EA763EBCCB0}" presName="linear" presStyleCnt="0">
        <dgm:presLayoutVars>
          <dgm:dir/>
          <dgm:animLvl val="lvl"/>
          <dgm:resizeHandles val="exact"/>
        </dgm:presLayoutVars>
      </dgm:prSet>
      <dgm:spPr/>
    </dgm:pt>
    <dgm:pt modelId="{4258AE44-E9C2-0D4E-9399-448F70A1957A}" type="pres">
      <dgm:prSet presAssocID="{82937409-4997-1A4D-9C67-9E055F406D45}" presName="parentLin" presStyleCnt="0"/>
      <dgm:spPr/>
    </dgm:pt>
    <dgm:pt modelId="{C3DA3BD7-34B2-0C4A-8E6D-2FB86E90A935}" type="pres">
      <dgm:prSet presAssocID="{82937409-4997-1A4D-9C67-9E055F406D45}" presName="parentLeftMargin" presStyleLbl="node1" presStyleIdx="0" presStyleCnt="4"/>
      <dgm:spPr/>
    </dgm:pt>
    <dgm:pt modelId="{27444E61-F6BD-0B42-9DE9-461AFC76AC35}" type="pres">
      <dgm:prSet presAssocID="{82937409-4997-1A4D-9C67-9E055F406D45}" presName="parentText" presStyleLbl="node1" presStyleIdx="0" presStyleCnt="4">
        <dgm:presLayoutVars>
          <dgm:chMax val="0"/>
          <dgm:bulletEnabled val="1"/>
        </dgm:presLayoutVars>
      </dgm:prSet>
      <dgm:spPr/>
    </dgm:pt>
    <dgm:pt modelId="{5932630B-BC43-1148-8962-B8B46F74E859}" type="pres">
      <dgm:prSet presAssocID="{82937409-4997-1A4D-9C67-9E055F406D45}" presName="negativeSpace" presStyleCnt="0"/>
      <dgm:spPr/>
    </dgm:pt>
    <dgm:pt modelId="{76F95990-AA74-8E42-9D00-30D704DB922C}" type="pres">
      <dgm:prSet presAssocID="{82937409-4997-1A4D-9C67-9E055F406D45}" presName="childText" presStyleLbl="conFgAcc1" presStyleIdx="0" presStyleCnt="4">
        <dgm:presLayoutVars>
          <dgm:bulletEnabled val="1"/>
        </dgm:presLayoutVars>
      </dgm:prSet>
      <dgm:spPr/>
    </dgm:pt>
    <dgm:pt modelId="{4095086E-3954-3849-BD77-E84D9ACE8078}" type="pres">
      <dgm:prSet presAssocID="{94605AB8-62DA-314B-9C96-1A2DFA3C864C}" presName="spaceBetweenRectangles" presStyleCnt="0"/>
      <dgm:spPr/>
    </dgm:pt>
    <dgm:pt modelId="{067E0C23-3AD9-4241-81EA-BE65287FF2A1}" type="pres">
      <dgm:prSet presAssocID="{505279A7-236D-3C4A-B635-4F4F268DE2BB}" presName="parentLin" presStyleCnt="0"/>
      <dgm:spPr/>
    </dgm:pt>
    <dgm:pt modelId="{2846817F-E6BC-F44A-8869-4801003FD57A}" type="pres">
      <dgm:prSet presAssocID="{505279A7-236D-3C4A-B635-4F4F268DE2BB}" presName="parentLeftMargin" presStyleLbl="node1" presStyleIdx="0" presStyleCnt="4"/>
      <dgm:spPr/>
    </dgm:pt>
    <dgm:pt modelId="{F5530BE8-BE56-5848-8699-21BAE1BF89CC}" type="pres">
      <dgm:prSet presAssocID="{505279A7-236D-3C4A-B635-4F4F268DE2BB}" presName="parentText" presStyleLbl="node1" presStyleIdx="1" presStyleCnt="4">
        <dgm:presLayoutVars>
          <dgm:chMax val="0"/>
          <dgm:bulletEnabled val="1"/>
        </dgm:presLayoutVars>
      </dgm:prSet>
      <dgm:spPr/>
    </dgm:pt>
    <dgm:pt modelId="{4CA0A814-C732-9747-8527-F2BE1162DFF0}" type="pres">
      <dgm:prSet presAssocID="{505279A7-236D-3C4A-B635-4F4F268DE2BB}" presName="negativeSpace" presStyleCnt="0"/>
      <dgm:spPr/>
    </dgm:pt>
    <dgm:pt modelId="{3F133E97-FEFD-9C44-8C56-66BE30D659D6}" type="pres">
      <dgm:prSet presAssocID="{505279A7-236D-3C4A-B635-4F4F268DE2BB}" presName="childText" presStyleLbl="conFgAcc1" presStyleIdx="1" presStyleCnt="4" custScaleX="84224">
        <dgm:presLayoutVars>
          <dgm:bulletEnabled val="1"/>
        </dgm:presLayoutVars>
      </dgm:prSet>
      <dgm:spPr/>
    </dgm:pt>
    <dgm:pt modelId="{01F2AD7C-2494-764D-A26E-8BEF539C1C1D}" type="pres">
      <dgm:prSet presAssocID="{9D70FED0-2360-BB45-9E8C-2CDB7FB316D7}" presName="spaceBetweenRectangles" presStyleCnt="0"/>
      <dgm:spPr/>
    </dgm:pt>
    <dgm:pt modelId="{3E5556F2-4EC2-E640-9E03-3B0E16ACDE25}" type="pres">
      <dgm:prSet presAssocID="{48B67424-D452-1142-83D5-567F01A37D7D}" presName="parentLin" presStyleCnt="0"/>
      <dgm:spPr/>
    </dgm:pt>
    <dgm:pt modelId="{0E77ADB6-F919-A84C-A9D9-98266666E4B6}" type="pres">
      <dgm:prSet presAssocID="{48B67424-D452-1142-83D5-567F01A37D7D}" presName="parentLeftMargin" presStyleLbl="node1" presStyleIdx="1" presStyleCnt="4"/>
      <dgm:spPr/>
    </dgm:pt>
    <dgm:pt modelId="{FC1B80B8-F96F-FC43-B44B-5192E5DD6C95}" type="pres">
      <dgm:prSet presAssocID="{48B67424-D452-1142-83D5-567F01A37D7D}" presName="parentText" presStyleLbl="node1" presStyleIdx="2" presStyleCnt="4">
        <dgm:presLayoutVars>
          <dgm:chMax val="0"/>
          <dgm:bulletEnabled val="1"/>
        </dgm:presLayoutVars>
      </dgm:prSet>
      <dgm:spPr/>
    </dgm:pt>
    <dgm:pt modelId="{CA494071-5E0A-AE48-A59A-72259115AB6C}" type="pres">
      <dgm:prSet presAssocID="{48B67424-D452-1142-83D5-567F01A37D7D}" presName="negativeSpace" presStyleCnt="0"/>
      <dgm:spPr/>
    </dgm:pt>
    <dgm:pt modelId="{386C5C0E-1D86-7B4C-B9DB-E85C85FD5F1B}" type="pres">
      <dgm:prSet presAssocID="{48B67424-D452-1142-83D5-567F01A37D7D}" presName="childText" presStyleLbl="conFgAcc1" presStyleIdx="2" presStyleCnt="4">
        <dgm:presLayoutVars>
          <dgm:bulletEnabled val="1"/>
        </dgm:presLayoutVars>
      </dgm:prSet>
      <dgm:spPr/>
    </dgm:pt>
    <dgm:pt modelId="{F04A309A-AD79-4246-9B64-1845F927867B}" type="pres">
      <dgm:prSet presAssocID="{74FB62AF-D7F4-6F4E-A027-C16858CB8C2D}" presName="spaceBetweenRectangles" presStyleCnt="0"/>
      <dgm:spPr/>
    </dgm:pt>
    <dgm:pt modelId="{D478C0C5-A7E3-DB4D-8AB2-03622736F548}" type="pres">
      <dgm:prSet presAssocID="{A35AC725-09E9-F341-B321-6E6C81FCCE2E}" presName="parentLin" presStyleCnt="0"/>
      <dgm:spPr/>
    </dgm:pt>
    <dgm:pt modelId="{09937996-AE24-F947-831C-AEC3716BDAFE}" type="pres">
      <dgm:prSet presAssocID="{A35AC725-09E9-F341-B321-6E6C81FCCE2E}" presName="parentLeftMargin" presStyleLbl="node1" presStyleIdx="2" presStyleCnt="4"/>
      <dgm:spPr/>
    </dgm:pt>
    <dgm:pt modelId="{5DA24D9B-6DD6-8B48-8BBE-8E0B26C057B1}" type="pres">
      <dgm:prSet presAssocID="{A35AC725-09E9-F341-B321-6E6C81FCCE2E}" presName="parentText" presStyleLbl="node1" presStyleIdx="3" presStyleCnt="4">
        <dgm:presLayoutVars>
          <dgm:chMax val="0"/>
          <dgm:bulletEnabled val="1"/>
        </dgm:presLayoutVars>
      </dgm:prSet>
      <dgm:spPr/>
    </dgm:pt>
    <dgm:pt modelId="{4864563A-BECA-F944-9D3E-BF92176CB709}" type="pres">
      <dgm:prSet presAssocID="{A35AC725-09E9-F341-B321-6E6C81FCCE2E}" presName="negativeSpace" presStyleCnt="0"/>
      <dgm:spPr/>
    </dgm:pt>
    <dgm:pt modelId="{2A47E89A-3A18-0E45-A8D3-EC2BE3FDB28D}" type="pres">
      <dgm:prSet presAssocID="{A35AC725-09E9-F341-B321-6E6C81FCCE2E}" presName="childText" presStyleLbl="conFgAcc1" presStyleIdx="3" presStyleCnt="4">
        <dgm:presLayoutVars>
          <dgm:bulletEnabled val="1"/>
        </dgm:presLayoutVars>
      </dgm:prSet>
      <dgm:spPr/>
    </dgm:pt>
  </dgm:ptLst>
  <dgm:cxnLst>
    <dgm:cxn modelId="{F5DB7301-F68B-F445-B4B6-C32323565EE3}" srcId="{E08CA420-AE6B-5444-8FE2-7EA763EBCCB0}" destId="{48B67424-D452-1142-83D5-567F01A37D7D}" srcOrd="2" destOrd="0" parTransId="{2EF450FE-3FE4-6E41-A53F-44E2ED46E6BA}" sibTransId="{74FB62AF-D7F4-6F4E-A027-C16858CB8C2D}"/>
    <dgm:cxn modelId="{E7567408-042C-4732-A797-631677D1A58D}" type="presOf" srcId="{E08CA420-AE6B-5444-8FE2-7EA763EBCCB0}" destId="{761F9D87-35FA-C648-868C-F0944DB518CE}" srcOrd="0" destOrd="0" presId="urn:microsoft.com/office/officeart/2005/8/layout/list1"/>
    <dgm:cxn modelId="{1C10410E-3110-2143-AFBC-3CAA5F9958BB}" srcId="{E08CA420-AE6B-5444-8FE2-7EA763EBCCB0}" destId="{A35AC725-09E9-F341-B321-6E6C81FCCE2E}" srcOrd="3" destOrd="0" parTransId="{74DF2686-1BF3-2C47-9F39-C81CA07E755D}" sibTransId="{ACED142E-F7AF-E749-96D0-56DBB73AEF4D}"/>
    <dgm:cxn modelId="{D62BFC3D-B6A0-4348-A905-CA479F23F70D}" type="presOf" srcId="{505279A7-236D-3C4A-B635-4F4F268DE2BB}" destId="{2846817F-E6BC-F44A-8869-4801003FD57A}" srcOrd="0" destOrd="0" presId="urn:microsoft.com/office/officeart/2005/8/layout/list1"/>
    <dgm:cxn modelId="{713FB85D-A089-4884-9EAC-450E18F72B78}" type="presOf" srcId="{82937409-4997-1A4D-9C67-9E055F406D45}" destId="{C3DA3BD7-34B2-0C4A-8E6D-2FB86E90A935}" srcOrd="0" destOrd="0" presId="urn:microsoft.com/office/officeart/2005/8/layout/list1"/>
    <dgm:cxn modelId="{74F1DC66-D367-EB40-AFE6-0A37466DE7BF}" srcId="{E08CA420-AE6B-5444-8FE2-7EA763EBCCB0}" destId="{505279A7-236D-3C4A-B635-4F4F268DE2BB}" srcOrd="1" destOrd="0" parTransId="{DFDFE5DF-6BD2-0348-AF5D-095D2A1849FB}" sibTransId="{9D70FED0-2360-BB45-9E8C-2CDB7FB316D7}"/>
    <dgm:cxn modelId="{0FEBD782-2638-4B2C-ADF4-A20674469339}" type="presOf" srcId="{82937409-4997-1A4D-9C67-9E055F406D45}" destId="{27444E61-F6BD-0B42-9DE9-461AFC76AC35}" srcOrd="1" destOrd="0" presId="urn:microsoft.com/office/officeart/2005/8/layout/list1"/>
    <dgm:cxn modelId="{A59654A9-3E52-46C7-8377-888B59780B78}" type="presOf" srcId="{48B67424-D452-1142-83D5-567F01A37D7D}" destId="{FC1B80B8-F96F-FC43-B44B-5192E5DD6C95}" srcOrd="1" destOrd="0" presId="urn:microsoft.com/office/officeart/2005/8/layout/list1"/>
    <dgm:cxn modelId="{A5B5DFC0-1622-4071-A280-B1D17BB17C60}" type="presOf" srcId="{505279A7-236D-3C4A-B635-4F4F268DE2BB}" destId="{F5530BE8-BE56-5848-8699-21BAE1BF89CC}" srcOrd="1" destOrd="0" presId="urn:microsoft.com/office/officeart/2005/8/layout/list1"/>
    <dgm:cxn modelId="{765D9BC9-34D7-4E1E-834A-2EA580E5970F}" type="presOf" srcId="{48B67424-D452-1142-83D5-567F01A37D7D}" destId="{0E77ADB6-F919-A84C-A9D9-98266666E4B6}" srcOrd="0" destOrd="0" presId="urn:microsoft.com/office/officeart/2005/8/layout/list1"/>
    <dgm:cxn modelId="{D6E237DC-EE80-4726-A43A-E4C77BE53AB2}" type="presOf" srcId="{A35AC725-09E9-F341-B321-6E6C81FCCE2E}" destId="{09937996-AE24-F947-831C-AEC3716BDAFE}" srcOrd="0" destOrd="0" presId="urn:microsoft.com/office/officeart/2005/8/layout/list1"/>
    <dgm:cxn modelId="{D927B8F9-DC18-43C0-ABB4-62D481E27680}" type="presOf" srcId="{A35AC725-09E9-F341-B321-6E6C81FCCE2E}" destId="{5DA24D9B-6DD6-8B48-8BBE-8E0B26C057B1}" srcOrd="1" destOrd="0" presId="urn:microsoft.com/office/officeart/2005/8/layout/list1"/>
    <dgm:cxn modelId="{0D18FDFC-5E62-7741-A7B1-1B4FDBD5F0FE}" srcId="{E08CA420-AE6B-5444-8FE2-7EA763EBCCB0}" destId="{82937409-4997-1A4D-9C67-9E055F406D45}" srcOrd="0" destOrd="0" parTransId="{B383D046-0989-9A49-8EB8-24854EA8D610}" sibTransId="{94605AB8-62DA-314B-9C96-1A2DFA3C864C}"/>
    <dgm:cxn modelId="{FB9B22BC-D7B4-49AF-A6BF-1257EF4C79DF}" type="presParOf" srcId="{761F9D87-35FA-C648-868C-F0944DB518CE}" destId="{4258AE44-E9C2-0D4E-9399-448F70A1957A}" srcOrd="0" destOrd="0" presId="urn:microsoft.com/office/officeart/2005/8/layout/list1"/>
    <dgm:cxn modelId="{E2CCFFE9-0A17-40CF-8675-D610D23C3D7F}" type="presParOf" srcId="{4258AE44-E9C2-0D4E-9399-448F70A1957A}" destId="{C3DA3BD7-34B2-0C4A-8E6D-2FB86E90A935}" srcOrd="0" destOrd="0" presId="urn:microsoft.com/office/officeart/2005/8/layout/list1"/>
    <dgm:cxn modelId="{31F1CBC2-DC25-4FD3-B2E0-12BC64A0D5CB}" type="presParOf" srcId="{4258AE44-E9C2-0D4E-9399-448F70A1957A}" destId="{27444E61-F6BD-0B42-9DE9-461AFC76AC35}" srcOrd="1" destOrd="0" presId="urn:microsoft.com/office/officeart/2005/8/layout/list1"/>
    <dgm:cxn modelId="{1195EBF2-8CB0-40DC-864D-DA7A8D17CA17}" type="presParOf" srcId="{761F9D87-35FA-C648-868C-F0944DB518CE}" destId="{5932630B-BC43-1148-8962-B8B46F74E859}" srcOrd="1" destOrd="0" presId="urn:microsoft.com/office/officeart/2005/8/layout/list1"/>
    <dgm:cxn modelId="{1EF0F5A1-A87F-4568-BB78-8EC024DE553B}" type="presParOf" srcId="{761F9D87-35FA-C648-868C-F0944DB518CE}" destId="{76F95990-AA74-8E42-9D00-30D704DB922C}" srcOrd="2" destOrd="0" presId="urn:microsoft.com/office/officeart/2005/8/layout/list1"/>
    <dgm:cxn modelId="{EC004476-F8F6-41E6-9EF7-6081AB1B5678}" type="presParOf" srcId="{761F9D87-35FA-C648-868C-F0944DB518CE}" destId="{4095086E-3954-3849-BD77-E84D9ACE8078}" srcOrd="3" destOrd="0" presId="urn:microsoft.com/office/officeart/2005/8/layout/list1"/>
    <dgm:cxn modelId="{5AB3656E-631E-4E29-96A3-8326C860C9AA}" type="presParOf" srcId="{761F9D87-35FA-C648-868C-F0944DB518CE}" destId="{067E0C23-3AD9-4241-81EA-BE65287FF2A1}" srcOrd="4" destOrd="0" presId="urn:microsoft.com/office/officeart/2005/8/layout/list1"/>
    <dgm:cxn modelId="{44231E4B-087F-478D-B530-A5A7E89A8265}" type="presParOf" srcId="{067E0C23-3AD9-4241-81EA-BE65287FF2A1}" destId="{2846817F-E6BC-F44A-8869-4801003FD57A}" srcOrd="0" destOrd="0" presId="urn:microsoft.com/office/officeart/2005/8/layout/list1"/>
    <dgm:cxn modelId="{8D02B1B6-2E2B-4C15-A78F-87C70188FC0A}" type="presParOf" srcId="{067E0C23-3AD9-4241-81EA-BE65287FF2A1}" destId="{F5530BE8-BE56-5848-8699-21BAE1BF89CC}" srcOrd="1" destOrd="0" presId="urn:microsoft.com/office/officeart/2005/8/layout/list1"/>
    <dgm:cxn modelId="{7AB6E731-F8E6-44F7-80D5-D197B0475212}" type="presParOf" srcId="{761F9D87-35FA-C648-868C-F0944DB518CE}" destId="{4CA0A814-C732-9747-8527-F2BE1162DFF0}" srcOrd="5" destOrd="0" presId="urn:microsoft.com/office/officeart/2005/8/layout/list1"/>
    <dgm:cxn modelId="{1F60E046-2459-48D8-8C67-59105A13C7CB}" type="presParOf" srcId="{761F9D87-35FA-C648-868C-F0944DB518CE}" destId="{3F133E97-FEFD-9C44-8C56-66BE30D659D6}" srcOrd="6" destOrd="0" presId="urn:microsoft.com/office/officeart/2005/8/layout/list1"/>
    <dgm:cxn modelId="{CAA0C7A3-094A-47C3-AE33-C981370CF21F}" type="presParOf" srcId="{761F9D87-35FA-C648-868C-F0944DB518CE}" destId="{01F2AD7C-2494-764D-A26E-8BEF539C1C1D}" srcOrd="7" destOrd="0" presId="urn:microsoft.com/office/officeart/2005/8/layout/list1"/>
    <dgm:cxn modelId="{669A6382-433D-4DF1-870E-EC10BED84A1A}" type="presParOf" srcId="{761F9D87-35FA-C648-868C-F0944DB518CE}" destId="{3E5556F2-4EC2-E640-9E03-3B0E16ACDE25}" srcOrd="8" destOrd="0" presId="urn:microsoft.com/office/officeart/2005/8/layout/list1"/>
    <dgm:cxn modelId="{A6A05D81-8815-408F-958C-C8EADF2A1650}" type="presParOf" srcId="{3E5556F2-4EC2-E640-9E03-3B0E16ACDE25}" destId="{0E77ADB6-F919-A84C-A9D9-98266666E4B6}" srcOrd="0" destOrd="0" presId="urn:microsoft.com/office/officeart/2005/8/layout/list1"/>
    <dgm:cxn modelId="{B05862D0-C366-4E08-A03D-CB7F07746CF0}" type="presParOf" srcId="{3E5556F2-4EC2-E640-9E03-3B0E16ACDE25}" destId="{FC1B80B8-F96F-FC43-B44B-5192E5DD6C95}" srcOrd="1" destOrd="0" presId="urn:microsoft.com/office/officeart/2005/8/layout/list1"/>
    <dgm:cxn modelId="{C16EE157-EEE6-4100-8F7F-AD017C1756F4}" type="presParOf" srcId="{761F9D87-35FA-C648-868C-F0944DB518CE}" destId="{CA494071-5E0A-AE48-A59A-72259115AB6C}" srcOrd="9" destOrd="0" presId="urn:microsoft.com/office/officeart/2005/8/layout/list1"/>
    <dgm:cxn modelId="{61497C38-9CAB-48F1-A595-648D0F8BC4E8}" type="presParOf" srcId="{761F9D87-35FA-C648-868C-F0944DB518CE}" destId="{386C5C0E-1D86-7B4C-B9DB-E85C85FD5F1B}" srcOrd="10" destOrd="0" presId="urn:microsoft.com/office/officeart/2005/8/layout/list1"/>
    <dgm:cxn modelId="{F710C9CB-5CB5-4D62-97A1-DD69E4BE177C}" type="presParOf" srcId="{761F9D87-35FA-C648-868C-F0944DB518CE}" destId="{F04A309A-AD79-4246-9B64-1845F927867B}" srcOrd="11" destOrd="0" presId="urn:microsoft.com/office/officeart/2005/8/layout/list1"/>
    <dgm:cxn modelId="{97886C8F-FDA8-4659-95FD-4003F11E5F37}" type="presParOf" srcId="{761F9D87-35FA-C648-868C-F0944DB518CE}" destId="{D478C0C5-A7E3-DB4D-8AB2-03622736F548}" srcOrd="12" destOrd="0" presId="urn:microsoft.com/office/officeart/2005/8/layout/list1"/>
    <dgm:cxn modelId="{969F3994-8D94-430B-ABEB-4CE920A159D3}" type="presParOf" srcId="{D478C0C5-A7E3-DB4D-8AB2-03622736F548}" destId="{09937996-AE24-F947-831C-AEC3716BDAFE}" srcOrd="0" destOrd="0" presId="urn:microsoft.com/office/officeart/2005/8/layout/list1"/>
    <dgm:cxn modelId="{F9C125DE-53C5-49F7-BA88-2821229F0CCC}" type="presParOf" srcId="{D478C0C5-A7E3-DB4D-8AB2-03622736F548}" destId="{5DA24D9B-6DD6-8B48-8BBE-8E0B26C057B1}" srcOrd="1" destOrd="0" presId="urn:microsoft.com/office/officeart/2005/8/layout/list1"/>
    <dgm:cxn modelId="{75266D4C-3B41-42C8-841B-BBA2E287614D}" type="presParOf" srcId="{761F9D87-35FA-C648-868C-F0944DB518CE}" destId="{4864563A-BECA-F944-9D3E-BF92176CB709}" srcOrd="13" destOrd="0" presId="urn:microsoft.com/office/officeart/2005/8/layout/list1"/>
    <dgm:cxn modelId="{FF904C4A-9C88-4ACA-8667-00AA5A4C350B}" type="presParOf" srcId="{761F9D87-35FA-C648-868C-F0944DB518CE}" destId="{2A47E89A-3A18-0E45-A8D3-EC2BE3FDB28D}"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846577-BFE7-8143-BA75-8BF0F7D70A6D}">
      <dsp:nvSpPr>
        <dsp:cNvPr id="0" name=""/>
        <dsp:cNvSpPr/>
      </dsp:nvSpPr>
      <dsp:spPr>
        <a:xfrm>
          <a:off x="6174445" y="1354947"/>
          <a:ext cx="2884125" cy="555733"/>
        </a:xfrm>
        <a:custGeom>
          <a:avLst/>
          <a:gdLst/>
          <a:ahLst/>
          <a:cxnLst/>
          <a:rect l="0" t="0" r="0" b="0"/>
          <a:pathLst>
            <a:path>
              <a:moveTo>
                <a:pt x="0" y="0"/>
              </a:moveTo>
              <a:lnTo>
                <a:pt x="0" y="378715"/>
              </a:lnTo>
              <a:lnTo>
                <a:pt x="2884125" y="378715"/>
              </a:lnTo>
              <a:lnTo>
                <a:pt x="2884125" y="555733"/>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4D3A16C-B89A-C44E-ACA6-DEAA5613EC8F}">
      <dsp:nvSpPr>
        <dsp:cNvPr id="0" name=""/>
        <dsp:cNvSpPr/>
      </dsp:nvSpPr>
      <dsp:spPr>
        <a:xfrm>
          <a:off x="6128725" y="1354947"/>
          <a:ext cx="91440" cy="555733"/>
        </a:xfrm>
        <a:custGeom>
          <a:avLst/>
          <a:gdLst/>
          <a:ahLst/>
          <a:cxnLst/>
          <a:rect l="0" t="0" r="0" b="0"/>
          <a:pathLst>
            <a:path>
              <a:moveTo>
                <a:pt x="45720" y="0"/>
              </a:moveTo>
              <a:lnTo>
                <a:pt x="45720" y="378715"/>
              </a:lnTo>
              <a:lnTo>
                <a:pt x="50248" y="378715"/>
              </a:lnTo>
              <a:lnTo>
                <a:pt x="50248" y="555733"/>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8D3FA6E-2206-8147-8EAB-C6D6624D0574}">
      <dsp:nvSpPr>
        <dsp:cNvPr id="0" name=""/>
        <dsp:cNvSpPr/>
      </dsp:nvSpPr>
      <dsp:spPr>
        <a:xfrm>
          <a:off x="3294848" y="3124057"/>
          <a:ext cx="2335459" cy="555733"/>
        </a:xfrm>
        <a:custGeom>
          <a:avLst/>
          <a:gdLst/>
          <a:ahLst/>
          <a:cxnLst/>
          <a:rect l="0" t="0" r="0" b="0"/>
          <a:pathLst>
            <a:path>
              <a:moveTo>
                <a:pt x="0" y="0"/>
              </a:moveTo>
              <a:lnTo>
                <a:pt x="0" y="378715"/>
              </a:lnTo>
              <a:lnTo>
                <a:pt x="2335459" y="378715"/>
              </a:lnTo>
              <a:lnTo>
                <a:pt x="2335459" y="555733"/>
              </a:lnTo>
            </a:path>
          </a:pathLst>
        </a:custGeom>
        <a:noFill/>
        <a:ln w="9525" cap="rnd"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9041FED-800E-FE48-BF0E-1E7E57194101}">
      <dsp:nvSpPr>
        <dsp:cNvPr id="0" name=""/>
        <dsp:cNvSpPr/>
      </dsp:nvSpPr>
      <dsp:spPr>
        <a:xfrm>
          <a:off x="3249128" y="3124057"/>
          <a:ext cx="91440" cy="555733"/>
        </a:xfrm>
        <a:custGeom>
          <a:avLst/>
          <a:gdLst/>
          <a:ahLst/>
          <a:cxnLst/>
          <a:rect l="0" t="0" r="0" b="0"/>
          <a:pathLst>
            <a:path>
              <a:moveTo>
                <a:pt x="45720" y="0"/>
              </a:moveTo>
              <a:lnTo>
                <a:pt x="45720" y="555733"/>
              </a:lnTo>
            </a:path>
          </a:pathLst>
        </a:custGeom>
        <a:noFill/>
        <a:ln w="9525" cap="rnd"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6ADC23E1-FA76-F14D-ABBF-51A4E7D1AD22}">
      <dsp:nvSpPr>
        <dsp:cNvPr id="0" name=""/>
        <dsp:cNvSpPr/>
      </dsp:nvSpPr>
      <dsp:spPr>
        <a:xfrm>
          <a:off x="959389" y="3124057"/>
          <a:ext cx="2335459" cy="555733"/>
        </a:xfrm>
        <a:custGeom>
          <a:avLst/>
          <a:gdLst/>
          <a:ahLst/>
          <a:cxnLst/>
          <a:rect l="0" t="0" r="0" b="0"/>
          <a:pathLst>
            <a:path>
              <a:moveTo>
                <a:pt x="2335459" y="0"/>
              </a:moveTo>
              <a:lnTo>
                <a:pt x="2335459" y="378715"/>
              </a:lnTo>
              <a:lnTo>
                <a:pt x="0" y="378715"/>
              </a:lnTo>
              <a:lnTo>
                <a:pt x="0" y="555733"/>
              </a:lnTo>
            </a:path>
          </a:pathLst>
        </a:custGeom>
        <a:noFill/>
        <a:ln w="9525" cap="rnd" cmpd="sng" algn="ctr">
          <a:solidFill>
            <a:schemeClr val="accent1">
              <a:shade val="8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70331163-66AB-814E-BE5A-9DB4379EE8D4}">
      <dsp:nvSpPr>
        <dsp:cNvPr id="0" name=""/>
        <dsp:cNvSpPr/>
      </dsp:nvSpPr>
      <dsp:spPr>
        <a:xfrm>
          <a:off x="3294848" y="1354947"/>
          <a:ext cx="2879596" cy="555733"/>
        </a:xfrm>
        <a:custGeom>
          <a:avLst/>
          <a:gdLst/>
          <a:ahLst/>
          <a:cxnLst/>
          <a:rect l="0" t="0" r="0" b="0"/>
          <a:pathLst>
            <a:path>
              <a:moveTo>
                <a:pt x="2879596" y="0"/>
              </a:moveTo>
              <a:lnTo>
                <a:pt x="2879596" y="378715"/>
              </a:lnTo>
              <a:lnTo>
                <a:pt x="0" y="378715"/>
              </a:lnTo>
              <a:lnTo>
                <a:pt x="0" y="555733"/>
              </a:lnTo>
            </a:path>
          </a:pathLst>
        </a:custGeom>
        <a:noFill/>
        <a:ln w="9525" cap="rnd" cmpd="sng" algn="ctr">
          <a:solidFill>
            <a:schemeClr val="accent1">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FC984E7-2015-0D4A-85F3-467B7EEE2C8C}">
      <dsp:nvSpPr>
        <dsp:cNvPr id="0" name=""/>
        <dsp:cNvSpPr/>
      </dsp:nvSpPr>
      <dsp:spPr>
        <a:xfrm>
          <a:off x="5219030" y="141570"/>
          <a:ext cx="1910830" cy="1213377"/>
        </a:xfrm>
        <a:prstGeom prst="roundRect">
          <a:avLst>
            <a:gd name="adj" fmla="val 10000"/>
          </a:avLst>
        </a:prstGeom>
        <a:solidFill>
          <a:srgbClr val="5B9BD5"/>
        </a:soli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0A07BAA7-0290-5C45-8133-B012BC3F8D74}">
      <dsp:nvSpPr>
        <dsp:cNvPr id="0" name=""/>
        <dsp:cNvSpPr/>
      </dsp:nvSpPr>
      <dsp:spPr>
        <a:xfrm>
          <a:off x="5431344" y="343268"/>
          <a:ext cx="1910830"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solidFill>
                <a:schemeClr val="bg2"/>
              </a:solidFill>
              <a:latin typeface="Verdana"/>
              <a:cs typeface="Verdana"/>
            </a:rPr>
            <a:t>LE RELAZIONI DEL CUG</a:t>
          </a:r>
        </a:p>
      </dsp:txBody>
      <dsp:txXfrm>
        <a:off x="5466883" y="378807"/>
        <a:ext cx="1839752" cy="1142299"/>
      </dsp:txXfrm>
    </dsp:sp>
    <dsp:sp modelId="{CCCCF559-BBFC-5F4B-9538-D73DEF82F9B9}">
      <dsp:nvSpPr>
        <dsp:cNvPr id="0" name=""/>
        <dsp:cNvSpPr/>
      </dsp:nvSpPr>
      <dsp:spPr>
        <a:xfrm>
          <a:off x="2049579" y="1910680"/>
          <a:ext cx="2490538"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4C3CC628-6AC6-AE45-8EFA-F2D856E64D81}">
      <dsp:nvSpPr>
        <dsp:cNvPr id="0" name=""/>
        <dsp:cNvSpPr/>
      </dsp:nvSpPr>
      <dsp:spPr>
        <a:xfrm>
          <a:off x="2261894" y="2112379"/>
          <a:ext cx="2490538"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All’esterno con le Istituzioni di riferimento</a:t>
          </a:r>
        </a:p>
      </dsp:txBody>
      <dsp:txXfrm>
        <a:off x="2297433" y="2147918"/>
        <a:ext cx="2419460" cy="1142299"/>
      </dsp:txXfrm>
    </dsp:sp>
    <dsp:sp modelId="{B2A1A099-36B2-E843-9C12-9647B0035F49}">
      <dsp:nvSpPr>
        <dsp:cNvPr id="0" name=""/>
        <dsp:cNvSpPr/>
      </dsp:nvSpPr>
      <dsp:spPr>
        <a:xfrm>
          <a:off x="3974" y="3679790"/>
          <a:ext cx="1910830"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E72855FD-A8FC-6B46-9B55-97E4DAD45AA1}">
      <dsp:nvSpPr>
        <dsp:cNvPr id="0" name=""/>
        <dsp:cNvSpPr/>
      </dsp:nvSpPr>
      <dsp:spPr>
        <a:xfrm>
          <a:off x="216288" y="3881489"/>
          <a:ext cx="1910830"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Consigliera/e di parità</a:t>
          </a:r>
        </a:p>
      </dsp:txBody>
      <dsp:txXfrm>
        <a:off x="251827" y="3917028"/>
        <a:ext cx="1839752" cy="1142299"/>
      </dsp:txXfrm>
    </dsp:sp>
    <dsp:sp modelId="{920B16CD-4076-4E43-9A66-9A4896939FE5}">
      <dsp:nvSpPr>
        <dsp:cNvPr id="0" name=""/>
        <dsp:cNvSpPr/>
      </dsp:nvSpPr>
      <dsp:spPr>
        <a:xfrm>
          <a:off x="2339433" y="3679790"/>
          <a:ext cx="1910830"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4158F18A-E85B-E644-A684-EE52D012534C}">
      <dsp:nvSpPr>
        <dsp:cNvPr id="0" name=""/>
        <dsp:cNvSpPr/>
      </dsp:nvSpPr>
      <dsp:spPr>
        <a:xfrm>
          <a:off x="2551747" y="3881489"/>
          <a:ext cx="1910830"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Gruppo di monitoraggio CUG (Dipartimenti  PO e FP)</a:t>
          </a:r>
        </a:p>
      </dsp:txBody>
      <dsp:txXfrm>
        <a:off x="2587286" y="3917028"/>
        <a:ext cx="1839752" cy="1142299"/>
      </dsp:txXfrm>
    </dsp:sp>
    <dsp:sp modelId="{39815EA9-6C5B-9342-8DF8-DCA5E38657EA}">
      <dsp:nvSpPr>
        <dsp:cNvPr id="0" name=""/>
        <dsp:cNvSpPr/>
      </dsp:nvSpPr>
      <dsp:spPr>
        <a:xfrm>
          <a:off x="4674892" y="3679790"/>
          <a:ext cx="1910830"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CBB0BDFE-988E-3F4D-9022-B324E9CE3253}">
      <dsp:nvSpPr>
        <dsp:cNvPr id="0" name=""/>
        <dsp:cNvSpPr/>
      </dsp:nvSpPr>
      <dsp:spPr>
        <a:xfrm>
          <a:off x="4887207" y="3881489"/>
          <a:ext cx="1910830"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UNAR</a:t>
          </a:r>
        </a:p>
      </dsp:txBody>
      <dsp:txXfrm>
        <a:off x="4922746" y="3917028"/>
        <a:ext cx="1839752" cy="1142299"/>
      </dsp:txXfrm>
    </dsp:sp>
    <dsp:sp modelId="{70596C4E-E065-9E4A-B0DA-F6BA8EC17799}">
      <dsp:nvSpPr>
        <dsp:cNvPr id="0" name=""/>
        <dsp:cNvSpPr/>
      </dsp:nvSpPr>
      <dsp:spPr>
        <a:xfrm>
          <a:off x="4964746" y="1910680"/>
          <a:ext cx="2428455"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C5C32162-68A9-3249-BAF1-7065C692D3AD}">
      <dsp:nvSpPr>
        <dsp:cNvPr id="0" name=""/>
        <dsp:cNvSpPr/>
      </dsp:nvSpPr>
      <dsp:spPr>
        <a:xfrm>
          <a:off x="5177061" y="2112379"/>
          <a:ext cx="2428455"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All’interno della amministrazione</a:t>
          </a:r>
        </a:p>
      </dsp:txBody>
      <dsp:txXfrm>
        <a:off x="5212600" y="2147918"/>
        <a:ext cx="2357377" cy="1142299"/>
      </dsp:txXfrm>
    </dsp:sp>
    <dsp:sp modelId="{60430282-3487-F84A-B892-CB17185FA54F}">
      <dsp:nvSpPr>
        <dsp:cNvPr id="0" name=""/>
        <dsp:cNvSpPr/>
      </dsp:nvSpPr>
      <dsp:spPr>
        <a:xfrm>
          <a:off x="7817830" y="1910680"/>
          <a:ext cx="2481480" cy="1213377"/>
        </a:xfrm>
        <a:prstGeom prst="roundRect">
          <a:avLst>
            <a:gd name="adj" fmla="val 10000"/>
          </a:avLst>
        </a:prstGeom>
        <a:gradFill rotWithShape="0">
          <a:gsLst>
            <a:gs pos="0">
              <a:schemeClr val="accent1">
                <a:hueOff val="0"/>
                <a:satOff val="0"/>
                <a:lumOff val="0"/>
                <a:alphaOff val="0"/>
                <a:tint val="96000"/>
                <a:lumMod val="102000"/>
              </a:schemeClr>
            </a:gs>
            <a:gs pos="100000">
              <a:schemeClr val="accent1">
                <a:hueOff val="0"/>
                <a:satOff val="0"/>
                <a:lumOff val="0"/>
                <a:alphaOff val="0"/>
                <a:shade val="88000"/>
                <a:lumMod val="94000"/>
              </a:schemeClr>
            </a:gs>
          </a:gsLst>
          <a:path path="circle">
            <a:fillToRect l="50000" t="100000" r="100000" b="50000"/>
          </a:path>
        </a:gradFill>
        <a:ln>
          <a:noFill/>
        </a:ln>
        <a:effectLst>
          <a:innerShdw blurRad="63500" dist="50800" dir="13500000">
            <a:prstClr val="black">
              <a:alpha val="50000"/>
            </a:prstClr>
          </a:innerShdw>
        </a:effectLst>
      </dsp:spPr>
      <dsp:style>
        <a:lnRef idx="0">
          <a:scrgbClr r="0" g="0" b="0"/>
        </a:lnRef>
        <a:fillRef idx="3">
          <a:scrgbClr r="0" g="0" b="0"/>
        </a:fillRef>
        <a:effectRef idx="2">
          <a:scrgbClr r="0" g="0" b="0"/>
        </a:effectRef>
        <a:fontRef idx="minor">
          <a:schemeClr val="lt1"/>
        </a:fontRef>
      </dsp:style>
    </dsp:sp>
    <dsp:sp modelId="{B090DA8D-0BF3-8541-8DF2-8BA376E665A5}">
      <dsp:nvSpPr>
        <dsp:cNvPr id="0" name=""/>
        <dsp:cNvSpPr/>
      </dsp:nvSpPr>
      <dsp:spPr>
        <a:xfrm>
          <a:off x="8030145" y="2112379"/>
          <a:ext cx="2481480" cy="1213377"/>
        </a:xfrm>
        <a:prstGeom prst="roundRect">
          <a:avLst>
            <a:gd name="adj" fmla="val 10000"/>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innerShdw blurRad="63500" dist="50800" dir="8100000">
            <a:prstClr val="black">
              <a:alpha val="50000"/>
            </a:prstClr>
          </a:innerShdw>
        </a:effectLst>
      </dsp:spPr>
      <dsp:style>
        <a:lnRef idx="1">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it-IT" sz="1600" b="1" kern="1200" dirty="0">
              <a:solidFill>
                <a:schemeClr val="bg2"/>
              </a:solidFill>
              <a:latin typeface="Verdana"/>
              <a:cs typeface="Verdana"/>
            </a:rPr>
            <a:t>Con gli altri CUG : “Forum dei CUG”</a:t>
          </a:r>
        </a:p>
      </dsp:txBody>
      <dsp:txXfrm>
        <a:off x="8065684" y="2147918"/>
        <a:ext cx="2410402" cy="114229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95990-AA74-8E42-9D00-30D704DB922C}">
      <dsp:nvSpPr>
        <dsp:cNvPr id="0" name=""/>
        <dsp:cNvSpPr/>
      </dsp:nvSpPr>
      <dsp:spPr>
        <a:xfrm>
          <a:off x="0" y="764532"/>
          <a:ext cx="10515600" cy="5796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27444E61-F6BD-0B42-9DE9-461AFC76AC35}">
      <dsp:nvSpPr>
        <dsp:cNvPr id="0" name=""/>
        <dsp:cNvSpPr/>
      </dsp:nvSpPr>
      <dsp:spPr>
        <a:xfrm>
          <a:off x="525780" y="425052"/>
          <a:ext cx="7360920" cy="678960"/>
        </a:xfrm>
        <a:prstGeom prst="roundRect">
          <a:avLst/>
        </a:prstGeom>
        <a:solidFill>
          <a:schemeClr val="accent5">
            <a:lumMod val="75000"/>
          </a:schemeClr>
        </a:solidFill>
        <a:ln>
          <a:solidFill>
            <a:srgbClr val="FFFFFF"/>
          </a:solidFill>
        </a:ln>
        <a:effectLst>
          <a:reflection blurRad="12700" stA="26000" endPos="32000" dist="12700" dir="5400000" sy="-100000" rotWithShape="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dirty="0"/>
            <a:t>Razionalizzazione</a:t>
          </a:r>
        </a:p>
      </dsp:txBody>
      <dsp:txXfrm>
        <a:off x="558924" y="458196"/>
        <a:ext cx="7294632" cy="612672"/>
      </dsp:txXfrm>
    </dsp:sp>
    <dsp:sp modelId="{3F133E97-FEFD-9C44-8C56-66BE30D659D6}">
      <dsp:nvSpPr>
        <dsp:cNvPr id="0" name=""/>
        <dsp:cNvSpPr/>
      </dsp:nvSpPr>
      <dsp:spPr>
        <a:xfrm>
          <a:off x="0" y="1807812"/>
          <a:ext cx="8856658" cy="5796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F5530BE8-BE56-5848-8699-21BAE1BF89CC}">
      <dsp:nvSpPr>
        <dsp:cNvPr id="0" name=""/>
        <dsp:cNvSpPr/>
      </dsp:nvSpPr>
      <dsp:spPr>
        <a:xfrm>
          <a:off x="525780" y="1468332"/>
          <a:ext cx="7360920" cy="678960"/>
        </a:xfrm>
        <a:prstGeom prst="roundRect">
          <a:avLst/>
        </a:prstGeom>
        <a:solidFill>
          <a:schemeClr val="accent5">
            <a:lumMod val="75000"/>
          </a:schemeClr>
        </a:solidFill>
        <a:ln>
          <a:solidFill>
            <a:srgbClr val="FFFFFF"/>
          </a:solidFill>
        </a:ln>
        <a:effectLst>
          <a:reflection blurRad="12700" stA="26000" endPos="32000" dist="12700" dir="5400000" sy="-100000" rotWithShape="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dirty="0"/>
            <a:t>Ampliamento dei campi di intervento </a:t>
          </a:r>
        </a:p>
      </dsp:txBody>
      <dsp:txXfrm>
        <a:off x="558924" y="1501476"/>
        <a:ext cx="7294632" cy="612672"/>
      </dsp:txXfrm>
    </dsp:sp>
    <dsp:sp modelId="{386C5C0E-1D86-7B4C-B9DB-E85C85FD5F1B}">
      <dsp:nvSpPr>
        <dsp:cNvPr id="0" name=""/>
        <dsp:cNvSpPr/>
      </dsp:nvSpPr>
      <dsp:spPr>
        <a:xfrm>
          <a:off x="0" y="2851092"/>
          <a:ext cx="10515600" cy="5796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FC1B80B8-F96F-FC43-B44B-5192E5DD6C95}">
      <dsp:nvSpPr>
        <dsp:cNvPr id="0" name=""/>
        <dsp:cNvSpPr/>
      </dsp:nvSpPr>
      <dsp:spPr>
        <a:xfrm>
          <a:off x="525780" y="2511612"/>
          <a:ext cx="7360920" cy="678960"/>
        </a:xfrm>
        <a:prstGeom prst="roundRect">
          <a:avLst/>
        </a:prstGeom>
        <a:solidFill>
          <a:schemeClr val="accent5">
            <a:lumMod val="75000"/>
          </a:schemeClr>
        </a:solidFill>
        <a:ln>
          <a:solidFill>
            <a:srgbClr val="FFFFFF"/>
          </a:solidFill>
        </a:ln>
        <a:effectLst>
          <a:reflection blurRad="12700" stA="26000" endPos="32000" dist="12700" dir="5400000" sy="-100000" rotWithShape="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dirty="0"/>
            <a:t>Orientamento al miglioramento della efficienza della PA</a:t>
          </a:r>
        </a:p>
      </dsp:txBody>
      <dsp:txXfrm>
        <a:off x="558924" y="2544756"/>
        <a:ext cx="7294632" cy="612672"/>
      </dsp:txXfrm>
    </dsp:sp>
    <dsp:sp modelId="{2A47E89A-3A18-0E45-A8D3-EC2BE3FDB28D}">
      <dsp:nvSpPr>
        <dsp:cNvPr id="0" name=""/>
        <dsp:cNvSpPr/>
      </dsp:nvSpPr>
      <dsp:spPr>
        <a:xfrm>
          <a:off x="0" y="3894372"/>
          <a:ext cx="10515600" cy="579600"/>
        </a:xfrm>
        <a:prstGeom prst="rect">
          <a:avLst/>
        </a:prstGeom>
        <a:solidFill>
          <a:schemeClr val="lt1">
            <a:alpha val="90000"/>
            <a:hueOff val="0"/>
            <a:satOff val="0"/>
            <a:lumOff val="0"/>
            <a:alphaOff val="0"/>
          </a:schemeClr>
        </a:solidFill>
        <a:ln w="9525" cap="rnd" cmpd="sng" algn="ctr">
          <a:solidFill>
            <a:schemeClr val="accent1">
              <a:hueOff val="0"/>
              <a:satOff val="0"/>
              <a:lumOff val="0"/>
              <a:alphaOff val="0"/>
            </a:schemeClr>
          </a:solidFill>
          <a:prstDash val="solid"/>
        </a:ln>
        <a:effectLst>
          <a:reflection blurRad="12700" stA="26000" endPos="32000" dist="12700" dir="5400000" sy="-100000" rotWithShape="0"/>
        </a:effectLst>
        <a:scene3d>
          <a:camera prst="orthographicFront"/>
          <a:lightRig rig="threePt" dir="t">
            <a:rot lat="0" lon="0" rev="7500000"/>
          </a:lightRig>
        </a:scene3d>
        <a:sp3d z="152400" extrusionH="63500" prstMaterial="dkEdge">
          <a:bevelT w="135400" h="16350" prst="relaxedInset"/>
          <a:contourClr>
            <a:schemeClr val="bg1"/>
          </a:contourClr>
        </a:sp3d>
      </dsp:spPr>
      <dsp:style>
        <a:lnRef idx="1">
          <a:scrgbClr r="0" g="0" b="0"/>
        </a:lnRef>
        <a:fillRef idx="1">
          <a:scrgbClr r="0" g="0" b="0"/>
        </a:fillRef>
        <a:effectRef idx="2">
          <a:scrgbClr r="0" g="0" b="0"/>
        </a:effectRef>
        <a:fontRef idx="minor"/>
      </dsp:style>
    </dsp:sp>
    <dsp:sp modelId="{5DA24D9B-6DD6-8B48-8BBE-8E0B26C057B1}">
      <dsp:nvSpPr>
        <dsp:cNvPr id="0" name=""/>
        <dsp:cNvSpPr/>
      </dsp:nvSpPr>
      <dsp:spPr>
        <a:xfrm>
          <a:off x="525780" y="3554892"/>
          <a:ext cx="7360920" cy="678960"/>
        </a:xfrm>
        <a:prstGeom prst="roundRect">
          <a:avLst/>
        </a:prstGeom>
        <a:solidFill>
          <a:schemeClr val="accent5">
            <a:lumMod val="75000"/>
          </a:schemeClr>
        </a:solidFill>
        <a:ln>
          <a:solidFill>
            <a:srgbClr val="FFFFFF"/>
          </a:solidFill>
        </a:ln>
        <a:effectLst>
          <a:reflection blurRad="12700" stA="26000" endPos="32000" dist="12700" dir="5400000" sy="-100000" rotWithShape="0"/>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78225" tIns="0" rIns="278225" bIns="0" numCol="1" spcCol="1270" anchor="ctr" anchorCtr="0">
          <a:noAutofit/>
        </a:bodyPr>
        <a:lstStyle/>
        <a:p>
          <a:pPr marL="0" lvl="0" indent="0" algn="l" defTabSz="1022350">
            <a:lnSpc>
              <a:spcPct val="90000"/>
            </a:lnSpc>
            <a:spcBef>
              <a:spcPct val="0"/>
            </a:spcBef>
            <a:spcAft>
              <a:spcPct val="35000"/>
            </a:spcAft>
            <a:buNone/>
          </a:pPr>
          <a:r>
            <a:rPr lang="it-IT" sz="2300" kern="1200" dirty="0"/>
            <a:t>Benessere organizzativo e parità nella prevenzione  </a:t>
          </a:r>
        </a:p>
      </dsp:txBody>
      <dsp:txXfrm>
        <a:off x="558924" y="3588036"/>
        <a:ext cx="7294632" cy="61267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a:xfrm>
            <a:off x="5332412" y="5883275"/>
            <a:ext cx="4324044" cy="365125"/>
          </a:xfrm>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31609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25/10/2023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414263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4078873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8607734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1365111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6433176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56168126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0012657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40185528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10951856" y="5867131"/>
            <a:ext cx="551167" cy="365125"/>
          </a:xfrm>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64549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6E8599A8-CD0F-4A45-9985-50D996F389BA}" type="datetimeFigureOut">
              <a:rPr lang="it-IT" smtClean="0"/>
              <a:t>25/10/2023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644665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6E8599A8-CD0F-4A45-9985-50D996F389BA}" type="datetimeFigureOut">
              <a:rPr lang="it-IT" smtClean="0"/>
              <a:t>25/10/2023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87936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6E8599A8-CD0F-4A45-9985-50D996F389BA}" type="datetimeFigureOut">
              <a:rPr lang="it-IT" smtClean="0"/>
              <a:t>25/10/2023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2740527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E8599A8-CD0F-4A45-9985-50D996F389BA}" type="datetimeFigureOut">
              <a:rPr lang="it-IT" smtClean="0"/>
              <a:t>25/10/2023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959552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8599A8-CD0F-4A45-9985-50D996F389BA}" type="datetimeFigureOut">
              <a:rPr lang="it-IT" smtClean="0"/>
              <a:t>25/10/2023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5993089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25/10/2023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397450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6E8599A8-CD0F-4A45-9985-50D996F389BA}" type="datetimeFigureOut">
              <a:rPr lang="it-IT" smtClean="0"/>
              <a:t>25/10/2023</a:t>
            </a:fld>
            <a:endParaRPr lang="it-IT"/>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EE8AB2A-538D-491B-B897-17682CA798B1}" type="slidenum">
              <a:rPr lang="it-IT" smtClean="0"/>
              <a:t>‹N›</a:t>
            </a:fld>
            <a:endParaRPr lang="it-IT"/>
          </a:p>
        </p:txBody>
      </p:sp>
    </p:spTree>
    <p:extLst>
      <p:ext uri="{BB962C8B-B14F-4D97-AF65-F5344CB8AC3E}">
        <p14:creationId xmlns:p14="http://schemas.microsoft.com/office/powerpoint/2010/main" val="1730296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6E8599A8-CD0F-4A45-9985-50D996F389BA}" type="datetimeFigureOut">
              <a:rPr lang="it-IT" smtClean="0"/>
              <a:t>25/10/2023</a:t>
            </a:fld>
            <a:endParaRPr lang="it-IT"/>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it-IT"/>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EE8AB2A-538D-491B-B897-17682CA798B1}" type="slidenum">
              <a:rPr lang="it-IT" smtClean="0"/>
              <a:t>‹N›</a:t>
            </a:fld>
            <a:endParaRPr lang="it-IT"/>
          </a:p>
        </p:txBody>
      </p:sp>
    </p:spTree>
    <p:extLst>
      <p:ext uri="{BB962C8B-B14F-4D97-AF65-F5344CB8AC3E}">
        <p14:creationId xmlns:p14="http://schemas.microsoft.com/office/powerpoint/2010/main" val="3450788963"/>
      </p:ext>
    </p:extLst>
  </p:cSld>
  <p:clrMap bg1="lt1" tx1="dk1" bg2="lt2" tx2="dk2" accent1="accent1" accent2="accent2" accent3="accent3" accent4="accent4" accent5="accent5" accent6="accent6" hlink="hlink" folHlink="folHlink"/>
  <p:sldLayoutIdLst>
    <p:sldLayoutId id="2147483928"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 id="2147483939" r:id="rId12"/>
    <p:sldLayoutId id="2147483940" r:id="rId13"/>
    <p:sldLayoutId id="2147483941" r:id="rId14"/>
    <p:sldLayoutId id="2147483942" r:id="rId15"/>
    <p:sldLayoutId id="2147483943" r:id="rId16"/>
    <p:sldLayoutId id="2147483944"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www.comune.siena.it/content/download/54677/825150/file/dlg_00123_18-04-2018.pdf"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8" Type="http://schemas.openxmlformats.org/officeDocument/2006/relationships/hyperlink" Target="https://web.uniroma2.it/it/percorso/comitato_unico_di_garanzia/sezione/normativa_e_report" TargetMode="External"/><Relationship Id="rId13" Type="http://schemas.openxmlformats.org/officeDocument/2006/relationships/hyperlink" Target="https://web.uniroma2.it/it/percorso/comitato_unico_di_garanzia/sezione/contatti-72449" TargetMode="External"/><Relationship Id="rId3" Type="http://schemas.openxmlformats.org/officeDocument/2006/relationships/hyperlink" Target="https://web.uniroma2.it/it/percorso/comitato_unico_di_garanzia/sezione/commissioni_istruttorie-44547" TargetMode="External"/><Relationship Id="rId7" Type="http://schemas.openxmlformats.org/officeDocument/2006/relationships/hyperlink" Target="https://web.uniroma2.it/it/percorso/comitato_unico_di_garanzia/sezione/piano_azioni_positive" TargetMode="External"/><Relationship Id="rId12" Type="http://schemas.openxmlformats.org/officeDocument/2006/relationships/hyperlink" Target="https://web.uniroma2.it/it/percorso/comitato_unico_di_garanzia/sezione/numeri_utili_e_link" TargetMode="External"/><Relationship Id="rId2" Type="http://schemas.openxmlformats.org/officeDocument/2006/relationships/hyperlink" Target="https://web.uniroma2.it/it/percorso/comitato_unico_di_garanzia/sezione/composizione" TargetMode="External"/><Relationship Id="rId1" Type="http://schemas.openxmlformats.org/officeDocument/2006/relationships/slideLayout" Target="../slideLayouts/slideLayout2.xml"/><Relationship Id="rId6" Type="http://schemas.openxmlformats.org/officeDocument/2006/relationships/hyperlink" Target="https://web.uniroma2.it/it/percorso/comitato_unico_di_garanzia/sezione/linee_guida_-_raccomandazioni" TargetMode="External"/><Relationship Id="rId11" Type="http://schemas.openxmlformats.org/officeDocument/2006/relationships/hyperlink" Target="https://web.uniroma2.it/it/percorso/comitato_unico_di_garanzia/sezione/questionari" TargetMode="External"/><Relationship Id="rId5" Type="http://schemas.openxmlformats.org/officeDocument/2006/relationships/hyperlink" Target="https://web.uniroma2.it/it/percorso/comitato_unico_di_garanzia/sezione/lavori" TargetMode="External"/><Relationship Id="rId10" Type="http://schemas.openxmlformats.org/officeDocument/2006/relationships/hyperlink" Target="https://web.uniroma2.it/it/percorso/comitato_unico_di_garanzia/sezione/pubblicazioni" TargetMode="External"/><Relationship Id="rId4" Type="http://schemas.openxmlformats.org/officeDocument/2006/relationships/hyperlink" Target="https://web.uniroma2.it/it/percorso/comitato_unico_di_garanzia/sezione/sportelli" TargetMode="External"/><Relationship Id="rId9" Type="http://schemas.openxmlformats.org/officeDocument/2006/relationships/hyperlink" Target="https://web.uniroma2.it/it/percorso/comitato_unico_di_garanzia/sezione/iniziative-67846" TargetMode="Externa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ottotitolo 4">
            <a:extLst>
              <a:ext uri="{FF2B5EF4-FFF2-40B4-BE49-F238E27FC236}">
                <a16:creationId xmlns:a16="http://schemas.microsoft.com/office/drawing/2014/main" id="{D8ADD162-9439-4235-9524-5CA16AB505FF}"/>
              </a:ext>
            </a:extLst>
          </p:cNvPr>
          <p:cNvSpPr>
            <a:spLocks noGrp="1"/>
          </p:cNvSpPr>
          <p:nvPr>
            <p:ph type="subTitle" idx="1"/>
          </p:nvPr>
        </p:nvSpPr>
        <p:spPr>
          <a:xfrm>
            <a:off x="9878938" y="4871003"/>
            <a:ext cx="2232196" cy="1816844"/>
          </a:xfrm>
          <a:prstGeom prst="rect">
            <a:avLst/>
          </a:prstGeom>
          <a:ln w="28575">
            <a:solidFill>
              <a:schemeClr val="accent1">
                <a:lumMod val="75000"/>
              </a:schemeClr>
            </a:solidFill>
          </a:ln>
        </p:spPr>
        <p:txBody>
          <a:bodyPr wrap="square">
            <a:spAutoFit/>
          </a:bodyPr>
          <a:lstStyle/>
          <a:p>
            <a:pPr algn="l">
              <a:lnSpc>
                <a:spcPct val="120000"/>
              </a:lnSpc>
              <a:spcAft>
                <a:spcPts val="0"/>
              </a:spcAft>
            </a:pPr>
            <a:r>
              <a:rPr lang="it-IT" sz="1200" b="1" dirty="0">
                <a:solidFill>
                  <a:schemeClr val="bg1"/>
                </a:solidFill>
                <a:latin typeface="HelveticaNeueLT Std"/>
                <a:ea typeface="Calibri" panose="020F0502020204030204" pitchFamily="34" charset="0"/>
                <a:cs typeface="HelveticaNeueLT Std"/>
              </a:rPr>
              <a:t>ASMEL Associazione per la Sussidiarietà e la Modernizzazione degli Enti Locali</a:t>
            </a:r>
            <a:endParaRPr lang="it-IT" sz="1400" dirty="0">
              <a:solidFill>
                <a:schemeClr val="bg1"/>
              </a:solidFill>
              <a:effectLst/>
              <a:latin typeface="MinionPro-Regular"/>
              <a:ea typeface="Calibri" panose="020F0502020204030204" pitchFamily="34" charset="0"/>
              <a:cs typeface="MinionPro-Regular"/>
            </a:endParaRPr>
          </a:p>
          <a:p>
            <a:pPr algn="r">
              <a:lnSpc>
                <a:spcPct val="150000"/>
              </a:lnSpc>
              <a:spcAft>
                <a:spcPts val="0"/>
              </a:spcAft>
              <a:tabLst>
                <a:tab pos="3060065" algn="ctr"/>
                <a:tab pos="6120130" algn="r"/>
              </a:tabLst>
            </a:pPr>
            <a:r>
              <a:rPr lang="it-IT" sz="1200" b="1" dirty="0">
                <a:solidFill>
                  <a:schemeClr val="bg1"/>
                </a:solidFill>
                <a:latin typeface="HelveticaNeueLT Std"/>
                <a:ea typeface="Calibri" panose="020F0502020204030204" pitchFamily="34" charset="0"/>
                <a:cs typeface="HelveticaNeueLT Std"/>
              </a:rPr>
              <a:t>www.asmel.eu                            800165654                         webinar@asmel.eu</a:t>
            </a:r>
            <a:endParaRPr lang="it-IT" sz="12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6" name="Rettangolo 5">
            <a:extLst>
              <a:ext uri="{FF2B5EF4-FFF2-40B4-BE49-F238E27FC236}">
                <a16:creationId xmlns:a16="http://schemas.microsoft.com/office/drawing/2014/main" id="{0B7D1392-AEFD-415F-BA90-27829B755A9F}"/>
              </a:ext>
            </a:extLst>
          </p:cNvPr>
          <p:cNvSpPr/>
          <p:nvPr/>
        </p:nvSpPr>
        <p:spPr>
          <a:xfrm>
            <a:off x="2532993" y="1228397"/>
            <a:ext cx="8229600" cy="3908762"/>
          </a:xfrm>
          <a:prstGeom prst="rect">
            <a:avLst/>
          </a:prstGeom>
        </p:spPr>
        <p:txBody>
          <a:bodyPr wrap="square">
            <a:spAutoFit/>
          </a:bodyPr>
          <a:lstStyle/>
          <a:p>
            <a:pPr algn="ctr"/>
            <a:r>
              <a:rPr lang="it-IT" sz="2400" b="1" u="sng" dirty="0">
                <a:latin typeface="Arial" panose="020B0604020202020204" pitchFamily="34" charset="0"/>
                <a:cs typeface="Arial" panose="020B0604020202020204" pitchFamily="34" charset="0"/>
              </a:rPr>
              <a:t>26.10.2023</a:t>
            </a:r>
          </a:p>
          <a:p>
            <a:pPr algn="ctr"/>
            <a:endParaRPr lang="it-IT" sz="2400" b="1" u="sng" dirty="0">
              <a:latin typeface="Arial" panose="020B0604020202020204" pitchFamily="34" charset="0"/>
              <a:cs typeface="Arial" panose="020B0604020202020204" pitchFamily="34" charset="0"/>
            </a:endParaRPr>
          </a:p>
          <a:p>
            <a:pPr algn="ctr"/>
            <a:r>
              <a:rPr lang="it-IT" sz="2400" b="1" cap="all" dirty="0">
                <a:latin typeface="Arial" panose="020B0604020202020204" pitchFamily="34" charset="0"/>
                <a:cs typeface="Arial" panose="020B0604020202020204" pitchFamily="34" charset="0"/>
              </a:rPr>
              <a:t> </a:t>
            </a:r>
            <a:r>
              <a:rPr lang="it-IT" sz="4400" b="1" dirty="0">
                <a:latin typeface="Arial" panose="020B0604020202020204" pitchFamily="34" charset="0"/>
                <a:cs typeface="Arial" panose="020B0604020202020204" pitchFamily="34" charset="0"/>
              </a:rPr>
              <a:t>Ruolo e funzione del Comitato Unico Di Garanzia</a:t>
            </a:r>
            <a:endParaRPr lang="it-IT" sz="44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endParaRPr lang="it-IT" sz="1600" b="1" cap="all" dirty="0">
              <a:latin typeface="Arial" panose="020B0604020202020204" pitchFamily="34" charset="0"/>
              <a:cs typeface="Arial" panose="020B0604020202020204" pitchFamily="34" charset="0"/>
            </a:endParaRPr>
          </a:p>
          <a:p>
            <a:pPr algn="ctr"/>
            <a:r>
              <a:rPr lang="it-IT" sz="1600" b="1" cap="all" dirty="0">
                <a:latin typeface="Arial" panose="020B0604020202020204" pitchFamily="34" charset="0"/>
                <a:cs typeface="Arial" panose="020B0604020202020204" pitchFamily="34" charset="0"/>
              </a:rPr>
              <a:t>Avv. Giampaolo Teodori</a:t>
            </a:r>
          </a:p>
        </p:txBody>
      </p:sp>
      <p:pic>
        <p:nvPicPr>
          <p:cNvPr id="3" name="Immagine 2">
            <a:extLst>
              <a:ext uri="{FF2B5EF4-FFF2-40B4-BE49-F238E27FC236}">
                <a16:creationId xmlns:a16="http://schemas.microsoft.com/office/drawing/2014/main" id="{EF8A0E8F-0EBA-4BC6-8F0F-95D81F8E9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2839" y="78846"/>
            <a:ext cx="1818295" cy="872610"/>
          </a:xfrm>
          <a:prstGeom prst="rect">
            <a:avLst/>
          </a:prstGeom>
        </p:spPr>
      </p:pic>
      <p:pic>
        <p:nvPicPr>
          <p:cNvPr id="7" name="Immagine 6">
            <a:extLst>
              <a:ext uri="{FF2B5EF4-FFF2-40B4-BE49-F238E27FC236}">
                <a16:creationId xmlns:a16="http://schemas.microsoft.com/office/drawing/2014/main" id="{399FA69E-8C66-4D3E-9D6E-F41E585307AD}"/>
              </a:ext>
            </a:extLst>
          </p:cNvPr>
          <p:cNvPicPr>
            <a:picLocks noChangeAspect="1"/>
          </p:cNvPicPr>
          <p:nvPr/>
        </p:nvPicPr>
        <p:blipFill>
          <a:blip r:embed="rId3"/>
          <a:stretch>
            <a:fillRect/>
          </a:stretch>
        </p:blipFill>
        <p:spPr>
          <a:xfrm>
            <a:off x="0" y="5741105"/>
            <a:ext cx="1689744" cy="1116895"/>
          </a:xfrm>
          <a:prstGeom prst="rect">
            <a:avLst/>
          </a:prstGeom>
        </p:spPr>
      </p:pic>
    </p:spTree>
    <p:extLst>
      <p:ext uri="{BB962C8B-B14F-4D97-AF65-F5344CB8AC3E}">
        <p14:creationId xmlns:p14="http://schemas.microsoft.com/office/powerpoint/2010/main" val="339441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0" i="0" u="none" strike="noStrike" baseline="0" dirty="0">
                <a:latin typeface="Arial" panose="020B0604020202020204" pitchFamily="34" charset="0"/>
                <a:cs typeface="Arial" panose="020B0604020202020204" pitchFamily="34" charset="0"/>
              </a:rPr>
              <a:t>La nomina dei CUG</a:t>
            </a:r>
          </a:p>
          <a:p>
            <a:r>
              <a:rPr lang="it-IT" sz="1800" b="0" i="0" u="none" strike="noStrike" baseline="0" dirty="0">
                <a:latin typeface="Arial" panose="020B0604020202020204" pitchFamily="34" charset="0"/>
                <a:cs typeface="Arial" panose="020B0604020202020204" pitchFamily="34" charset="0"/>
              </a:rPr>
              <a:t>Il CUG ha una composizione paritetica ed è formato da componenti designati da ciascuna delle organizzazioni sindacali rappresentative (ai sensi degli artt. 40 e 43 d.lgs. 165/2001) presenti all’interno della singola amministrazione interessata e da un pari numero di rappresentanti dell’amministrazione (nonché da altrettanti supplenti)</a:t>
            </a:r>
          </a:p>
          <a:p>
            <a:r>
              <a:rPr lang="it-IT" sz="1800" b="0" i="0" u="none" strike="noStrike" baseline="0" dirty="0">
                <a:latin typeface="Arial" panose="020B0604020202020204" pitchFamily="34" charset="0"/>
                <a:cs typeface="Arial" panose="020B0604020202020204" pitchFamily="34" charset="0"/>
              </a:rPr>
              <a:t>Per quanto attiene ai componenti di parte pubblica, le linee guida prevedono che debbano essere rappresentate, per quanto possibile, tutte le componenti del personale comunque in servizio .La designazione è fatta all’esito dell’espletamento di una procedura comparativa.</a:t>
            </a:r>
          </a:p>
          <a:p>
            <a:r>
              <a:rPr lang="it-IT" sz="1800" b="0" i="0" u="none" strike="noStrike" baseline="0" dirty="0">
                <a:latin typeface="Arial" panose="020B0604020202020204" pitchFamily="34" charset="0"/>
                <a:cs typeface="Arial" panose="020B0604020202020204" pitchFamily="34" charset="0"/>
              </a:rPr>
              <a:t>Il mandato dei componenti del CUG è rinnovabile.</a:t>
            </a:r>
          </a:p>
          <a:p>
            <a:r>
              <a:rPr lang="it-IT" sz="1800" b="0" i="0" u="none" strike="noStrike" baseline="0" dirty="0">
                <a:latin typeface="Arial" panose="020B0604020202020204" pitchFamily="34" charset="0"/>
                <a:cs typeface="Arial" panose="020B0604020202020204" pitchFamily="34" charset="0"/>
              </a:rPr>
              <a:t>Per le amministrazioni piccole è prevista la possibilità di nomina di un CUG «condiviso».</a:t>
            </a:r>
          </a:p>
          <a:p>
            <a:pPr marL="0" indent="0">
              <a:buNone/>
            </a:pPr>
            <a:endParaRPr lang="it-IT" dirty="0"/>
          </a:p>
        </p:txBody>
      </p:sp>
    </p:spTree>
    <p:extLst>
      <p:ext uri="{BB962C8B-B14F-4D97-AF65-F5344CB8AC3E}">
        <p14:creationId xmlns:p14="http://schemas.microsoft.com/office/powerpoint/2010/main" val="8963479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84311" y="424543"/>
            <a:ext cx="10018713" cy="376646"/>
          </a:xfrm>
        </p:spPr>
        <p:txBody>
          <a:bodyPr>
            <a:normAutofit fontScale="90000"/>
          </a:bodyPr>
          <a:lstStyle/>
          <a:p>
            <a:r>
              <a:rPr lang="it-IT" b="1" dirty="0">
                <a:latin typeface="Arial" panose="020B0604020202020204" pitchFamily="34" charset="0"/>
                <a:cs typeface="Arial" panose="020B0604020202020204" pitchFamily="34" charset="0"/>
              </a:rPr>
              <a:t>Funzioni propositive </a:t>
            </a:r>
            <a:br>
              <a:rPr lang="it-IT" b="1" dirty="0">
                <a:solidFill>
                  <a:srgbClr val="000090"/>
                </a:solidFill>
                <a:latin typeface="Verdana"/>
                <a:cs typeface="Verdana"/>
              </a:rPr>
            </a:br>
            <a:endParaRPr lang="it-IT" dirty="0"/>
          </a:p>
        </p:txBody>
      </p:sp>
      <p:sp>
        <p:nvSpPr>
          <p:cNvPr id="3" name="Segnaposto contenuto 2"/>
          <p:cNvSpPr>
            <a:spLocks noGrp="1"/>
          </p:cNvSpPr>
          <p:nvPr>
            <p:ph idx="1"/>
          </p:nvPr>
        </p:nvSpPr>
        <p:spPr>
          <a:xfrm>
            <a:off x="1976846" y="801189"/>
            <a:ext cx="9376954" cy="6056811"/>
          </a:xfrm>
        </p:spPr>
        <p:txBody>
          <a:bodyPr>
            <a:normAutofit fontScale="92500" lnSpcReduction="20000"/>
          </a:bodyPr>
          <a:lstStyle/>
          <a:p>
            <a:pPr algn="just">
              <a:lnSpc>
                <a:spcPct val="200000"/>
              </a:lnSpc>
              <a:buFontTx/>
              <a:buAutoNum type="arabicPeriod"/>
            </a:pPr>
            <a:r>
              <a:rPr lang="it-IT" sz="1600" i="1" dirty="0">
                <a:latin typeface="Arial" panose="020B0604020202020204" pitchFamily="34" charset="0"/>
                <a:cs typeface="Arial" panose="020B0604020202020204" pitchFamily="34" charset="0"/>
              </a:rPr>
              <a:t>Predisposizione di </a:t>
            </a:r>
            <a:r>
              <a:rPr lang="it-IT" sz="1600" b="1" i="1" dirty="0">
                <a:latin typeface="Arial" panose="020B0604020202020204" pitchFamily="34" charset="0"/>
                <a:cs typeface="Arial" panose="020B0604020202020204" pitchFamily="34" charset="0"/>
              </a:rPr>
              <a:t>piani di azioni positive</a:t>
            </a:r>
            <a:r>
              <a:rPr lang="it-IT" sz="1600" i="1" dirty="0">
                <a:latin typeface="Arial" panose="020B0604020202020204" pitchFamily="34" charset="0"/>
                <a:cs typeface="Arial" panose="020B0604020202020204" pitchFamily="34" charset="0"/>
              </a:rPr>
              <a:t>, per favorire l</a:t>
            </a:r>
            <a:r>
              <a:rPr lang="ja-JP" altLang="it-IT" sz="1600" i="1" dirty="0">
                <a:latin typeface="Arial" panose="020B0604020202020204" pitchFamily="34" charset="0"/>
                <a:cs typeface="Arial" panose="020B0604020202020204" pitchFamily="34" charset="0"/>
              </a:rPr>
              <a:t>’</a:t>
            </a:r>
            <a:r>
              <a:rPr lang="it-IT" altLang="ja-JP" sz="1600" i="1" dirty="0">
                <a:latin typeface="Arial" panose="020B0604020202020204" pitchFamily="34" charset="0"/>
                <a:cs typeface="Arial" panose="020B0604020202020204" pitchFamily="34" charset="0"/>
              </a:rPr>
              <a:t>uguaglianza sostanziale sul lavoro tra uomini e donne</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Politiche di </a:t>
            </a:r>
            <a:r>
              <a:rPr lang="it-IT" sz="1600" b="1" i="1" dirty="0">
                <a:latin typeface="Arial" panose="020B0604020202020204" pitchFamily="34" charset="0"/>
                <a:cs typeface="Arial" panose="020B0604020202020204" pitchFamily="34" charset="0"/>
              </a:rPr>
              <a:t>conciliazione </a:t>
            </a:r>
            <a:r>
              <a:rPr lang="it-IT" sz="1600" i="1" dirty="0">
                <a:latin typeface="Arial" panose="020B0604020202020204" pitchFamily="34" charset="0"/>
                <a:cs typeface="Arial" panose="020B0604020202020204" pitchFamily="34" charset="0"/>
              </a:rPr>
              <a:t>e diffusione della cultura di pari opportunità</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Attuazione delle direttive comunitarie</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Temi che rientrano nella propria competenza ai fini della contrattazione integrativa</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Analisi e programmazione di genere  (es bilancio di genere)</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Diffusione delle conoscenze ed esperienze sui problemi delle pari opportunità e sulle possibili soluzioni adottate da altre amministrazioni o enti, anche in collaborazione con la Consigliera di parità del territorio di riferimento</a:t>
            </a:r>
          </a:p>
          <a:p>
            <a:pPr algn="just">
              <a:lnSpc>
                <a:spcPct val="200000"/>
              </a:lnSpc>
              <a:buFontTx/>
              <a:buAutoNum type="arabicPeriod"/>
            </a:pPr>
            <a:r>
              <a:rPr lang="it-IT" sz="1600" i="1" dirty="0">
                <a:latin typeface="Arial" panose="020B0604020202020204" pitchFamily="34" charset="0"/>
                <a:cs typeface="Arial" panose="020B0604020202020204" pitchFamily="34" charset="0"/>
              </a:rPr>
              <a:t>Azioni atte a favorire condizioni di benessere lavorativo</a:t>
            </a:r>
          </a:p>
          <a:p>
            <a:pPr>
              <a:lnSpc>
                <a:spcPct val="200000"/>
              </a:lnSpc>
              <a:buFontTx/>
              <a:buAutoNum type="arabicPeriod"/>
            </a:pPr>
            <a:r>
              <a:rPr lang="it-IT" sz="1600" i="1" dirty="0">
                <a:latin typeface="Arial" panose="020B0604020202020204" pitchFamily="34" charset="0"/>
                <a:cs typeface="Arial" panose="020B0604020202020204" pitchFamily="34" charset="0"/>
              </a:rPr>
              <a:t>Azioni positive, interventi e progetti, quali </a:t>
            </a:r>
            <a:r>
              <a:rPr lang="it-IT" sz="1600" b="1" i="1" dirty="0">
                <a:latin typeface="Arial" panose="020B0604020202020204" pitchFamily="34" charset="0"/>
                <a:cs typeface="Arial" panose="020B0604020202020204" pitchFamily="34" charset="0"/>
              </a:rPr>
              <a:t>indagini di clima</a:t>
            </a:r>
            <a:r>
              <a:rPr lang="it-IT" sz="1600" i="1" dirty="0">
                <a:latin typeface="Arial" panose="020B0604020202020204" pitchFamily="34" charset="0"/>
                <a:cs typeface="Arial" panose="020B0604020202020204" pitchFamily="34" charset="0"/>
              </a:rPr>
              <a:t>, </a:t>
            </a:r>
            <a:r>
              <a:rPr lang="it-IT" sz="1600" b="1" i="1" dirty="0">
                <a:latin typeface="Arial" panose="020B0604020202020204" pitchFamily="34" charset="0"/>
                <a:cs typeface="Arial" panose="020B0604020202020204" pitchFamily="34" charset="0"/>
              </a:rPr>
              <a:t>codici etici e di  condotta</a:t>
            </a:r>
            <a:r>
              <a:rPr lang="it-IT" sz="1600" i="1" dirty="0">
                <a:latin typeface="Arial" panose="020B0604020202020204" pitchFamily="34" charset="0"/>
                <a:cs typeface="Arial" panose="020B0604020202020204" pitchFamily="34" charset="0"/>
              </a:rPr>
              <a:t>, idonei a prevenire o rimuovere situazioni di discriminazioni o violenze sessuali, morali o psicologiche – mobbing</a:t>
            </a:r>
          </a:p>
          <a:p>
            <a:endParaRPr lang="it-IT" sz="1600" dirty="0"/>
          </a:p>
        </p:txBody>
      </p:sp>
    </p:spTree>
    <p:extLst>
      <p:ext uri="{BB962C8B-B14F-4D97-AF65-F5344CB8AC3E}">
        <p14:creationId xmlns:p14="http://schemas.microsoft.com/office/powerpoint/2010/main" val="32389513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449477" y="128453"/>
            <a:ext cx="10018713" cy="1230086"/>
          </a:xfrm>
        </p:spPr>
        <p:txBody>
          <a:bodyPr>
            <a:normAutofit fontScale="90000"/>
          </a:bodyPr>
          <a:lstStyle/>
          <a:p>
            <a:pPr algn="ctr"/>
            <a:br>
              <a:rPr lang="it-IT" b="1" dirty="0">
                <a:solidFill>
                  <a:srgbClr val="000090"/>
                </a:solidFill>
                <a:latin typeface="Verdana"/>
                <a:cs typeface="Verdana"/>
              </a:rPr>
            </a:br>
            <a:r>
              <a:rPr lang="it-IT" b="1" dirty="0">
                <a:latin typeface="Arial" panose="020B0604020202020204" pitchFamily="34" charset="0"/>
                <a:cs typeface="Arial" panose="020B0604020202020204" pitchFamily="34" charset="0"/>
              </a:rPr>
              <a:t>La funzione consultiva</a:t>
            </a:r>
            <a:br>
              <a:rPr lang="it-IT" b="1" dirty="0">
                <a:latin typeface="Arial" panose="020B0604020202020204" pitchFamily="34" charset="0"/>
                <a:cs typeface="Arial" panose="020B0604020202020204" pitchFamily="34" charset="0"/>
              </a:rPr>
            </a:br>
            <a:r>
              <a:rPr lang="it-IT" sz="2700" dirty="0">
                <a:latin typeface="Arial" panose="020B0604020202020204" pitchFamily="34" charset="0"/>
                <a:cs typeface="Arial" panose="020B0604020202020204" pitchFamily="34" charset="0"/>
              </a:rPr>
              <a:t>FORMULA PARERI (sempre in via preventiva)su:</a:t>
            </a:r>
            <a:br>
              <a:rPr lang="it-IT" sz="2700" dirty="0">
                <a:latin typeface="Arial" panose="020B0604020202020204" pitchFamily="34" charset="0"/>
                <a:cs typeface="Arial" panose="020B0604020202020204" pitchFamily="34" charset="0"/>
              </a:rPr>
            </a:br>
            <a:br>
              <a:rPr lang="it-IT" sz="2700" dirty="0">
                <a:latin typeface="Arial" panose="020B0604020202020204" pitchFamily="34" charset="0"/>
                <a:cs typeface="Arial" panose="020B0604020202020204" pitchFamily="34" charset="0"/>
              </a:rPr>
            </a:br>
            <a:endParaRPr lang="it-IT" sz="2700" dirty="0">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a:xfrm>
            <a:off x="2142308" y="1219200"/>
            <a:ext cx="9211491" cy="5510347"/>
          </a:xfrm>
        </p:spPr>
        <p:txBody>
          <a:bodyPr>
            <a:normAutofit fontScale="92500"/>
          </a:bodyPr>
          <a:lstStyle/>
          <a:p>
            <a:pPr algn="just">
              <a:lnSpc>
                <a:spcPct val="200000"/>
              </a:lnSpc>
              <a:buFont typeface="Wingdings" charset="0"/>
              <a:buAutoNum type="arabicPeriod"/>
            </a:pPr>
            <a:r>
              <a:rPr lang="it-IT" sz="2400" i="1" dirty="0">
                <a:latin typeface="Arial" panose="020B0604020202020204" pitchFamily="34" charset="0"/>
                <a:cs typeface="Arial" panose="020B0604020202020204" pitchFamily="34" charset="0"/>
              </a:rPr>
              <a:t>Progetti di riorganizzazione dell’</a:t>
            </a:r>
            <a:r>
              <a:rPr lang="it-IT" altLang="ja-JP" sz="2400" i="1" dirty="0">
                <a:latin typeface="Arial" panose="020B0604020202020204" pitchFamily="34" charset="0"/>
                <a:cs typeface="Arial" panose="020B0604020202020204" pitchFamily="34" charset="0"/>
              </a:rPr>
              <a:t>Amministrazione di appartenenza</a:t>
            </a:r>
          </a:p>
          <a:p>
            <a:pPr algn="just">
              <a:lnSpc>
                <a:spcPct val="200000"/>
              </a:lnSpc>
              <a:buFont typeface="Wingdings" charset="0"/>
              <a:buAutoNum type="arabicPeriod"/>
            </a:pPr>
            <a:r>
              <a:rPr lang="it-IT" sz="2400" i="1" dirty="0">
                <a:latin typeface="Arial" panose="020B0604020202020204" pitchFamily="34" charset="0"/>
                <a:cs typeface="Arial" panose="020B0604020202020204" pitchFamily="34" charset="0"/>
              </a:rPr>
              <a:t>Piani di formazione del personale</a:t>
            </a:r>
          </a:p>
          <a:p>
            <a:pPr algn="just">
              <a:lnSpc>
                <a:spcPct val="200000"/>
              </a:lnSpc>
              <a:buFont typeface="Wingdings" charset="0"/>
              <a:buAutoNum type="arabicPeriod"/>
            </a:pPr>
            <a:r>
              <a:rPr lang="it-IT" sz="2400" i="1" dirty="0">
                <a:latin typeface="Arial" panose="020B0604020202020204" pitchFamily="34" charset="0"/>
                <a:cs typeface="Arial" panose="020B0604020202020204" pitchFamily="34" charset="0"/>
              </a:rPr>
              <a:t>Orario di lavoro, forme di flessibilità lavorativa e interventi di conciliazione</a:t>
            </a:r>
          </a:p>
          <a:p>
            <a:pPr algn="just">
              <a:lnSpc>
                <a:spcPct val="200000"/>
              </a:lnSpc>
              <a:buFont typeface="Wingdings" charset="0"/>
              <a:buAutoNum type="arabicPeriod"/>
            </a:pPr>
            <a:r>
              <a:rPr lang="it-IT" sz="2400" i="1" dirty="0">
                <a:latin typeface="Arial" panose="020B0604020202020204" pitchFamily="34" charset="0"/>
                <a:cs typeface="Arial" panose="020B0604020202020204" pitchFamily="34" charset="0"/>
              </a:rPr>
              <a:t>Criteri di valutazione del personale</a:t>
            </a:r>
          </a:p>
          <a:p>
            <a:pPr algn="just">
              <a:lnSpc>
                <a:spcPct val="200000"/>
              </a:lnSpc>
              <a:buFont typeface="Wingdings" charset="0"/>
              <a:buAutoNum type="arabicPeriod"/>
            </a:pPr>
            <a:r>
              <a:rPr lang="it-IT" sz="2400" i="1" dirty="0">
                <a:latin typeface="Arial" panose="020B0604020202020204" pitchFamily="34" charset="0"/>
                <a:cs typeface="Arial" panose="020B0604020202020204" pitchFamily="34" charset="0"/>
              </a:rPr>
              <a:t>Contrattazione integrativa  sui temi che rientrano nelle proprie competenze</a:t>
            </a:r>
          </a:p>
          <a:p>
            <a:endParaRPr lang="it-IT" dirty="0"/>
          </a:p>
        </p:txBody>
      </p:sp>
    </p:spTree>
    <p:extLst>
      <p:ext uri="{BB962C8B-B14F-4D97-AF65-F5344CB8AC3E}">
        <p14:creationId xmlns:p14="http://schemas.microsoft.com/office/powerpoint/2010/main" val="3712680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latin typeface="Arial" panose="020B0604020202020204" pitchFamily="34" charset="0"/>
                <a:cs typeface="Arial" panose="020B0604020202020204" pitchFamily="34" charset="0"/>
              </a:rPr>
              <a:t>Il mancato esercizio della funzione consultiva: un’occasione mancata ?</a:t>
            </a:r>
            <a:br>
              <a:rPr lang="it-IT" b="1" dirty="0">
                <a:latin typeface="Arial" panose="020B0604020202020204" pitchFamily="34" charset="0"/>
                <a:cs typeface="Arial" panose="020B0604020202020204" pitchFamily="34" charset="0"/>
              </a:rPr>
            </a:br>
            <a:endParaRPr lang="it-IT" dirty="0">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p:txBody>
          <a:bodyPr>
            <a:normAutofit fontScale="85000" lnSpcReduction="10000"/>
          </a:bodyPr>
          <a:lstStyle/>
          <a:p>
            <a:pPr algn="just"/>
            <a:r>
              <a:rPr lang="it-IT" dirty="0">
                <a:latin typeface="Arial" panose="020B0604020202020204" pitchFamily="34" charset="0"/>
                <a:cs typeface="Arial" panose="020B0604020202020204" pitchFamily="34" charset="0"/>
              </a:rPr>
              <a:t>Sì perché l’Amministrazione perde il valore aggiunto di cui il Comitato Unico di garanzia è portatore in quanto può essere:</a:t>
            </a:r>
          </a:p>
          <a:p>
            <a:pPr marL="0" indent="0" algn="just">
              <a:buNone/>
            </a:pPr>
            <a:endParaRPr lang="it-IT" dirty="0">
              <a:latin typeface="Arial" panose="020B0604020202020204" pitchFamily="34" charset="0"/>
              <a:cs typeface="Arial" panose="020B0604020202020204" pitchFamily="34" charset="0"/>
            </a:endParaRPr>
          </a:p>
          <a:p>
            <a:pPr marL="742950" lvl="1" indent="-285750" algn="just">
              <a:buFont typeface="Wingdings" charset="2"/>
              <a:buChar char="ü"/>
            </a:pPr>
            <a:r>
              <a:rPr lang="it-IT" b="1" dirty="0">
                <a:latin typeface="Arial" panose="020B0604020202020204" pitchFamily="34" charset="0"/>
                <a:cs typeface="Arial" panose="020B0604020202020204" pitchFamily="34" charset="0"/>
              </a:rPr>
              <a:t>fattore di crescita del benessere </a:t>
            </a:r>
            <a:r>
              <a:rPr lang="it-IT" dirty="0">
                <a:latin typeface="Arial" panose="020B0604020202020204" pitchFamily="34" charset="0"/>
                <a:cs typeface="Arial" panose="020B0604020202020204" pitchFamily="34" charset="0"/>
              </a:rPr>
              <a:t>in un periodo di crisi globale quale quello che stiamo vivendo</a:t>
            </a:r>
          </a:p>
          <a:p>
            <a:pPr marL="742950" lvl="1" indent="-285750" algn="just">
              <a:buFont typeface="Wingdings" charset="2"/>
              <a:buChar char="ü"/>
            </a:pPr>
            <a:r>
              <a:rPr lang="it-IT" dirty="0">
                <a:latin typeface="Arial" panose="020B0604020202020204" pitchFamily="34" charset="0"/>
                <a:cs typeface="Arial" panose="020B0604020202020204" pitchFamily="34" charset="0"/>
              </a:rPr>
              <a:t>uno </a:t>
            </a:r>
            <a:r>
              <a:rPr lang="it-IT" b="1" dirty="0">
                <a:latin typeface="Arial" panose="020B0604020202020204" pitchFamily="34" charset="0"/>
                <a:cs typeface="Arial" panose="020B0604020202020204" pitchFamily="34" charset="0"/>
              </a:rPr>
              <a:t>strumento funzionale ma poco costoso per favorire un clima migliore</a:t>
            </a:r>
            <a:endParaRPr lang="it-IT" dirty="0">
              <a:latin typeface="Arial" panose="020B0604020202020204" pitchFamily="34" charset="0"/>
              <a:cs typeface="Arial" panose="020B0604020202020204" pitchFamily="34" charset="0"/>
            </a:endParaRPr>
          </a:p>
          <a:p>
            <a:pPr marL="742950" lvl="1" indent="-285750" algn="just">
              <a:buFont typeface="Wingdings" charset="2"/>
              <a:buChar char="ü"/>
            </a:pPr>
            <a:r>
              <a:rPr lang="it-IT" dirty="0">
                <a:latin typeface="Arial" panose="020B0604020202020204" pitchFamily="34" charset="0"/>
                <a:cs typeface="Arial" panose="020B0604020202020204" pitchFamily="34" charset="0"/>
              </a:rPr>
              <a:t>Un importante </a:t>
            </a:r>
            <a:r>
              <a:rPr lang="it-IT" b="1" dirty="0">
                <a:latin typeface="Arial" panose="020B0604020202020204" pitchFamily="34" charset="0"/>
                <a:cs typeface="Arial" panose="020B0604020202020204" pitchFamily="34" charset="0"/>
              </a:rPr>
              <a:t>promotore di iniziative </a:t>
            </a:r>
            <a:r>
              <a:rPr lang="it-IT" dirty="0">
                <a:latin typeface="Arial" panose="020B0604020202020204" pitchFamily="34" charset="0"/>
                <a:cs typeface="Arial" panose="020B0604020202020204" pitchFamily="34" charset="0"/>
              </a:rPr>
              <a:t>in ambiti importanti come la gestione del personale, l’organizzazione, la conciliazione, la salute </a:t>
            </a:r>
            <a:r>
              <a:rPr lang="it-IT" dirty="0" err="1">
                <a:latin typeface="Arial" panose="020B0604020202020204" pitchFamily="34" charset="0"/>
                <a:cs typeface="Arial" panose="020B0604020202020204" pitchFamily="34" charset="0"/>
              </a:rPr>
              <a:t>ecc</a:t>
            </a:r>
            <a:r>
              <a:rPr lang="it-IT" dirty="0">
                <a:latin typeface="Arial" panose="020B0604020202020204" pitchFamily="34" charset="0"/>
                <a:cs typeface="Arial" panose="020B0604020202020204" pitchFamily="34" charset="0"/>
              </a:rPr>
              <a:t>…</a:t>
            </a:r>
          </a:p>
          <a:p>
            <a:pPr marL="742950" lvl="1" indent="-285750" algn="just">
              <a:buFont typeface="Wingdings" charset="2"/>
              <a:buChar char="ü"/>
            </a:pPr>
            <a:r>
              <a:rPr lang="it-IT" dirty="0">
                <a:latin typeface="Arial" panose="020B0604020202020204" pitchFamily="34" charset="0"/>
                <a:cs typeface="Arial" panose="020B0604020202020204" pitchFamily="34" charset="0"/>
              </a:rPr>
              <a:t>Un attento </a:t>
            </a:r>
            <a:r>
              <a:rPr lang="it-IT" b="1" dirty="0">
                <a:latin typeface="Arial" panose="020B0604020202020204" pitchFamily="34" charset="0"/>
                <a:cs typeface="Arial" panose="020B0604020202020204" pitchFamily="34" charset="0"/>
              </a:rPr>
              <a:t>sensore del clima generale</a:t>
            </a:r>
            <a:r>
              <a:rPr lang="it-IT" dirty="0">
                <a:latin typeface="Arial" panose="020B0604020202020204" pitchFamily="34" charset="0"/>
                <a:cs typeface="Arial" panose="020B0604020202020204" pitchFamily="34" charset="0"/>
              </a:rPr>
              <a:t>, facilitato anche dalla composizione paritetica</a:t>
            </a:r>
          </a:p>
          <a:p>
            <a:endParaRPr lang="it-IT" dirty="0"/>
          </a:p>
        </p:txBody>
      </p:sp>
    </p:spTree>
    <p:extLst>
      <p:ext uri="{BB962C8B-B14F-4D97-AF65-F5344CB8AC3E}">
        <p14:creationId xmlns:p14="http://schemas.microsoft.com/office/powerpoint/2010/main" val="213875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latin typeface="Arial" panose="020B0604020202020204" pitchFamily="34" charset="0"/>
                <a:cs typeface="Arial" panose="020B0604020202020204" pitchFamily="34" charset="0"/>
              </a:rPr>
              <a:t>La funzione consultiva </a:t>
            </a:r>
            <a:br>
              <a:rPr lang="it-IT" b="1" dirty="0">
                <a:solidFill>
                  <a:srgbClr val="000090"/>
                </a:solidFill>
                <a:latin typeface="Verdana"/>
                <a:cs typeface="Verdana"/>
              </a:rPr>
            </a:br>
            <a:endParaRPr lang="it-IT" dirty="0"/>
          </a:p>
        </p:txBody>
      </p:sp>
      <p:sp>
        <p:nvSpPr>
          <p:cNvPr id="3" name="Segnaposto contenuto 2"/>
          <p:cNvSpPr>
            <a:spLocks noGrp="1"/>
          </p:cNvSpPr>
          <p:nvPr>
            <p:ph idx="1"/>
          </p:nvPr>
        </p:nvSpPr>
        <p:spPr/>
        <p:txBody>
          <a:bodyPr>
            <a:normAutofit fontScale="77500" lnSpcReduction="20000"/>
          </a:bodyPr>
          <a:lstStyle/>
          <a:p>
            <a:pPr marL="0" indent="0" algn="just">
              <a:buNone/>
            </a:pPr>
            <a:r>
              <a:rPr lang="it-IT" dirty="0">
                <a:latin typeface="Arial" panose="020B0604020202020204" pitchFamily="34" charset="0"/>
                <a:cs typeface="Arial" panose="020B0604020202020204" pitchFamily="34" charset="0"/>
              </a:rPr>
              <a:t>Le difficoltà incontrate nella generalità delle amministrazioni per l’esercizio della funzione consultiva inducono a far ritenere che questo sia il cuore della questione relativa al riconoscimento della funzione del CUG nelle amministrazioni di appartenenza.</a:t>
            </a:r>
          </a:p>
          <a:p>
            <a:pPr marL="0" indent="0" algn="just">
              <a:buNone/>
            </a:pPr>
            <a:r>
              <a:rPr lang="it-IT" u="sng" dirty="0">
                <a:latin typeface="Arial" panose="020B0604020202020204" pitchFamily="34" charset="0"/>
                <a:cs typeface="Arial" panose="020B0604020202020204" pitchFamily="34" charset="0"/>
              </a:rPr>
              <a:t>Un organismo per poter lavorare in una PA deve essere riconosciuto sia da chi ha un ruolo istituzionale che dalla generalità di chi vi lavora</a:t>
            </a:r>
            <a:r>
              <a:rPr lang="it-IT" dirty="0">
                <a:latin typeface="Arial" panose="020B0604020202020204" pitchFamily="34" charset="0"/>
                <a:cs typeface="Arial" panose="020B0604020202020204" pitchFamily="34" charset="0"/>
              </a:rPr>
              <a:t>.</a:t>
            </a:r>
          </a:p>
          <a:p>
            <a:pPr marL="0" indent="0" algn="just">
              <a:buNone/>
            </a:pPr>
            <a:r>
              <a:rPr lang="it-IT" dirty="0">
                <a:latin typeface="Arial" panose="020B0604020202020204" pitchFamily="34" charset="0"/>
                <a:cs typeface="Arial" panose="020B0604020202020204" pitchFamily="34" charset="0"/>
              </a:rPr>
              <a:t>La funzione consultiva presuppone proprio il riconoscimento delle funzioni e del ruolo del CUG come valore aggiunto per la Amministrazione.</a:t>
            </a:r>
          </a:p>
          <a:p>
            <a:pPr marL="0" indent="0" algn="just">
              <a:buNone/>
            </a:pPr>
            <a:r>
              <a:rPr lang="it-IT" dirty="0">
                <a:latin typeface="Arial" panose="020B0604020202020204" pitchFamily="34" charset="0"/>
                <a:cs typeface="Arial" panose="020B0604020202020204" pitchFamily="34" charset="0"/>
              </a:rPr>
              <a:t>E’ esperienza diffusa che questa sia una delle più comuni segnalazioni al gruppo di monitoraggio CUG ed anche uno degli obiettivi assunti dal Forum dei CUG per trovare una adeguata soluzione, soluzione che peraltro non può prescindere dal mutamento culturale e dal superamento di alcuni pregiudizi.</a:t>
            </a:r>
          </a:p>
          <a:p>
            <a:endParaRPr lang="it-IT" dirty="0"/>
          </a:p>
        </p:txBody>
      </p:sp>
    </p:spTree>
    <p:extLst>
      <p:ext uri="{BB962C8B-B14F-4D97-AF65-F5344CB8AC3E}">
        <p14:creationId xmlns:p14="http://schemas.microsoft.com/office/powerpoint/2010/main" val="3598732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6461760"/>
          </a:xfrm>
        </p:spPr>
        <p:txBody>
          <a:bodyPr/>
          <a:lstStyle/>
          <a:p>
            <a:pPr marL="0" indent="0">
              <a:buNone/>
            </a:pPr>
            <a:r>
              <a:rPr lang="it-IT" sz="1800" b="1" i="1" u="none" strike="noStrike" baseline="0" dirty="0">
                <a:latin typeface="Arial" panose="020B0604020202020204" pitchFamily="34" charset="0"/>
                <a:cs typeface="Arial" panose="020B0604020202020204" pitchFamily="34" charset="0"/>
              </a:rPr>
              <a:t>la nuova direttiva n. 2/2019</a:t>
            </a:r>
            <a:endParaRPr lang="it-IT" sz="1800" b="0" i="0" u="none" strike="noStrike" baseline="0" dirty="0">
              <a:latin typeface="Arial" panose="020B0604020202020204" pitchFamily="34" charset="0"/>
              <a:cs typeface="Arial" panose="020B0604020202020204" pitchFamily="34" charset="0"/>
            </a:endParaRPr>
          </a:p>
          <a:p>
            <a:pPr algn="l"/>
            <a:endParaRPr lang="it-IT" sz="1800" b="0" i="0" u="none" strike="noStrike" baseline="0" dirty="0">
              <a:latin typeface="Arial" panose="020B0604020202020204" pitchFamily="34" charset="0"/>
              <a:cs typeface="Arial" panose="020B0604020202020204" pitchFamily="34" charset="0"/>
            </a:endParaRPr>
          </a:p>
          <a:p>
            <a:r>
              <a:rPr lang="it-IT" sz="1800" b="0" i="0" u="none" strike="noStrike" baseline="0" dirty="0">
                <a:latin typeface="Arial" panose="020B0604020202020204" pitchFamily="34" charset="0"/>
                <a:cs typeface="Arial" panose="020B0604020202020204" pitchFamily="34" charset="0"/>
              </a:rPr>
              <a:t>La Direttiva 2/2019 interviene  aggiornando i compiti di verifica del C.U.G., </a:t>
            </a:r>
            <a:r>
              <a:rPr lang="it-IT" sz="1800" b="1" i="0" u="none" strike="noStrike" baseline="0" dirty="0">
                <a:latin typeface="Arial" panose="020B0604020202020204" pitchFamily="34" charset="0"/>
                <a:cs typeface="Arial" panose="020B0604020202020204" pitchFamily="34" charset="0"/>
              </a:rPr>
              <a:t>che deve relazionare annualmente (entro il 30 marzo) sulla conformità dei piani triennali di azioni positive </a:t>
            </a:r>
            <a:r>
              <a:rPr lang="it-IT" sz="1800" b="0" i="0" u="none" strike="noStrike" baseline="0" dirty="0">
                <a:latin typeface="Arial" panose="020B0604020202020204" pitchFamily="34" charset="0"/>
                <a:cs typeface="Arial" panose="020B0604020202020204" pitchFamily="34" charset="0"/>
              </a:rPr>
              <a:t>pervenuti, sul monitoraggio degli incarichi conferiti ai dirigenti e non, sulle indennità e posizioni organizzative, al fine di individuare differenti trattamenti retributivi tra uomo e donna. </a:t>
            </a:r>
          </a:p>
          <a:p>
            <a:r>
              <a:rPr lang="it-IT" sz="1800" b="0" i="0" u="none" strike="noStrike" baseline="0" dirty="0">
                <a:latin typeface="Arial" panose="020B0604020202020204" pitchFamily="34" charset="0"/>
                <a:cs typeface="Arial" panose="020B0604020202020204" pitchFamily="34" charset="0"/>
              </a:rPr>
              <a:t>Il </a:t>
            </a:r>
            <a:r>
              <a:rPr lang="it-IT" sz="1800" b="1" i="0" u="none" strike="noStrike" baseline="0" dirty="0">
                <a:latin typeface="Arial" panose="020B0604020202020204" pitchFamily="34" charset="0"/>
                <a:cs typeface="Arial" panose="020B0604020202020204" pitchFamily="34" charset="0"/>
              </a:rPr>
              <a:t>C.U.G. deve inoltre verificare l’assenza di qualsivoglia forma di violenza o discriminazione, diretta o indiretta, sul luogo di lavoro</a:t>
            </a:r>
            <a:r>
              <a:rPr lang="it-IT" sz="1800" b="0" i="0" u="none" strike="noStrike" baseline="0" dirty="0">
                <a:latin typeface="Arial" panose="020B0604020202020204" pitchFamily="34" charset="0"/>
                <a:cs typeface="Arial" panose="020B0604020202020204" pitchFamily="34" charset="0"/>
              </a:rPr>
              <a:t>. Le nuove linee guida parlano dei CUG come «importanti sensori delle situazioni di malessere collegate alla violenza e alla discriminazione»</a:t>
            </a:r>
          </a:p>
          <a:p>
            <a:r>
              <a:rPr lang="it-IT" sz="1800" b="0" i="0" u="none" strike="noStrike" baseline="0" dirty="0">
                <a:latin typeface="Arial" panose="020B0604020202020204" pitchFamily="34" charset="0"/>
                <a:cs typeface="Arial" panose="020B0604020202020204" pitchFamily="34" charset="0"/>
              </a:rPr>
              <a:t>Per potenziare ancor di più tale aspetto, il Presidente del Comitato Unico di Garanzia, collaborando con gli uffici della gestione del personale, promuove la costituzione di </a:t>
            </a:r>
            <a:r>
              <a:rPr lang="it-IT" sz="1800" b="0" i="0" u="none" strike="noStrike" baseline="0" dirty="0" err="1">
                <a:latin typeface="Arial" panose="020B0604020202020204" pitchFamily="34" charset="0"/>
                <a:cs typeface="Arial" panose="020B0604020202020204" pitchFamily="34" charset="0"/>
              </a:rPr>
              <a:t>un</a:t>
            </a:r>
            <a:r>
              <a:rPr lang="it-IT" sz="1800" b="1" i="0" u="none" strike="noStrike" baseline="0" dirty="0" err="1">
                <a:latin typeface="Arial" panose="020B0604020202020204" pitchFamily="34" charset="0"/>
                <a:cs typeface="Arial" panose="020B0604020202020204" pitchFamily="34" charset="0"/>
              </a:rPr>
              <a:t>nucleo</a:t>
            </a:r>
            <a:r>
              <a:rPr lang="it-IT" sz="1800" b="1" i="0" u="none" strike="noStrike" baseline="0" dirty="0">
                <a:latin typeface="Arial" panose="020B0604020202020204" pitchFamily="34" charset="0"/>
                <a:cs typeface="Arial" panose="020B0604020202020204" pitchFamily="34" charset="0"/>
              </a:rPr>
              <a:t> di ascolto organizzato interno all’amministrazione</a:t>
            </a:r>
            <a:r>
              <a:rPr lang="it-IT" sz="1800" b="0" i="0" u="none" strike="noStrike" baseline="0" dirty="0">
                <a:latin typeface="Arial" panose="020B0604020202020204" pitchFamily="34" charset="0"/>
                <a:cs typeface="Arial" panose="020B0604020202020204" pitchFamily="34" charset="0"/>
              </a:rPr>
              <a:t>.</a:t>
            </a:r>
          </a:p>
          <a:p>
            <a:r>
              <a:rPr lang="it-IT" sz="1800" b="0" i="0" u="none" strike="noStrike" baseline="0" dirty="0">
                <a:latin typeface="Arial" panose="020B0604020202020204" pitchFamily="34" charset="0"/>
                <a:cs typeface="Arial" panose="020B0604020202020204" pitchFamily="34" charset="0"/>
              </a:rPr>
              <a:t>I CUG, per quanto di loro competenza, collaborano inoltre con altri organismi quali le Consigliere di parità, l’OIV, il RSPP, la Consigliera di fiducia, i responsabili delle risorse umane.</a:t>
            </a:r>
          </a:p>
          <a:p>
            <a:pPr marL="0" indent="0">
              <a:buNone/>
            </a:pPr>
            <a:endParaRPr lang="it-IT" dirty="0"/>
          </a:p>
        </p:txBody>
      </p:sp>
    </p:spTree>
    <p:extLst>
      <p:ext uri="{BB962C8B-B14F-4D97-AF65-F5344CB8AC3E}">
        <p14:creationId xmlns:p14="http://schemas.microsoft.com/office/powerpoint/2010/main" val="27771946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0" i="0" u="none" strike="noStrike" baseline="0" dirty="0">
                <a:solidFill>
                  <a:srgbClr val="404040"/>
                </a:solidFill>
                <a:latin typeface="Arial" panose="020B0604020202020204" pitchFamily="34" charset="0"/>
                <a:cs typeface="Arial" panose="020B0604020202020204" pitchFamily="34" charset="0"/>
              </a:rPr>
              <a:t>Discriminazione diretta ed indiretta: cosa sono e come agiscono</a:t>
            </a:r>
            <a:endParaRPr lang="it-IT" sz="1800" b="0" i="0" u="none" strike="noStrike" baseline="0" dirty="0">
              <a:solidFill>
                <a:srgbClr val="000000"/>
              </a:solidFill>
              <a:latin typeface="Arial" panose="020B0604020202020204" pitchFamily="34" charset="0"/>
              <a:cs typeface="Arial" panose="020B0604020202020204" pitchFamily="34" charset="0"/>
            </a:endParaRP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Discriminazione diretta : il singolo elemento che attiene alla persona (genere, età, orientamento sessuale) viene posto alla base di un trattamento differenziato (ingiustificato) deteriore (es.: non si assumono donne)</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Discriminazione indiretta: si valorizza un elemento apparentemente “neutro” (es. titolo di studio, o anche l’altezza) ma il risultato è la discriminazione  (ingiustificata) proporzionalmente maggiore di un gruppo rispetto ad un altro (es.: non si assume chi è meno alto di 180 cm; un numero proporzionalmente maggiore di donne sarà escluso dalla possibilità di assunzione)</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Anche l’”ordine di discriminare” è discriminazione (il datore che dice ad un dirigente: non assuma donne in azienda), così come vi possono essere delle “molestie discriminatorie”.</a:t>
            </a:r>
          </a:p>
          <a:p>
            <a:pPr marL="0" indent="0">
              <a:buNone/>
            </a:pPr>
            <a:endParaRPr lang="it-IT" dirty="0"/>
          </a:p>
        </p:txBody>
      </p:sp>
    </p:spTree>
    <p:extLst>
      <p:ext uri="{BB962C8B-B14F-4D97-AF65-F5344CB8AC3E}">
        <p14:creationId xmlns:p14="http://schemas.microsoft.com/office/powerpoint/2010/main" val="10088652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0" i="0" u="none" strike="noStrike" baseline="0" dirty="0">
                <a:solidFill>
                  <a:srgbClr val="404040"/>
                </a:solidFill>
                <a:latin typeface="Arial" panose="020B0604020202020204" pitchFamily="34" charset="0"/>
                <a:cs typeface="Arial" panose="020B0604020202020204" pitchFamily="34" charset="0"/>
              </a:rPr>
              <a:t>Rischi psicosociali contrasto alle discriminazioni</a:t>
            </a:r>
          </a:p>
          <a:p>
            <a:pPr marL="0" indent="0" algn="l">
              <a:buNone/>
            </a:pPr>
            <a:endParaRPr lang="it-IT" sz="1800" b="0" i="0" u="none" strike="noStrike" baseline="0" dirty="0">
              <a:solidFill>
                <a:srgbClr val="000000"/>
              </a:solidFill>
              <a:latin typeface="Arial" panose="020B0604020202020204" pitchFamily="34" charset="0"/>
              <a:cs typeface="Arial" panose="020B0604020202020204" pitchFamily="34" charset="0"/>
            </a:endParaRP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Proprio il tema del rischio psicosociale potrebbe evidenziare interessanti intersezioni tra normativa specificamente dedicata alla sicurezza sul lavoro e normativa antidiscriminatoria.</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Importante punto di contatto dato dalle previsioni dei d. lgs. n. 215 e 216/2003 e 198/2006 (art. 26) in tema di molestie (e molestie sessuali) discriminatorie (v. anche la l. 67/06 in tema di disabilità).</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Le molestie «entrano» tra gli indicatori valutabili per determinare l’incidenza nel contesto lavorativo dello stress lavoro-correlato.</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Comportamenti indesiderati (non tipizzati…) –violazione della dignità (scopo od effetto) –creazione di un determinato clima ambientale (intimidatorio, ostile, degradante, umiliante, offensivo).</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«Clima ambientale deteriore» = patologia organizzativa</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Obbligo del datore di adottare le misure di contrasto</a:t>
            </a:r>
          </a:p>
          <a:p>
            <a:pPr marL="0" indent="0">
              <a:buNone/>
            </a:pPr>
            <a:r>
              <a:rPr lang="it-IT" sz="1800" b="0" i="0" u="none" strike="noStrike" baseline="0" dirty="0">
                <a:solidFill>
                  <a:srgbClr val="99CA38"/>
                </a:solidFill>
                <a:latin typeface="Arial" panose="020B0604020202020204" pitchFamily="34" charset="0"/>
                <a:cs typeface="Arial" panose="020B0604020202020204" pitchFamily="34" charset="0"/>
              </a:rPr>
              <a:t></a:t>
            </a:r>
            <a:r>
              <a:rPr lang="it-IT" sz="1800" b="0" i="0" u="none" strike="noStrike" baseline="0" dirty="0">
                <a:solidFill>
                  <a:srgbClr val="404040"/>
                </a:solidFill>
                <a:latin typeface="Arial" panose="020B0604020202020204" pitchFamily="34" charset="0"/>
                <a:cs typeface="Arial" panose="020B0604020202020204" pitchFamily="34" charset="0"/>
              </a:rPr>
              <a:t>In caso contrario: responsabilità (anche ai sensi del d. lgs. 81/2008).</a:t>
            </a:r>
          </a:p>
          <a:p>
            <a:pPr marL="0" indent="0">
              <a:buNone/>
            </a:pPr>
            <a:endParaRPr lang="it-IT" dirty="0"/>
          </a:p>
        </p:txBody>
      </p:sp>
    </p:spTree>
    <p:extLst>
      <p:ext uri="{BB962C8B-B14F-4D97-AF65-F5344CB8AC3E}">
        <p14:creationId xmlns:p14="http://schemas.microsoft.com/office/powerpoint/2010/main" val="39900847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92500" lnSpcReduction="10000"/>
          </a:bodyPr>
          <a:lstStyle/>
          <a:p>
            <a:pPr marL="0" indent="0">
              <a:buNone/>
            </a:pPr>
            <a:r>
              <a:rPr lang="it-IT" sz="1800" b="0" i="0" u="none" strike="noStrike" baseline="0" dirty="0">
                <a:solidFill>
                  <a:srgbClr val="404040"/>
                </a:solidFill>
                <a:latin typeface="Arial" panose="020B0604020202020204" pitchFamily="34" charset="0"/>
                <a:cs typeface="Arial" panose="020B0604020202020204" pitchFamily="34" charset="0"/>
              </a:rPr>
              <a:t>Il rilievo delle azioni positive </a:t>
            </a:r>
          </a:p>
          <a:p>
            <a:pPr marL="0" indent="0">
              <a:buNone/>
            </a:pPr>
            <a:endParaRPr lang="it-IT" sz="1800" b="1" i="0" u="none" strike="noStrike" baseline="0" dirty="0">
              <a:solidFill>
                <a:srgbClr val="404040"/>
              </a:solidFill>
              <a:latin typeface="Arial" panose="020B0604020202020204" pitchFamily="34" charset="0"/>
              <a:cs typeface="Arial" panose="020B0604020202020204" pitchFamily="34" charset="0"/>
            </a:endParaRPr>
          </a:p>
          <a:p>
            <a:pPr marL="0" indent="0">
              <a:buNone/>
            </a:pPr>
            <a:r>
              <a:rPr lang="it-IT" sz="1800" b="1" i="0" u="none" strike="noStrike" baseline="0" dirty="0">
                <a:solidFill>
                  <a:srgbClr val="404040"/>
                </a:solidFill>
                <a:latin typeface="Arial" panose="020B0604020202020204" pitchFamily="34" charset="0"/>
                <a:cs typeface="Arial" panose="020B0604020202020204" pitchFamily="34" charset="0"/>
              </a:rPr>
              <a:t>Volendo operare una   classificazione, solo esemplificativa, le azioni positive possono essere:</a:t>
            </a:r>
            <a:endParaRPr lang="it-IT" sz="1800" b="0" i="0" u="none" strike="noStrike" baseline="0" dirty="0">
              <a:solidFill>
                <a:srgbClr val="404040"/>
              </a:solidFill>
              <a:latin typeface="Arial" panose="020B0604020202020204" pitchFamily="34" charset="0"/>
              <a:cs typeface="Arial" panose="020B0604020202020204" pitchFamily="34" charset="0"/>
            </a:endParaRPr>
          </a:p>
          <a:p>
            <a:endParaRPr lang="it-IT" sz="1800" b="1" i="0" u="none" strike="noStrike" baseline="0" dirty="0">
              <a:solidFill>
                <a:srgbClr val="404040"/>
              </a:solidFill>
              <a:latin typeface="Arial" panose="020B0604020202020204" pitchFamily="34" charset="0"/>
              <a:cs typeface="Arial" panose="020B0604020202020204" pitchFamily="34" charset="0"/>
            </a:endParaRPr>
          </a:p>
          <a:p>
            <a:r>
              <a:rPr lang="it-IT" sz="1800" b="1" i="0" u="none" strike="noStrike" baseline="0" dirty="0">
                <a:solidFill>
                  <a:srgbClr val="404040"/>
                </a:solidFill>
                <a:latin typeface="Arial" panose="020B0604020202020204" pitchFamily="34" charset="0"/>
                <a:cs typeface="Arial" panose="020B0604020202020204" pitchFamily="34" charset="0"/>
              </a:rPr>
              <a:t>PROMOZIONALI: </a:t>
            </a:r>
            <a:r>
              <a:rPr lang="it-IT" sz="1800" b="0" i="0" u="none" strike="noStrike" baseline="0" dirty="0">
                <a:solidFill>
                  <a:srgbClr val="404040"/>
                </a:solidFill>
                <a:latin typeface="Arial" panose="020B0604020202020204" pitchFamily="34" charset="0"/>
                <a:cs typeface="Arial" panose="020B0604020202020204" pitchFamily="34" charset="0"/>
              </a:rPr>
              <a:t>mirano a rimuovere i fattori che causano la situazione di svantaggio delle donne nel mercato del lavoro;</a:t>
            </a:r>
          </a:p>
          <a:p>
            <a:endParaRPr lang="it-IT" sz="1800" b="1" i="0" u="none" strike="noStrike" baseline="0" dirty="0">
              <a:solidFill>
                <a:srgbClr val="404040"/>
              </a:solidFill>
              <a:latin typeface="Arial" panose="020B0604020202020204" pitchFamily="34" charset="0"/>
              <a:cs typeface="Arial" panose="020B0604020202020204" pitchFamily="34" charset="0"/>
            </a:endParaRPr>
          </a:p>
          <a:p>
            <a:r>
              <a:rPr lang="it-IT" sz="1800" b="1" i="0" u="none" strike="noStrike" baseline="0" dirty="0">
                <a:solidFill>
                  <a:srgbClr val="404040"/>
                </a:solidFill>
                <a:latin typeface="Arial" panose="020B0604020202020204" pitchFamily="34" charset="0"/>
                <a:cs typeface="Arial" panose="020B0604020202020204" pitchFamily="34" charset="0"/>
              </a:rPr>
              <a:t>RISARCITORIE: </a:t>
            </a:r>
            <a:r>
              <a:rPr lang="it-IT" sz="1800" b="0" i="0" u="none" strike="noStrike" baseline="0" dirty="0">
                <a:solidFill>
                  <a:srgbClr val="404040"/>
                </a:solidFill>
                <a:latin typeface="Arial" panose="020B0604020202020204" pitchFamily="34" charset="0"/>
                <a:cs typeface="Arial" panose="020B0604020202020204" pitchFamily="34" charset="0"/>
              </a:rPr>
              <a:t>cercano di risolvere gli effetti sfavorevoli della discriminazione femminile mediante interventi di carattere </a:t>
            </a:r>
            <a:r>
              <a:rPr lang="it-IT" sz="1800" b="0" i="1" u="none" strike="noStrike" baseline="0" dirty="0">
                <a:solidFill>
                  <a:srgbClr val="404040"/>
                </a:solidFill>
                <a:latin typeface="Arial" panose="020B0604020202020204" pitchFamily="34" charset="0"/>
                <a:cs typeface="Arial" panose="020B0604020202020204" pitchFamily="34" charset="0"/>
              </a:rPr>
              <a:t>lato </a:t>
            </a:r>
            <a:r>
              <a:rPr lang="it-IT" sz="1800" b="0" i="1" u="none" strike="noStrike" baseline="0" dirty="0" err="1">
                <a:solidFill>
                  <a:srgbClr val="404040"/>
                </a:solidFill>
                <a:latin typeface="Arial" panose="020B0604020202020204" pitchFamily="34" charset="0"/>
                <a:cs typeface="Arial" panose="020B0604020202020204" pitchFamily="34" charset="0"/>
              </a:rPr>
              <a:t>sensu</a:t>
            </a:r>
            <a:r>
              <a:rPr lang="it-IT" sz="1800" b="0" i="1" u="none" strike="noStrike" baseline="0" dirty="0">
                <a:solidFill>
                  <a:srgbClr val="404040"/>
                </a:solidFill>
                <a:latin typeface="Arial" panose="020B0604020202020204" pitchFamily="34" charset="0"/>
                <a:cs typeface="Arial" panose="020B0604020202020204" pitchFamily="34" charset="0"/>
              </a:rPr>
              <a:t> </a:t>
            </a:r>
            <a:r>
              <a:rPr lang="it-IT" sz="1800" b="0" i="0" u="none" strike="noStrike" baseline="0" dirty="0">
                <a:solidFill>
                  <a:srgbClr val="404040"/>
                </a:solidFill>
                <a:latin typeface="Arial" panose="020B0604020202020204" pitchFamily="34" charset="0"/>
                <a:cs typeface="Arial" panose="020B0604020202020204" pitchFamily="34" charset="0"/>
              </a:rPr>
              <a:t>sanzionatorio;</a:t>
            </a:r>
          </a:p>
          <a:p>
            <a:endParaRPr lang="it-IT" sz="1800" b="1" i="0" u="none" strike="noStrike" baseline="0" dirty="0">
              <a:solidFill>
                <a:srgbClr val="404040"/>
              </a:solidFill>
              <a:latin typeface="Arial" panose="020B0604020202020204" pitchFamily="34" charset="0"/>
              <a:cs typeface="Arial" panose="020B0604020202020204" pitchFamily="34" charset="0"/>
            </a:endParaRPr>
          </a:p>
          <a:p>
            <a:r>
              <a:rPr lang="it-IT" sz="1800" b="1" i="0" u="none" strike="noStrike" baseline="0" dirty="0">
                <a:solidFill>
                  <a:srgbClr val="404040"/>
                </a:solidFill>
                <a:latin typeface="Arial" panose="020B0604020202020204" pitchFamily="34" charset="0"/>
                <a:cs typeface="Arial" panose="020B0604020202020204" pitchFamily="34" charset="0"/>
              </a:rPr>
              <a:t>STRATEGICHE: </a:t>
            </a:r>
            <a:r>
              <a:rPr lang="it-IT" sz="1800" b="0" i="0" u="none" strike="noStrike" baseline="0" dirty="0">
                <a:solidFill>
                  <a:srgbClr val="404040"/>
                </a:solidFill>
                <a:latin typeface="Arial" panose="020B0604020202020204" pitchFamily="34" charset="0"/>
                <a:cs typeface="Arial" panose="020B0604020202020204" pitchFamily="34" charset="0"/>
              </a:rPr>
              <a:t>mirano a  modificare in modo effettivo e immediato i processi gestionali e organizzativi che determinano situazioni/effetti di discriminazione per le donne nel lavoro;</a:t>
            </a:r>
          </a:p>
          <a:p>
            <a:endParaRPr lang="it-IT" sz="1800" b="1" i="0" u="none" strike="noStrike" baseline="0" dirty="0">
              <a:solidFill>
                <a:srgbClr val="404040"/>
              </a:solidFill>
              <a:latin typeface="Arial" panose="020B0604020202020204" pitchFamily="34" charset="0"/>
              <a:cs typeface="Arial" panose="020B0604020202020204" pitchFamily="34" charset="0"/>
            </a:endParaRPr>
          </a:p>
          <a:p>
            <a:r>
              <a:rPr lang="it-IT" sz="1800" b="1" i="0" u="none" strike="noStrike" baseline="0" dirty="0">
                <a:solidFill>
                  <a:srgbClr val="404040"/>
                </a:solidFill>
                <a:latin typeface="Arial" panose="020B0604020202020204" pitchFamily="34" charset="0"/>
                <a:cs typeface="Arial" panose="020B0604020202020204" pitchFamily="34" charset="0"/>
              </a:rPr>
              <a:t>SIMBOLICHE: </a:t>
            </a:r>
            <a:r>
              <a:rPr lang="it-IT" sz="1800" b="0" i="0" u="none" strike="noStrike" baseline="0" dirty="0">
                <a:solidFill>
                  <a:srgbClr val="404040"/>
                </a:solidFill>
                <a:latin typeface="Arial" panose="020B0604020202020204" pitchFamily="34" charset="0"/>
                <a:cs typeface="Arial" panose="020B0604020202020204" pitchFamily="34" charset="0"/>
              </a:rPr>
              <a:t>facilitano l’accesso delle donne a ruoli e lavori a loro tradizionalmente preclusi;</a:t>
            </a:r>
          </a:p>
          <a:p>
            <a:endParaRPr lang="it-IT" sz="1800" b="1" i="0" u="none" strike="noStrike" baseline="0" dirty="0">
              <a:solidFill>
                <a:srgbClr val="404040"/>
              </a:solidFill>
              <a:latin typeface="Arial" panose="020B0604020202020204" pitchFamily="34" charset="0"/>
              <a:cs typeface="Arial" panose="020B0604020202020204" pitchFamily="34" charset="0"/>
            </a:endParaRPr>
          </a:p>
          <a:p>
            <a:r>
              <a:rPr lang="it-IT" sz="1800" b="1" i="0" u="none" strike="noStrike" baseline="0" dirty="0">
                <a:solidFill>
                  <a:srgbClr val="404040"/>
                </a:solidFill>
                <a:latin typeface="Arial" panose="020B0604020202020204" pitchFamily="34" charset="0"/>
                <a:cs typeface="Arial" panose="020B0604020202020204" pitchFamily="34" charset="0"/>
              </a:rPr>
              <a:t>DI SENSIBILIZZAZIONE CULTURALE: </a:t>
            </a:r>
            <a:r>
              <a:rPr lang="it-IT" sz="1800" b="0" i="0" u="none" strike="noStrike" baseline="0" dirty="0">
                <a:solidFill>
                  <a:srgbClr val="404040"/>
                </a:solidFill>
                <a:latin typeface="Arial" panose="020B0604020202020204" pitchFamily="34" charset="0"/>
                <a:cs typeface="Arial" panose="020B0604020202020204" pitchFamily="34" charset="0"/>
              </a:rPr>
              <a:t>favoriscono programmi di promozione della figura e delle competenze femminili in azienda.</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86613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92500" lnSpcReduction="20000"/>
          </a:bodyPr>
          <a:lstStyle/>
          <a:p>
            <a:pPr marL="0" indent="0" algn="l">
              <a:buNone/>
            </a:pPr>
            <a:r>
              <a:rPr lang="it-IT" sz="1800" b="0" i="0" u="none" strike="noStrike" baseline="0" dirty="0">
                <a:solidFill>
                  <a:srgbClr val="404040"/>
                </a:solidFill>
                <a:latin typeface="Arial" panose="020B0604020202020204" pitchFamily="34" charset="0"/>
                <a:cs typeface="Arial" panose="020B0604020202020204" pitchFamily="34" charset="0"/>
              </a:rPr>
              <a:t>Possibili azioni positive</a:t>
            </a:r>
            <a:endParaRPr lang="it-IT" sz="1800" b="0" i="0" u="none" strike="noStrike" baseline="0" dirty="0">
              <a:solidFill>
                <a:srgbClr val="000000"/>
              </a:solidFill>
              <a:latin typeface="Arial" panose="020B0604020202020204" pitchFamily="34" charset="0"/>
              <a:cs typeface="Arial" panose="020B0604020202020204" pitchFamily="34" charset="0"/>
            </a:endParaRP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Misure di flessibilità orientate alla condivisione dei ruoli e incentivanti l’uso da parte dei padri degli strumenti conciliativi;</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Forme di gestione «autonoma» dei tempi da parte dei lavoratori/</a:t>
            </a:r>
            <a:r>
              <a:rPr lang="it-IT" sz="1800" b="0" i="0" u="none" strike="noStrike" baseline="0" dirty="0" err="1">
                <a:solidFill>
                  <a:srgbClr val="404040"/>
                </a:solidFill>
                <a:latin typeface="Arial" panose="020B0604020202020204" pitchFamily="34" charset="0"/>
                <a:cs typeface="Arial" panose="020B0604020202020204" pitchFamily="34" charset="0"/>
              </a:rPr>
              <a:t>trici</a:t>
            </a:r>
            <a:r>
              <a:rPr lang="it-IT" sz="1800" b="0" i="0" u="none" strike="noStrike" baseline="0" dirty="0">
                <a:solidFill>
                  <a:srgbClr val="404040"/>
                </a:solidFill>
                <a:latin typeface="Arial" panose="020B0604020202020204" pitchFamily="34" charset="0"/>
                <a:cs typeface="Arial" panose="020B0604020202020204" pitchFamily="34" charset="0"/>
              </a:rPr>
              <a:t>(in modo da consentire per quanto possibile il mantenimento del tempo pieno –e della retribuzione intera);</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Ridimensionamento del ruolo della «presenza» nella valutazione (in modo da non penalizzare chi debba assentarsi per finalità conciliative, o chi lavori a distanza o a tempo ridotto…), facendo peraltro estrema attenzione a non reintrodurre surrettiziamente il rischio di una valutazione del rendimento per cui chi «concilia» debba dimostrare di essere «egualmente produttivo </a:t>
            </a:r>
            <a:r>
              <a:rPr lang="it-IT" sz="1800" b="0" i="1" u="none" strike="noStrike" baseline="0" dirty="0" err="1">
                <a:solidFill>
                  <a:srgbClr val="404040"/>
                </a:solidFill>
                <a:latin typeface="Arial" panose="020B0604020202020204" pitchFamily="34" charset="0"/>
                <a:cs typeface="Arial" panose="020B0604020202020204" pitchFamily="34" charset="0"/>
              </a:rPr>
              <a:t>nonostante</a:t>
            </a:r>
            <a:r>
              <a:rPr lang="it-IT" sz="1800" b="0" i="0" u="none" strike="noStrike" baseline="0" dirty="0" err="1">
                <a:solidFill>
                  <a:srgbClr val="404040"/>
                </a:solidFill>
                <a:latin typeface="Arial" panose="020B0604020202020204" pitchFamily="34" charset="0"/>
                <a:cs typeface="Arial" panose="020B0604020202020204" pitchFamily="34" charset="0"/>
              </a:rPr>
              <a:t>la</a:t>
            </a:r>
            <a:r>
              <a:rPr lang="it-IT" sz="1800" b="0" i="0" u="none" strike="noStrike" baseline="0" dirty="0">
                <a:solidFill>
                  <a:srgbClr val="404040"/>
                </a:solidFill>
                <a:latin typeface="Arial" panose="020B0604020202020204" pitchFamily="34" charset="0"/>
                <a:cs typeface="Arial" panose="020B0604020202020204" pitchFamily="34" charset="0"/>
              </a:rPr>
              <a:t> conciliazione» (Tinti, 2009);</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Adozione consapevole di politiche di </a:t>
            </a:r>
            <a:r>
              <a:rPr lang="it-IT" sz="1800" b="0" i="1" u="none" strike="noStrike" baseline="0" dirty="0" err="1">
                <a:solidFill>
                  <a:srgbClr val="404040"/>
                </a:solidFill>
                <a:latin typeface="Arial" panose="020B0604020202020204" pitchFamily="34" charset="0"/>
                <a:cs typeface="Arial" panose="020B0604020202020204" pitchFamily="34" charset="0"/>
              </a:rPr>
              <a:t>diversitymanagement</a:t>
            </a:r>
            <a:r>
              <a:rPr lang="it-IT" sz="1800" b="0" i="0" u="none" strike="noStrike" baseline="0" dirty="0">
                <a:solidFill>
                  <a:srgbClr val="404040"/>
                </a:solidFill>
                <a:latin typeface="Arial" panose="020B0604020202020204" pitchFamily="34" charset="0"/>
                <a:cs typeface="Arial" panose="020B0604020202020204" pitchFamily="34" charset="0"/>
              </a:rPr>
              <a:t>;</a:t>
            </a:r>
          </a:p>
          <a:p>
            <a:endParaRPr lang="it-IT" sz="1800" b="0" i="0" u="none" strike="noStrike" baseline="0" dirty="0">
              <a:solidFill>
                <a:srgbClr val="404040"/>
              </a:solidFill>
              <a:latin typeface="Arial" panose="020B0604020202020204" pitchFamily="34" charset="0"/>
              <a:cs typeface="Arial" panose="020B0604020202020204" pitchFamily="34" charset="0"/>
            </a:endParaRPr>
          </a:p>
          <a:p>
            <a:r>
              <a:rPr lang="it-IT" sz="1800" b="0" i="0" u="none" strike="noStrike" baseline="0" dirty="0">
                <a:solidFill>
                  <a:srgbClr val="404040"/>
                </a:solidFill>
                <a:latin typeface="Arial" panose="020B0604020202020204" pitchFamily="34" charset="0"/>
                <a:cs typeface="Arial" panose="020B0604020202020204" pitchFamily="34" charset="0"/>
              </a:rPr>
              <a:t>Attenzione anche al tema degli anziani;</a:t>
            </a:r>
          </a:p>
          <a:p>
            <a:endParaRPr lang="it-IT" sz="1800" b="0" i="1" u="none" strike="noStrike" baseline="0" dirty="0">
              <a:solidFill>
                <a:srgbClr val="404040"/>
              </a:solidFill>
              <a:latin typeface="Arial" panose="020B0604020202020204" pitchFamily="34" charset="0"/>
              <a:cs typeface="Arial" panose="020B0604020202020204" pitchFamily="34" charset="0"/>
            </a:endParaRPr>
          </a:p>
          <a:p>
            <a:r>
              <a:rPr lang="it-IT" sz="1800" b="0" i="1" u="none" strike="noStrike" baseline="0" dirty="0">
                <a:solidFill>
                  <a:srgbClr val="404040"/>
                </a:solidFill>
                <a:latin typeface="Arial" panose="020B0604020202020204" pitchFamily="34" charset="0"/>
                <a:cs typeface="Arial" panose="020B0604020202020204" pitchFamily="34" charset="0"/>
              </a:rPr>
              <a:t>Non si deve trascurare anche la necessità di una maggiore attenzione da parte del sindacato, ai tavoli della contrattazione nel settore pubblico, per questi temi.</a:t>
            </a:r>
            <a:endParaRPr lang="it-IT" sz="1800" b="0" i="0" u="none" strike="noStrike" baseline="0" dirty="0">
              <a:solidFill>
                <a:srgbClr val="404040"/>
              </a:solidFill>
              <a:latin typeface="Arial" panose="020B0604020202020204" pitchFamily="34" charset="0"/>
              <a:cs typeface="Arial" panose="020B0604020202020204" pitchFamily="34" charset="0"/>
            </a:endParaRPr>
          </a:p>
          <a:p>
            <a:pPr marL="0" indent="0">
              <a:buNone/>
            </a:pPr>
            <a:endParaRPr lang="it-IT" dirty="0"/>
          </a:p>
        </p:txBody>
      </p:sp>
    </p:spTree>
    <p:extLst>
      <p:ext uri="{BB962C8B-B14F-4D97-AF65-F5344CB8AC3E}">
        <p14:creationId xmlns:p14="http://schemas.microsoft.com/office/powerpoint/2010/main" val="6524108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16"/>
          <p:cNvGraphicFramePr>
            <a:graphicFrameLocks noGrp="1"/>
          </p:cNvGraphicFramePr>
          <p:nvPr>
            <p:ph idx="1"/>
            <p:extLst>
              <p:ext uri="{D42A27DB-BD31-4B8C-83A1-F6EECF244321}">
                <p14:modId xmlns:p14="http://schemas.microsoft.com/office/powerpoint/2010/main" val="4235994172"/>
              </p:ext>
            </p:extLst>
          </p:nvPr>
        </p:nvGraphicFramePr>
        <p:xfrm>
          <a:off x="1517468" y="653143"/>
          <a:ext cx="10515600" cy="5236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6300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0" i="0" u="none" strike="noStrike" baseline="0" dirty="0">
                <a:latin typeface="Arial" panose="020B0604020202020204" pitchFamily="34" charset="0"/>
                <a:cs typeface="Arial" panose="020B0604020202020204" pitchFamily="34" charset="0"/>
              </a:rPr>
              <a:t>Gli strumenti operativi:</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La Relazione Annuale Direttiva 2/19</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Il sito aziendale – sezione CUG</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Piano Triennale Azione Positive - PTAP</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Piano formazione informazione eventi - PAF</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Funzioni maggiormente responsabilizzate:</a:t>
            </a:r>
          </a:p>
          <a:p>
            <a:pPr algn="l"/>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Dirigenza &amp; Middle Management</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2718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1" i="0" u="none" strike="noStrike" baseline="0" dirty="0">
                <a:latin typeface="Arial" panose="020B0604020202020204" pitchFamily="34" charset="0"/>
                <a:cs typeface="Arial" panose="020B0604020202020204" pitchFamily="34" charset="0"/>
              </a:rPr>
              <a:t>PTAP - SERVIZI DIRETTAMENTE COINVOLTI</a:t>
            </a:r>
          </a:p>
          <a:p>
            <a:pPr algn="l"/>
            <a:r>
              <a:rPr lang="it-IT" sz="1800" b="0" i="0" u="none" strike="noStrike" baseline="0" dirty="0">
                <a:latin typeface="Arial" panose="020B0604020202020204" pitchFamily="34" charset="0"/>
                <a:cs typeface="Arial" panose="020B0604020202020204" pitchFamily="34" charset="0"/>
              </a:rPr>
              <a:t>Risorse Umane</a:t>
            </a:r>
          </a:p>
          <a:p>
            <a:pPr algn="l"/>
            <a:r>
              <a:rPr lang="it-IT" sz="1800" b="0" i="0" u="none" strike="noStrike" baseline="0" dirty="0">
                <a:latin typeface="Arial" panose="020B0604020202020204" pitchFamily="34" charset="0"/>
                <a:cs typeface="Arial" panose="020B0604020202020204" pitchFamily="34" charset="0"/>
              </a:rPr>
              <a:t>Sviluppo Organizzativo</a:t>
            </a:r>
          </a:p>
          <a:p>
            <a:pPr algn="l"/>
            <a:r>
              <a:rPr lang="it-IT" sz="1800" b="0" i="0" u="none" strike="noStrike" baseline="0" dirty="0">
                <a:latin typeface="Arial" panose="020B0604020202020204" pitchFamily="34" charset="0"/>
                <a:cs typeface="Arial" panose="020B0604020202020204" pitchFamily="34" charset="0"/>
              </a:rPr>
              <a:t>OIV OAS Controllo di Gestione</a:t>
            </a:r>
          </a:p>
          <a:p>
            <a:pPr algn="l"/>
            <a:r>
              <a:rPr lang="it-IT" sz="1800" b="0" i="0" u="none" strike="noStrike" baseline="0" dirty="0">
                <a:latin typeface="Arial" panose="020B0604020202020204" pitchFamily="34" charset="0"/>
                <a:cs typeface="Arial" panose="020B0604020202020204" pitchFamily="34" charset="0"/>
              </a:rPr>
              <a:t>Formazione - Comunicazione - Ufficio Stampa – AAGG</a:t>
            </a:r>
          </a:p>
          <a:p>
            <a:pPr algn="l"/>
            <a:r>
              <a:rPr lang="it-IT" sz="1800" b="0" i="0" u="none" strike="noStrike" baseline="0" dirty="0">
                <a:latin typeface="Arial" panose="020B0604020202020204" pitchFamily="34" charset="0"/>
                <a:cs typeface="Arial" panose="020B0604020202020204" pitchFamily="34" charset="0"/>
              </a:rPr>
              <a:t>SPPA - Medico Competente – ML – Rischio Clinico</a:t>
            </a:r>
          </a:p>
          <a:p>
            <a:pPr algn="l"/>
            <a:r>
              <a:rPr lang="it-IT" sz="1800" b="0" i="0" u="none" strike="noStrike" baseline="0" dirty="0">
                <a:latin typeface="Arial" panose="020B0604020202020204" pitchFamily="34" charset="0"/>
                <a:cs typeface="Arial" panose="020B0604020202020204" pitchFamily="34" charset="0"/>
              </a:rPr>
              <a:t>Salute Donna – Psicologia Clinica</a:t>
            </a:r>
          </a:p>
          <a:p>
            <a:pPr algn="l"/>
            <a:r>
              <a:rPr lang="it-IT" sz="1800" b="0" i="0" u="none" strike="noStrike" baseline="0" dirty="0">
                <a:latin typeface="Arial" panose="020B0604020202020204" pitchFamily="34" charset="0"/>
                <a:cs typeface="Arial" panose="020B0604020202020204" pitchFamily="34" charset="0"/>
              </a:rPr>
              <a:t>RPCT – UCPD</a:t>
            </a:r>
          </a:p>
          <a:p>
            <a:pPr algn="l"/>
            <a:r>
              <a:rPr lang="it-IT" sz="1800" b="1" i="0" u="none" strike="noStrike" baseline="0" dirty="0">
                <a:latin typeface="Arial" panose="020B0604020202020204" pitchFamily="34" charset="0"/>
                <a:cs typeface="Arial" panose="020B0604020202020204" pitchFamily="34" charset="0"/>
              </a:rPr>
              <a:t>Tutti i dipendenti con maggiore responsabilità dei Dirigenti &amp; Middle Management</a:t>
            </a:r>
          </a:p>
          <a:p>
            <a:pPr algn="l"/>
            <a:r>
              <a:rPr lang="it-IT" sz="1800" b="0" i="0" u="none" strike="noStrike" baseline="0" dirty="0">
                <a:latin typeface="Arial" panose="020B0604020202020204" pitchFamily="34" charset="0"/>
                <a:cs typeface="Arial" panose="020B0604020202020204" pitchFamily="34" charset="0"/>
              </a:rPr>
              <a:t>Consigliera di Parità</a:t>
            </a:r>
          </a:p>
          <a:p>
            <a:pPr algn="l"/>
            <a:r>
              <a:rPr lang="it-IT" sz="1800" b="0" i="0" u="none" strike="noStrike" baseline="0" dirty="0">
                <a:latin typeface="Arial" panose="020B0604020202020204" pitchFamily="34" charset="0"/>
                <a:cs typeface="Arial" panose="020B0604020202020204" pitchFamily="34" charset="0"/>
              </a:rPr>
              <a:t>COMITATI UNICI DI GARANZIA</a:t>
            </a:r>
          </a:p>
          <a:p>
            <a:pPr algn="l"/>
            <a:r>
              <a:rPr lang="it-IT" sz="1800" b="0" i="0" u="none" strike="noStrike" baseline="0" dirty="0">
                <a:latin typeface="Arial" panose="020B0604020202020204" pitchFamily="34" charset="0"/>
                <a:cs typeface="Arial" panose="020B0604020202020204" pitchFamily="34" charset="0"/>
              </a:rPr>
              <a:t>La costituzione del CUG in Sanità</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48059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lnSpcReduction="10000"/>
          </a:bodyPr>
          <a:lstStyle/>
          <a:p>
            <a:pPr marL="0" indent="0" algn="l">
              <a:buNone/>
            </a:pPr>
            <a:r>
              <a:rPr lang="it-IT" sz="1800" b="1" i="0" u="none" strike="noStrike" baseline="0" dirty="0">
                <a:latin typeface="Arial" panose="020B0604020202020204" pitchFamily="34" charset="0"/>
                <a:cs typeface="Arial" panose="020B0604020202020204" pitchFamily="34" charset="0"/>
              </a:rPr>
              <a:t>FUNZIONI PROPOSITIVE E DI VERIFICA</a:t>
            </a:r>
          </a:p>
          <a:p>
            <a:pPr algn="l"/>
            <a:endParaRPr lang="en-US" sz="1800" b="0" i="0" u="none" strike="noStrike" baseline="0" dirty="0">
              <a:latin typeface="Arial" panose="020B0604020202020204" pitchFamily="34" charset="0"/>
              <a:cs typeface="Arial" panose="020B0604020202020204" pitchFamily="34" charset="0"/>
            </a:endParaRPr>
          </a:p>
          <a:p>
            <a:pPr algn="l"/>
            <a:r>
              <a:rPr lang="en-US" sz="1800" b="0" i="0" u="none" strike="noStrike" baseline="0" dirty="0">
                <a:latin typeface="Arial" panose="020B0604020202020204" pitchFamily="34" charset="0"/>
                <a:cs typeface="Arial" panose="020B0604020202020204" pitchFamily="34" charset="0"/>
              </a:rPr>
              <a:t>Gender pay gap, Access to work gender gap, Gender career gap, Gender gap in retirement</a:t>
            </a:r>
          </a:p>
          <a:p>
            <a:pPr algn="l"/>
            <a:r>
              <a:rPr lang="it-IT" sz="1800" b="0" i="0" u="none" strike="noStrike" baseline="0" dirty="0">
                <a:latin typeface="Arial" panose="020B0604020202020204" pitchFamily="34" charset="0"/>
                <a:cs typeface="Arial" panose="020B0604020202020204" pitchFamily="34" charset="0"/>
              </a:rPr>
              <a:t>Accesso al lavoro (commissioni) e accesso gestione SW o Lavoro Agile</a:t>
            </a:r>
          </a:p>
          <a:p>
            <a:pPr algn="l"/>
            <a:r>
              <a:rPr lang="it-IT" sz="1800" b="0" i="0" u="none" strike="noStrike" baseline="0" dirty="0">
                <a:latin typeface="Arial" panose="020B0604020202020204" pitchFamily="34" charset="0"/>
                <a:cs typeface="Arial" panose="020B0604020202020204" pitchFamily="34" charset="0"/>
              </a:rPr>
              <a:t>Opportunità di carriera, incarichi dirigenziali e di funzione</a:t>
            </a:r>
          </a:p>
          <a:p>
            <a:pPr algn="l"/>
            <a:r>
              <a:rPr lang="it-IT" sz="1800" b="0" i="0" u="none" strike="noStrike" baseline="0" dirty="0">
                <a:latin typeface="Arial" panose="020B0604020202020204" pitchFamily="34" charset="0"/>
                <a:cs typeface="Arial" panose="020B0604020202020204" pitchFamily="34" charset="0"/>
              </a:rPr>
              <a:t>Trattamento giuridico ed economico</a:t>
            </a:r>
          </a:p>
          <a:p>
            <a:pPr algn="l"/>
            <a:r>
              <a:rPr lang="it-IT" sz="1800" b="0" i="0" u="none" strike="noStrike" baseline="0" dirty="0">
                <a:latin typeface="Arial" panose="020B0604020202020204" pitchFamily="34" charset="0"/>
                <a:cs typeface="Arial" panose="020B0604020202020204" pitchFamily="34" charset="0"/>
              </a:rPr>
              <a:t>Assicurazione dell’integrità fisica e morale</a:t>
            </a:r>
          </a:p>
          <a:p>
            <a:pPr algn="l"/>
            <a:r>
              <a:rPr lang="it-IT" sz="1800" b="0" i="0" u="none" strike="noStrike" baseline="0" dirty="0">
                <a:latin typeface="Arial" panose="020B0604020202020204" pitchFamily="34" charset="0"/>
                <a:cs typeface="Arial" panose="020B0604020202020204" pitchFamily="34" charset="0"/>
              </a:rPr>
              <a:t>Piena attuazione congedi parentali e reinserimento</a:t>
            </a:r>
          </a:p>
          <a:p>
            <a:pPr algn="l"/>
            <a:r>
              <a:rPr lang="it-IT" sz="1800" b="0" i="0" u="none" strike="noStrike" baseline="0" dirty="0">
                <a:latin typeface="Arial" panose="020B0604020202020204" pitchFamily="34" charset="0"/>
                <a:cs typeface="Arial" panose="020B0604020202020204" pitchFamily="34" charset="0"/>
              </a:rPr>
              <a:t>Pari opportunità di formazione</a:t>
            </a:r>
          </a:p>
          <a:p>
            <a:pPr algn="l"/>
            <a:r>
              <a:rPr lang="it-IT" sz="1800" b="0" i="0" u="none" strike="noStrike" baseline="0" dirty="0">
                <a:latin typeface="Arial" panose="020B0604020202020204" pitchFamily="34" charset="0"/>
                <a:cs typeface="Arial" panose="020B0604020202020204" pitchFamily="34" charset="0"/>
              </a:rPr>
              <a:t>Linguaggio non discriminatorio – Lo </a:t>
            </a:r>
            <a:r>
              <a:rPr lang="it-IT" sz="1800" b="0" i="0" u="none" strike="noStrike" baseline="0" dirty="0" err="1">
                <a:latin typeface="Arial" panose="020B0604020202020204" pitchFamily="34" charset="0"/>
                <a:cs typeface="Arial" panose="020B0604020202020204" pitchFamily="34" charset="0"/>
              </a:rPr>
              <a:t>Slut</a:t>
            </a:r>
            <a:r>
              <a:rPr lang="it-IT" sz="1800" b="0" i="0" u="none" strike="noStrike" baseline="0" dirty="0">
                <a:latin typeface="Arial" panose="020B0604020202020204" pitchFamily="34" charset="0"/>
                <a:cs typeface="Arial" panose="020B0604020202020204" pitchFamily="34" charset="0"/>
              </a:rPr>
              <a:t> </a:t>
            </a:r>
            <a:r>
              <a:rPr lang="it-IT" sz="1800" b="0" i="0" u="none" strike="noStrike" baseline="0" dirty="0" err="1">
                <a:latin typeface="Arial" panose="020B0604020202020204" pitchFamily="34" charset="0"/>
                <a:cs typeface="Arial" panose="020B0604020202020204" pitchFamily="34" charset="0"/>
              </a:rPr>
              <a:t>Shaming</a:t>
            </a:r>
            <a:endParaRPr lang="it-IT" sz="1800" b="0" i="0" u="none" strike="noStrike" baseline="0" dirty="0">
              <a:latin typeface="Arial" panose="020B0604020202020204" pitchFamily="34" charset="0"/>
              <a:cs typeface="Arial" panose="020B0604020202020204" pitchFamily="34" charset="0"/>
            </a:endParaRPr>
          </a:p>
          <a:p>
            <a:pPr algn="l"/>
            <a:r>
              <a:rPr lang="it-IT" sz="1800" b="0" i="0" u="none" strike="noStrike" baseline="0" dirty="0">
                <a:latin typeface="Arial" panose="020B0604020202020204" pitchFamily="34" charset="0"/>
                <a:cs typeface="Arial" panose="020B0604020202020204" pitchFamily="34" charset="0"/>
              </a:rPr>
              <a:t>La diffamazione occulta</a:t>
            </a:r>
          </a:p>
          <a:p>
            <a:pPr algn="l"/>
            <a:r>
              <a:rPr lang="it-IT" sz="1800" b="0" i="0" u="none" strike="noStrike" baseline="0" dirty="0">
                <a:latin typeface="Arial" panose="020B0604020202020204" pitchFamily="34" charset="0"/>
                <a:cs typeface="Arial" panose="020B0604020202020204" pitchFamily="34" charset="0"/>
              </a:rPr>
              <a:t>L’accesso agli incentivi, ai premi, ai progetti di prestigio, ai progetti a rischio</a:t>
            </a:r>
          </a:p>
          <a:p>
            <a:pPr algn="l"/>
            <a:r>
              <a:rPr lang="it-IT" sz="1800" b="0" i="0" u="none" strike="noStrike" baseline="0" dirty="0">
                <a:latin typeface="Arial" panose="020B0604020202020204" pitchFamily="34" charset="0"/>
                <a:cs typeface="Arial" panose="020B0604020202020204" pitchFamily="34" charset="0"/>
              </a:rPr>
              <a:t>La valutazione: come si formano i giudizi, quanto incidono le competenze</a:t>
            </a:r>
          </a:p>
          <a:p>
            <a:pPr algn="l"/>
            <a:r>
              <a:rPr lang="it-IT" sz="1800" b="0" i="0" u="none" strike="noStrike" baseline="0" dirty="0">
                <a:latin typeface="Arial" panose="020B0604020202020204" pitchFamily="34" charset="0"/>
                <a:cs typeface="Arial" panose="020B0604020202020204" pitchFamily="34" charset="0"/>
              </a:rPr>
              <a:t>rispetto alla determinante del “ruolo” e delle “identità professionali”,</a:t>
            </a:r>
          </a:p>
          <a:p>
            <a:pPr algn="l"/>
            <a:r>
              <a:rPr lang="it-IT" sz="1800" b="0" i="0" u="none" strike="noStrike" baseline="0" dirty="0">
                <a:latin typeface="Arial" panose="020B0604020202020204" pitchFamily="34" charset="0"/>
                <a:cs typeface="Arial" panose="020B0604020202020204" pitchFamily="34" charset="0"/>
              </a:rPr>
              <a:t>il percorso di carriera</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814019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lstStyle/>
          <a:p>
            <a:pPr marL="0" indent="0" algn="l">
              <a:buNone/>
            </a:pPr>
            <a:r>
              <a:rPr lang="it-IT" sz="1800" b="1" i="0" u="none" strike="noStrike" baseline="0" dirty="0">
                <a:latin typeface="Arial" panose="020B0604020202020204" pitchFamily="34" charset="0"/>
                <a:cs typeface="Arial" panose="020B0604020202020204" pitchFamily="34" charset="0"/>
              </a:rPr>
              <a:t>LE RELAZIONI CON GLI ORGANI INTERNI E GLI STRUMENTI DI PROGRAMMAZIONE</a:t>
            </a:r>
          </a:p>
          <a:p>
            <a:pPr marL="0" indent="0" algn="l">
              <a:buNone/>
            </a:pPr>
            <a:endParaRPr lang="it-IT" sz="1800" b="1" i="0" u="none" strike="noStrike" baseline="0" dirty="0">
              <a:latin typeface="Arial" panose="020B0604020202020204" pitchFamily="34" charset="0"/>
              <a:cs typeface="Arial" panose="020B0604020202020204" pitchFamily="34" charset="0"/>
            </a:endParaRPr>
          </a:p>
          <a:p>
            <a:pPr marL="0" indent="0" algn="l">
              <a:buNone/>
            </a:pPr>
            <a:r>
              <a:rPr lang="it-IT" sz="1800" b="1" i="0" u="none" strike="noStrike" baseline="0" dirty="0">
                <a:latin typeface="Arial" panose="020B0604020202020204" pitchFamily="34" charset="0"/>
                <a:cs typeface="Arial" panose="020B0604020202020204" pitchFamily="34" charset="0"/>
              </a:rPr>
              <a:t>OIV   </a:t>
            </a:r>
            <a:r>
              <a:rPr lang="it-IT" sz="1800" b="1" i="0" u="none" strike="noStrike" baseline="0" dirty="0" err="1">
                <a:latin typeface="Arial" panose="020B0604020202020204" pitchFamily="34" charset="0"/>
                <a:cs typeface="Arial" panose="020B0604020202020204" pitchFamily="34" charset="0"/>
              </a:rPr>
              <a:t>PdP</a:t>
            </a:r>
            <a:r>
              <a:rPr lang="it-IT" sz="1800" b="1" i="0" u="none" strike="noStrike" baseline="0" dirty="0">
                <a:latin typeface="Arial" panose="020B0604020202020204" pitchFamily="34" charset="0"/>
                <a:cs typeface="Arial" panose="020B0604020202020204" pitchFamily="34" charset="0"/>
              </a:rPr>
              <a:t> e Budgeting con riferimento agli obiettivi dei dipartimenti, dei servizi di staff e tecnostruttura</a:t>
            </a:r>
            <a:endParaRPr lang="it-IT" dirty="0">
              <a:latin typeface="Arial" panose="020B0604020202020204" pitchFamily="34" charset="0"/>
              <a:cs typeface="Arial" panose="020B0604020202020204" pitchFamily="34" charset="0"/>
            </a:endParaRPr>
          </a:p>
          <a:p>
            <a:pPr marL="0" indent="0">
              <a:buNone/>
            </a:pPr>
            <a:r>
              <a:rPr lang="it-IT" b="0" i="1" dirty="0">
                <a:effectLst/>
                <a:latin typeface="Arial" panose="020B0604020202020204" pitchFamily="34" charset="0"/>
                <a:cs typeface="Arial" panose="020B0604020202020204" pitchFamily="34" charset="0"/>
              </a:rPr>
              <a:t>Codice Etico</a:t>
            </a:r>
            <a:r>
              <a:rPr lang="it-IT" b="0" i="0" dirty="0">
                <a:effectLst/>
                <a:latin typeface="Arial" panose="020B0604020202020204" pitchFamily="34" charset="0"/>
                <a:cs typeface="Arial" panose="020B0604020202020204" pitchFamily="34" charset="0"/>
              </a:rPr>
              <a:t> ( </a:t>
            </a:r>
            <a:r>
              <a:rPr lang="it-IT" b="1" i="0" u="sng" dirty="0" err="1">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CodiceEtico</a:t>
            </a:r>
            <a:r>
              <a:rPr lang="it-IT" b="0" i="0" dirty="0">
                <a:effectLst/>
                <a:latin typeface="Arial" panose="020B0604020202020204" pitchFamily="34" charset="0"/>
                <a:cs typeface="Arial" panose="020B0604020202020204" pitchFamily="34" charset="0"/>
              </a:rPr>
              <a:t> ) se </a:t>
            </a:r>
            <a:r>
              <a:rPr lang="it-IT" b="0" i="0" dirty="0" err="1">
                <a:effectLst/>
                <a:latin typeface="Arial" panose="020B0604020202020204" pitchFamily="34" charset="0"/>
                <a:cs typeface="Arial" panose="020B0604020202020204" pitchFamily="34" charset="0"/>
              </a:rPr>
              <a:t>prresente</a:t>
            </a:r>
            <a:r>
              <a:rPr lang="it-IT" b="0" i="0" dirty="0">
                <a:effectLst/>
                <a:latin typeface="Arial" panose="020B0604020202020204" pitchFamily="34" charset="0"/>
                <a:cs typeface="Arial" panose="020B0604020202020204" pitchFamily="34" charset="0"/>
              </a:rPr>
              <a:t> e Codice di comportamento di cui al </a:t>
            </a:r>
            <a:r>
              <a:rPr lang="it-IT" dirty="0">
                <a:latin typeface="Arial" panose="020B0604020202020204" pitchFamily="34" charset="0"/>
                <a:cs typeface="Arial" panose="020B0604020202020204" pitchFamily="34" charset="0"/>
              </a:rPr>
              <a:t>D.P.R. 16 aprile 2013, n. 62 </a:t>
            </a:r>
            <a:endParaRPr lang="it-IT" b="0" i="0" dirty="0">
              <a:effectLst/>
              <a:latin typeface="Arial" panose="020B0604020202020204" pitchFamily="34" charset="0"/>
              <a:cs typeface="Arial" panose="020B0604020202020204" pitchFamily="34" charset="0"/>
            </a:endParaRPr>
          </a:p>
          <a:p>
            <a:pPr marL="0" indent="0">
              <a:buNone/>
            </a:pPr>
            <a:r>
              <a:rPr lang="it-IT" dirty="0">
                <a:latin typeface="Arial" panose="020B0604020202020204" pitchFamily="34" charset="0"/>
                <a:cs typeface="Arial" panose="020B0604020202020204" pitchFamily="34" charset="0"/>
              </a:rPr>
              <a:t>POLA e PTAP</a:t>
            </a:r>
          </a:p>
          <a:p>
            <a:pPr marL="0" indent="0">
              <a:buNone/>
            </a:pPr>
            <a:r>
              <a:rPr lang="it-IT" dirty="0">
                <a:latin typeface="Arial" panose="020B0604020202020204" pitchFamily="34" charset="0"/>
                <a:cs typeface="Arial" panose="020B0604020202020204" pitchFamily="34" charset="0"/>
              </a:rPr>
              <a:t>PIAO E PTAP</a:t>
            </a:r>
          </a:p>
        </p:txBody>
      </p:sp>
    </p:spTree>
    <p:extLst>
      <p:ext uri="{BB962C8B-B14F-4D97-AF65-F5344CB8AC3E}">
        <p14:creationId xmlns:p14="http://schemas.microsoft.com/office/powerpoint/2010/main" val="24913919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25749" y="489857"/>
            <a:ext cx="9787434" cy="5878285"/>
          </a:xfrm>
        </p:spPr>
        <p:txBody>
          <a:bodyPr>
            <a:normAutofit/>
          </a:bodyPr>
          <a:lstStyle/>
          <a:p>
            <a:pPr marL="0" indent="0" algn="l">
              <a:buNone/>
            </a:pPr>
            <a:r>
              <a:rPr lang="it-IT" b="1" i="0" dirty="0">
                <a:solidFill>
                  <a:srgbClr val="000000"/>
                </a:solidFill>
                <a:effectLst/>
                <a:latin typeface="Arial" panose="020B0604020202020204" pitchFamily="34" charset="0"/>
                <a:cs typeface="Arial" panose="020B0604020202020204" pitchFamily="34" charset="0"/>
              </a:rPr>
              <a:t>La Relazione Annuale sullo stato dell'Ente</a:t>
            </a:r>
            <a:endParaRPr lang="it-IT" b="0" i="0" dirty="0">
              <a:solidFill>
                <a:srgbClr val="000000"/>
              </a:solidFill>
              <a:effectLst/>
              <a:latin typeface="Arial" panose="020B0604020202020204" pitchFamily="34" charset="0"/>
              <a:cs typeface="Arial" panose="020B0604020202020204" pitchFamily="34" charset="0"/>
            </a:endParaRPr>
          </a:p>
          <a:p>
            <a:pPr algn="l"/>
            <a:r>
              <a:rPr lang="it-IT" b="0" i="0" dirty="0">
                <a:solidFill>
                  <a:srgbClr val="000000"/>
                </a:solidFill>
                <a:effectLst/>
                <a:latin typeface="Arial" panose="020B0604020202020204" pitchFamily="34" charset="0"/>
                <a:cs typeface="Arial" panose="020B0604020202020204" pitchFamily="34" charset="0"/>
              </a:rPr>
              <a:t>Uno dei principali compiti obbligatori del CUG è la redazione della Relazione Annuale sullo stato dell'Ente, dal punto di vista delle Pari Opportunità e del Benessere Organizzativo. Di seguito è possibile leggere le relazioni ad oggi redatte.</a:t>
            </a:r>
          </a:p>
          <a:p>
            <a:pPr algn="l"/>
            <a:r>
              <a:rPr lang="it-IT" b="0" i="0" dirty="0">
                <a:solidFill>
                  <a:srgbClr val="000000"/>
                </a:solidFill>
                <a:effectLst/>
                <a:latin typeface="Arial" panose="020B0604020202020204" pitchFamily="34" charset="0"/>
                <a:cs typeface="Arial" panose="020B0604020202020204" pitchFamily="34" charset="0"/>
              </a:rPr>
              <a:t>Nelle  relazioni  ogni anno viene inserita anche  una sintesi delle attività del CUG (riunioni effettuate, tematiche affrontate, livello e tipologia di disagio lavorativo rilevato, rapporti con l'amministrazione e il personale).</a:t>
            </a:r>
          </a:p>
          <a:p>
            <a:pPr algn="l"/>
            <a:r>
              <a:rPr lang="it-IT" b="0" i="0" dirty="0">
                <a:solidFill>
                  <a:srgbClr val="000000"/>
                </a:solidFill>
                <a:effectLst/>
                <a:latin typeface="Arial" panose="020B0604020202020204" pitchFamily="34" charset="0"/>
                <a:cs typeface="Arial" panose="020B0604020202020204" pitchFamily="34" charset="0"/>
              </a:rPr>
              <a:t>Altro compito obbligatorio è la comunicazione alla Presidenza del Consiglio dei Ministri una relazione sullo stato di attuazione della normativa sulle Pari Opportunità nel Comune, entro il 28 febbraio di ogni anno. E' un compito che  il CUG deve svolgere congiuntamente con la Direzione che si occupa della gestione delle Risorse Umane.</a:t>
            </a:r>
          </a:p>
          <a:p>
            <a:pPr marL="0" indent="0">
              <a:buNone/>
            </a:pPr>
            <a:endParaRPr lang="it-IT" dirty="0"/>
          </a:p>
        </p:txBody>
      </p:sp>
    </p:spTree>
    <p:extLst>
      <p:ext uri="{BB962C8B-B14F-4D97-AF65-F5344CB8AC3E}">
        <p14:creationId xmlns:p14="http://schemas.microsoft.com/office/powerpoint/2010/main" val="3028712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62500" lnSpcReduction="20000"/>
          </a:bodyPr>
          <a:lstStyle/>
          <a:p>
            <a:pPr marL="0" indent="0" algn="l">
              <a:buNone/>
            </a:pPr>
            <a:r>
              <a:rPr lang="it-IT" b="0" i="0" dirty="0">
                <a:solidFill>
                  <a:srgbClr val="000000"/>
                </a:solidFill>
                <a:effectLst/>
                <a:latin typeface="verdana" panose="020B0604030504040204" pitchFamily="34" charset="0"/>
              </a:rPr>
              <a:t> </a:t>
            </a:r>
            <a:r>
              <a:rPr lang="it-IT" b="0" i="0" dirty="0">
                <a:solidFill>
                  <a:srgbClr val="000000"/>
                </a:solidFill>
                <a:effectLst/>
                <a:latin typeface="Arial" panose="020B0604020202020204" pitchFamily="34" charset="0"/>
                <a:cs typeface="Arial" panose="020B0604020202020204" pitchFamily="34" charset="0"/>
              </a:rPr>
              <a:t>Le </a:t>
            </a:r>
            <a:r>
              <a:rPr lang="it-IT" b="0" i="0" u="none" strike="noStrike" dirty="0">
                <a:solidFill>
                  <a:srgbClr val="000000"/>
                </a:solidFill>
                <a:effectLst/>
                <a:latin typeface="Arial" panose="020B0604020202020204" pitchFamily="34" charset="0"/>
                <a:cs typeface="Arial" panose="020B0604020202020204" pitchFamily="34" charset="0"/>
              </a:rPr>
              <a:t>linee guida sulla “Parità di genere nell’organizzazione e gestione del rapporto di lavoro con le pubbliche </a:t>
            </a:r>
            <a:r>
              <a:rPr lang="it-IT" b="0" i="0" u="none" strike="noStrike" dirty="0" err="1">
                <a:solidFill>
                  <a:srgbClr val="000000"/>
                </a:solidFill>
                <a:effectLst/>
                <a:latin typeface="Arial" panose="020B0604020202020204" pitchFamily="34" charset="0"/>
                <a:cs typeface="Arial" panose="020B0604020202020204" pitchFamily="34" charset="0"/>
              </a:rPr>
              <a:t>amministrazioni”del</a:t>
            </a:r>
            <a:r>
              <a:rPr lang="it-IT" b="0" i="0" u="none" strike="noStrike" dirty="0">
                <a:solidFill>
                  <a:srgbClr val="000000"/>
                </a:solidFill>
                <a:effectLst/>
                <a:latin typeface="Arial" panose="020B0604020202020204" pitchFamily="34" charset="0"/>
                <a:cs typeface="Arial" panose="020B0604020202020204" pitchFamily="34" charset="0"/>
              </a:rPr>
              <a:t> 2022</a:t>
            </a:r>
          </a:p>
          <a:p>
            <a:pPr marL="0" indent="0" algn="l">
              <a:buNone/>
            </a:pPr>
            <a:r>
              <a:rPr lang="it-IT" b="0" i="0" dirty="0">
                <a:solidFill>
                  <a:srgbClr val="000000"/>
                </a:solidFill>
                <a:effectLst/>
                <a:latin typeface="Arial" panose="020B0604020202020204" pitchFamily="34" charset="0"/>
                <a:cs typeface="Arial" panose="020B0604020202020204" pitchFamily="34" charset="0"/>
              </a:rPr>
              <a:t>così come evidenziato dai Ministri Brunetta per la Pubblica amministrazione e Bonelli per le pari opportunità, offrono indicazioni concrete e percorribili per supportare le Pubbliche amministrazioni a realizzare una migliore organizzazione lavorativa più inclusiva e rispettosa della parità di genere.</a:t>
            </a:r>
            <a:endParaRPr lang="it-IT" b="1" i="0" dirty="0">
              <a:solidFill>
                <a:srgbClr val="333333"/>
              </a:solidFill>
              <a:effectLst/>
              <a:latin typeface="Arial" panose="020B0604020202020204" pitchFamily="34" charset="0"/>
              <a:cs typeface="Arial" panose="020B0604020202020204" pitchFamily="34" charset="0"/>
            </a:endParaRPr>
          </a:p>
          <a:p>
            <a:pPr marL="0" indent="0" algn="l">
              <a:buNone/>
            </a:pPr>
            <a:endParaRPr lang="it-IT" b="1" dirty="0">
              <a:solidFill>
                <a:srgbClr val="333333"/>
              </a:solidFill>
              <a:latin typeface="Arial" panose="020B0604020202020204" pitchFamily="34" charset="0"/>
              <a:cs typeface="Arial" panose="020B0604020202020204" pitchFamily="34" charset="0"/>
            </a:endParaRPr>
          </a:p>
          <a:p>
            <a:pPr marL="0" indent="0" algn="l">
              <a:buNone/>
            </a:pPr>
            <a:r>
              <a:rPr lang="it-IT" b="1" i="0" dirty="0">
                <a:solidFill>
                  <a:srgbClr val="333333"/>
                </a:solidFill>
                <a:effectLst/>
                <a:latin typeface="Arial" panose="020B0604020202020204" pitchFamily="34" charset="0"/>
                <a:cs typeface="Arial" panose="020B0604020202020204" pitchFamily="34" charset="0"/>
              </a:rPr>
              <a:t>II provvedimento in dettaglio </a:t>
            </a:r>
            <a:endParaRPr lang="it-IT" b="0" i="0" dirty="0">
              <a:solidFill>
                <a:srgbClr val="333333"/>
              </a:solidFill>
              <a:effectLst/>
              <a:latin typeface="Arial" panose="020B0604020202020204" pitchFamily="34" charset="0"/>
              <a:cs typeface="Arial" panose="020B0604020202020204" pitchFamily="34" charset="0"/>
            </a:endParaRPr>
          </a:p>
          <a:p>
            <a:pPr algn="l"/>
            <a:r>
              <a:rPr lang="it-IT" b="0" i="0" dirty="0">
                <a:solidFill>
                  <a:srgbClr val="333333"/>
                </a:solidFill>
                <a:effectLst/>
                <a:latin typeface="Arial" panose="020B0604020202020204" pitchFamily="34" charset="0"/>
                <a:cs typeface="Arial" panose="020B0604020202020204" pitchFamily="34" charset="0"/>
              </a:rPr>
              <a:t>Le linee guida sono state elaborate in linea con i contenuti dell’articolo 5 del decreto-legge 36/2022 (“</a:t>
            </a:r>
            <a:r>
              <a:rPr lang="it-IT" b="0" i="0" dirty="0" err="1">
                <a:solidFill>
                  <a:srgbClr val="333333"/>
                </a:solidFill>
                <a:effectLst/>
                <a:latin typeface="Arial" panose="020B0604020202020204" pitchFamily="34" charset="0"/>
                <a:cs typeface="Arial" panose="020B0604020202020204" pitchFamily="34" charset="0"/>
              </a:rPr>
              <a:t>Pnrr</a:t>
            </a:r>
            <a:r>
              <a:rPr lang="it-IT" b="0" i="0" dirty="0">
                <a:solidFill>
                  <a:srgbClr val="333333"/>
                </a:solidFill>
                <a:effectLst/>
                <a:latin typeface="Arial" panose="020B0604020202020204" pitchFamily="34" charset="0"/>
                <a:cs typeface="Arial" panose="020B0604020202020204" pitchFamily="34" charset="0"/>
              </a:rPr>
              <a:t> 2”), su cui è arrivato il plauso della Commissione Ue, e riportano gli obiettivi prioritari che le amministrazioni devono perseguire nell’individuare misure che attribuiscano vantaggi specifici, evitino o compensino svantaggi nelle carriere al genere meno rappresentato, collocandoli nel contesto dei principi già acquisiti dall’Unione europea, nonché del quadro ordinamentale nazionale, normativo e programmatico.</a:t>
            </a:r>
          </a:p>
          <a:p>
            <a:pPr algn="l"/>
            <a:r>
              <a:rPr lang="it-IT" b="0" i="0" dirty="0">
                <a:solidFill>
                  <a:srgbClr val="333333"/>
                </a:solidFill>
                <a:effectLst/>
                <a:latin typeface="Arial" panose="020B0604020202020204" pitchFamily="34" charset="0"/>
                <a:cs typeface="Arial" panose="020B0604020202020204" pitchFamily="34" charset="0"/>
              </a:rPr>
              <a:t>L’impianto delle linee guida è volutamente aperto e modulabile sulla base delle diverse realtà che debbono confrontarsi con il tema. L’invito che si evince con chiarezza è puntare a obiettivi concreti e percorribili, lavorando con una nuova consapevolezza, identificando le criticità e affrontare gradualmente il rinnovamento di scelte organizzative e il ridisegno di processi di lavoro con un’attenzione costante all’equilibrio di genere.</a:t>
            </a:r>
          </a:p>
          <a:p>
            <a:pPr algn="l"/>
            <a:r>
              <a:rPr lang="it-IT" b="0" i="0" dirty="0">
                <a:solidFill>
                  <a:srgbClr val="333333"/>
                </a:solidFill>
                <a:effectLst/>
                <a:latin typeface="Arial" panose="020B0604020202020204" pitchFamily="34" charset="0"/>
                <a:cs typeface="Arial" panose="020B0604020202020204" pitchFamily="34" charset="0"/>
              </a:rPr>
              <a:t>Il documento di indirizzo elaborato dal Dipartimento della Funzione pubblica di concerto con il Dipartimento per le Pari opportunità della Presidenza del consiglio dei ministri, si articola in due parti e un’appendice con il glossario dei principali termini riferiti al tema dell’equilibrio di genere.</a:t>
            </a:r>
          </a:p>
          <a:p>
            <a:pPr algn="l"/>
            <a:r>
              <a:rPr lang="it-IT" b="0" i="0" dirty="0">
                <a:solidFill>
                  <a:srgbClr val="333333"/>
                </a:solidFill>
                <a:effectLst/>
                <a:latin typeface="Arial" panose="020B0604020202020204" pitchFamily="34" charset="0"/>
                <a:cs typeface="Arial" panose="020B0604020202020204" pitchFamily="34" charset="0"/>
              </a:rPr>
              <a:t>La prima parte individua lo scenario di contesto - con specifico riferimento all’ambito della Pubblica amministrazione - in cui si inseriscono le azioni promosse, con lo scopo di capitalizzare esperienze pregresse e di individuare i punti di sinergia e i comuni obiettivi con gli interventi a livello globale, europeo e nazionale. La seconda parte si rivolge direttamente alle amministrazioni, in particolare agli uffici di vertice o a quelli incaricati della gestione delle risorse umane, ed entra nel merito delle azioni utili a migliorare la parità di genere nella Pubblica amministrazione.</a:t>
            </a:r>
          </a:p>
          <a:p>
            <a:pPr marL="0" indent="0">
              <a:buNone/>
            </a:pPr>
            <a:endParaRPr lang="it-IT" dirty="0"/>
          </a:p>
        </p:txBody>
      </p:sp>
    </p:spTree>
    <p:extLst>
      <p:ext uri="{BB962C8B-B14F-4D97-AF65-F5344CB8AC3E}">
        <p14:creationId xmlns:p14="http://schemas.microsoft.com/office/powerpoint/2010/main" val="18606495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62500" lnSpcReduction="20000"/>
          </a:bodyPr>
          <a:lstStyle/>
          <a:p>
            <a:pPr marL="0" indent="0" algn="l">
              <a:buNone/>
            </a:pPr>
            <a:r>
              <a:rPr lang="it-IT" b="0" i="0" dirty="0">
                <a:solidFill>
                  <a:srgbClr val="000000"/>
                </a:solidFill>
                <a:effectLst/>
                <a:latin typeface="verdana" panose="020B0604030504040204" pitchFamily="34" charset="0"/>
              </a:rPr>
              <a:t> </a:t>
            </a:r>
            <a:endParaRPr lang="it-IT" b="0" i="0" dirty="0">
              <a:solidFill>
                <a:srgbClr val="333333"/>
              </a:solidFill>
              <a:effectLst/>
              <a:latin typeface="Titillium Web" panose="00000500000000000000" pitchFamily="2" charset="0"/>
            </a:endParaRPr>
          </a:p>
          <a:p>
            <a:pPr algn="l"/>
            <a:r>
              <a:rPr lang="it-IT" b="0" i="0" dirty="0">
                <a:solidFill>
                  <a:srgbClr val="333333"/>
                </a:solidFill>
                <a:effectLst/>
                <a:latin typeface="Arial" panose="020B0604020202020204" pitchFamily="34" charset="0"/>
                <a:cs typeface="Arial" panose="020B0604020202020204" pitchFamily="34" charset="0"/>
              </a:rPr>
              <a:t>Il cuore delle indicazioni contenute nelle linee-guida, che muove da alcune evidenze empiriche quali la misurazione di una presenza prevalentemente femminile nei ruoli impiegatizi della Pa che va, poi, assottigliandosi nelle posizioni apicali è costituito da una check-list che, nelle mani delle amministrazioni, deve ispirare le scelte in merito agli strumenti operativi che quotidianamente interessano la gestione del capitale umano in termini di accesso alle posizioni di maggiore responsabilità e di sviluppo dell’intera carriera lavorativa.</a:t>
            </a:r>
          </a:p>
          <a:p>
            <a:pPr algn="l"/>
            <a:r>
              <a:rPr lang="it-IT" b="0" i="0" dirty="0">
                <a:solidFill>
                  <a:srgbClr val="333333"/>
                </a:solidFill>
                <a:effectLst/>
                <a:latin typeface="Arial" panose="020B0604020202020204" pitchFamily="34" charset="0"/>
                <a:cs typeface="Arial" panose="020B0604020202020204" pitchFamily="34" charset="0"/>
              </a:rPr>
              <a:t>L’elencazione delle misure muove dalla necessità di conoscere e misurare il fenomeno dello squilibrio di genere nell’ambito di ciascuna organizzazione, adottando degli indicatori che diano evidenza, ad esempio, del ricorso analizzato “per genere” agli strumenti di flessibilità e di conciliazione vita-lavoro offerti dalle norme e dai contratti collettivi.</a:t>
            </a:r>
          </a:p>
          <a:p>
            <a:pPr algn="l"/>
            <a:r>
              <a:rPr lang="it-IT" b="0" i="0" dirty="0">
                <a:solidFill>
                  <a:srgbClr val="333333"/>
                </a:solidFill>
                <a:effectLst/>
                <a:latin typeface="Arial" panose="020B0604020202020204" pitchFamily="34" charset="0"/>
                <a:cs typeface="Arial" panose="020B0604020202020204" pitchFamily="34" charset="0"/>
              </a:rPr>
              <a:t>Altro punto di attenzione è quello legato alla pesatura delle esperienze nell’ambito delle opportunità di carriera, soprattutto dirigenziale. Nel testo si suggeriscono misure per evitare che, tra concorrenti di diverso sesso, possa determinarsi una discriminazione indiretta per effetto di periodi di assenza legati a fenomeni come la maternità.</a:t>
            </a:r>
          </a:p>
          <a:p>
            <a:pPr algn="l"/>
            <a:r>
              <a:rPr lang="it-IT" b="0" i="0" dirty="0">
                <a:solidFill>
                  <a:srgbClr val="333333"/>
                </a:solidFill>
                <a:effectLst/>
                <a:latin typeface="Arial" panose="020B0604020202020204" pitchFamily="34" charset="0"/>
                <a:cs typeface="Arial" panose="020B0604020202020204" pitchFamily="34" charset="0"/>
              </a:rPr>
              <a:t>Le linee guida operano anche sul piano della cultura organizzativa, prevedendo per esempio che l’amministrazione si organizzi per svolgere riunioni non oltre un certo orario, più facilmente confliggente con la necessità di gestire carichi familiari, e che si preveda comunque una modalità di svolgimento ibrida, prevedendo di default un collegamento in videoconferenza anche se vi sono partecipanti in presenza.</a:t>
            </a:r>
          </a:p>
          <a:p>
            <a:pPr algn="l"/>
            <a:r>
              <a:rPr lang="it-IT" b="0" i="0" dirty="0">
                <a:solidFill>
                  <a:srgbClr val="333333"/>
                </a:solidFill>
                <a:effectLst/>
                <a:latin typeface="Arial" panose="020B0604020202020204" pitchFamily="34" charset="0"/>
                <a:cs typeface="Arial" panose="020B0604020202020204" pitchFamily="34" charset="0"/>
              </a:rPr>
              <a:t>Un ruolo rilevante è rivestito anche dall’accountability dell’amministrazione, che deve abituarsi a esporre i dati che riguardano la propria organizzazione offrendo sempre anche la chiave di lettura di “genere”, a partire dagli obblighi di trasparenza ad esempio sulle retribuzioni, dove si ritiene necessario far comparire anche i compensi connessi agli incarichi aggiuntivi, per non lasciare sottotraccia fenomeni di gender </a:t>
            </a:r>
            <a:r>
              <a:rPr lang="it-IT" b="0" i="0" dirty="0" err="1">
                <a:solidFill>
                  <a:srgbClr val="333333"/>
                </a:solidFill>
                <a:effectLst/>
                <a:latin typeface="Arial" panose="020B0604020202020204" pitchFamily="34" charset="0"/>
                <a:cs typeface="Arial" panose="020B0604020202020204" pitchFamily="34" charset="0"/>
              </a:rPr>
              <a:t>pay</a:t>
            </a:r>
            <a:r>
              <a:rPr lang="it-IT" b="0" i="0" dirty="0">
                <a:solidFill>
                  <a:srgbClr val="333333"/>
                </a:solidFill>
                <a:effectLst/>
                <a:latin typeface="Arial" panose="020B0604020202020204" pitchFamily="34" charset="0"/>
                <a:cs typeface="Arial" panose="020B0604020202020204" pitchFamily="34" charset="0"/>
              </a:rPr>
              <a:t> gap reali, ma striscianti in quanto non legati agli stipendi contrattuali, che sono necessariamente gli stessi per uomini e donne, ma a opportunità di guadagni aggiuntivi che si riconducono alla maggiore disponibilità di tempo extra-lavoro.</a:t>
            </a:r>
          </a:p>
          <a:p>
            <a:pPr marL="0" indent="0">
              <a:buNone/>
            </a:pPr>
            <a:endParaRPr lang="it-IT" dirty="0"/>
          </a:p>
        </p:txBody>
      </p:sp>
    </p:spTree>
    <p:extLst>
      <p:ext uri="{BB962C8B-B14F-4D97-AF65-F5344CB8AC3E}">
        <p14:creationId xmlns:p14="http://schemas.microsoft.com/office/powerpoint/2010/main" val="24053777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47500" lnSpcReduction="20000"/>
          </a:bodyPr>
          <a:lstStyle/>
          <a:p>
            <a:pPr marL="0" indent="0" algn="l">
              <a:buNone/>
            </a:pPr>
            <a:r>
              <a:rPr lang="it-IT" b="0" i="0" dirty="0">
                <a:effectLst/>
                <a:latin typeface="Arial" panose="020B0604020202020204" pitchFamily="34" charset="0"/>
                <a:cs typeface="Arial" panose="020B0604020202020204" pitchFamily="34" charset="0"/>
              </a:rPr>
              <a:t>TRTASPARENZA E CUG</a:t>
            </a:r>
          </a:p>
          <a:p>
            <a:pPr marL="0" indent="0" algn="l">
              <a:buNone/>
            </a:pPr>
            <a:endParaRPr lang="it-IT" dirty="0">
              <a:latin typeface="Arial" panose="020B0604020202020204" pitchFamily="34" charset="0"/>
              <a:cs typeface="Arial" panose="020B0604020202020204" pitchFamily="34" charset="0"/>
            </a:endParaRPr>
          </a:p>
          <a:p>
            <a:pPr marL="0" indent="0" algn="l">
              <a:buNone/>
            </a:pPr>
            <a:r>
              <a:rPr lang="it-IT" b="0" i="0" dirty="0">
                <a:effectLst/>
                <a:latin typeface="Arial" panose="020B0604020202020204" pitchFamily="34" charset="0"/>
                <a:cs typeface="Arial" panose="020B0604020202020204" pitchFamily="34" charset="0"/>
              </a:rPr>
              <a:t>Analizzando il provvedimento di nomina del C.U.G. – nell’ambito della disciplina sulla Trasparenza – ci si trova di fronte ad un “dato residuale”, rispetto al novero dei contenuti soggetti a precisi obblighi di pubblicazione, definiti nel Decreto Trasparenza (decreto legislativo 33/2013).</a:t>
            </a:r>
          </a:p>
          <a:p>
            <a:pPr marL="0" indent="0" algn="l">
              <a:buNone/>
            </a:pPr>
            <a:r>
              <a:rPr lang="it-IT" b="0" i="0" dirty="0">
                <a:effectLst/>
                <a:latin typeface="Arial" panose="020B0604020202020204" pitchFamily="34" charset="0"/>
                <a:cs typeface="Arial" panose="020B0604020202020204" pitchFamily="34" charset="0"/>
              </a:rPr>
              <a:t>Le modificazioni introdotte dal Decreto Legislativo 97/2017 hanno, infatti, rimosso una sotto sezione dedicata proprio a questa tipologia di informazioni, denominata &gt; BENESSERE ORGANIZZATIVO.</a:t>
            </a:r>
          </a:p>
          <a:p>
            <a:pPr marL="0" indent="0" algn="l">
              <a:buNone/>
            </a:pPr>
            <a:r>
              <a:rPr lang="it-IT" b="0" i="0" dirty="0">
                <a:effectLst/>
                <a:latin typeface="Arial" panose="020B0604020202020204" pitchFamily="34" charset="0"/>
                <a:cs typeface="Arial" panose="020B0604020202020204" pitchFamily="34" charset="0"/>
              </a:rPr>
              <a:t>In assenza di una sottosezione specifica, pertanto, il provvedimento di nomina del C.U.G. può essere, opportunamente, collocato in </a:t>
            </a:r>
            <a:r>
              <a:rPr lang="it-IT" b="0" i="1" dirty="0">
                <a:effectLst/>
                <a:latin typeface="Arial" panose="020B0604020202020204" pitchFamily="34" charset="0"/>
                <a:cs typeface="Arial" panose="020B0604020202020204" pitchFamily="34" charset="0"/>
              </a:rPr>
              <a:t>Amministrazione trasparente&gt; Altri contenuti &gt; Dati ulteriori</a:t>
            </a:r>
            <a:r>
              <a:rPr lang="it-IT" b="0" i="0" dirty="0">
                <a:effectLst/>
                <a:latin typeface="Arial" panose="020B0604020202020204" pitchFamily="34" charset="0"/>
                <a:cs typeface="Arial" panose="020B0604020202020204" pitchFamily="34" charset="0"/>
              </a:rPr>
              <a:t>.</a:t>
            </a:r>
          </a:p>
          <a:p>
            <a:pPr marL="0" indent="0" algn="l">
              <a:buNone/>
            </a:pPr>
            <a:r>
              <a:rPr lang="it-IT" b="0" i="0" dirty="0">
                <a:effectLst/>
                <a:latin typeface="Arial" panose="020B0604020202020204" pitchFamily="34" charset="0"/>
                <a:cs typeface="Arial" panose="020B0604020202020204" pitchFamily="34" charset="0"/>
              </a:rPr>
              <a:t>L’ANAC, sul punto, consiglia ad ogni Amministrazione di pubblicare dati ulteriori oltre a quelli espressamente indicati e richiesti dalla legge, in una logica di piena apertura verso l’esterno. Tali contenuti ulteriori dovrebbero essere previsti nell’ambito del Piano Triennale per la Prevenzione della Corruzione e la Trasparenza (PTPCT).</a:t>
            </a:r>
          </a:p>
          <a:p>
            <a:pPr algn="l"/>
            <a:r>
              <a:rPr lang="it-IT" b="0" i="0" u="none" strike="noStrike" dirty="0">
                <a:effectLst/>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Composizione</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Commissioni Istruttorie</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Sportelli</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5">
                  <a:extLst>
                    <a:ext uri="{A12FA001-AC4F-418D-AE19-62706E023703}">
                      <ahyp:hlinkClr xmlns:ahyp="http://schemas.microsoft.com/office/drawing/2018/hyperlinkcolor" val="tx"/>
                    </a:ext>
                  </a:extLst>
                </a:hlinkClick>
              </a:rPr>
              <a:t>Lavori</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6">
                  <a:extLst>
                    <a:ext uri="{A12FA001-AC4F-418D-AE19-62706E023703}">
                      <ahyp:hlinkClr xmlns:ahyp="http://schemas.microsoft.com/office/drawing/2018/hyperlinkcolor" val="tx"/>
                    </a:ext>
                  </a:extLst>
                </a:hlinkClick>
              </a:rPr>
              <a:t>Linee guida - Raccomandazioni</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7">
                  <a:extLst>
                    <a:ext uri="{A12FA001-AC4F-418D-AE19-62706E023703}">
                      <ahyp:hlinkClr xmlns:ahyp="http://schemas.microsoft.com/office/drawing/2018/hyperlinkcolor" val="tx"/>
                    </a:ext>
                  </a:extLst>
                </a:hlinkClick>
              </a:rPr>
              <a:t>Piano azioni positive</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8">
                  <a:extLst>
                    <a:ext uri="{A12FA001-AC4F-418D-AE19-62706E023703}">
                      <ahyp:hlinkClr xmlns:ahyp="http://schemas.microsoft.com/office/drawing/2018/hyperlinkcolor" val="tx"/>
                    </a:ext>
                  </a:extLst>
                </a:hlinkClick>
              </a:rPr>
              <a:t>Normativa e report</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9">
                  <a:extLst>
                    <a:ext uri="{A12FA001-AC4F-418D-AE19-62706E023703}">
                      <ahyp:hlinkClr xmlns:ahyp="http://schemas.microsoft.com/office/drawing/2018/hyperlinkcolor" val="tx"/>
                    </a:ext>
                  </a:extLst>
                </a:hlinkClick>
              </a:rPr>
              <a:t>Iniziative</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10">
                  <a:extLst>
                    <a:ext uri="{A12FA001-AC4F-418D-AE19-62706E023703}">
                      <ahyp:hlinkClr xmlns:ahyp="http://schemas.microsoft.com/office/drawing/2018/hyperlinkcolor" val="tx"/>
                    </a:ext>
                  </a:extLst>
                </a:hlinkClick>
              </a:rPr>
              <a:t>Pubblicazioni</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11">
                  <a:extLst>
                    <a:ext uri="{A12FA001-AC4F-418D-AE19-62706E023703}">
                      <ahyp:hlinkClr xmlns:ahyp="http://schemas.microsoft.com/office/drawing/2018/hyperlinkcolor" val="tx"/>
                    </a:ext>
                  </a:extLst>
                </a:hlinkClick>
              </a:rPr>
              <a:t>Questionari</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12">
                  <a:extLst>
                    <a:ext uri="{A12FA001-AC4F-418D-AE19-62706E023703}">
                      <ahyp:hlinkClr xmlns:ahyp="http://schemas.microsoft.com/office/drawing/2018/hyperlinkcolor" val="tx"/>
                    </a:ext>
                  </a:extLst>
                </a:hlinkClick>
              </a:rPr>
              <a:t>Numeri utili, contatti e PEC</a:t>
            </a:r>
            <a:endParaRPr lang="it-IT" b="0" i="0" dirty="0">
              <a:effectLst/>
              <a:latin typeface="Arial" panose="020B0604020202020204" pitchFamily="34" charset="0"/>
              <a:cs typeface="Arial" panose="020B0604020202020204" pitchFamily="34" charset="0"/>
            </a:endParaRPr>
          </a:p>
          <a:p>
            <a:pPr algn="l"/>
            <a:r>
              <a:rPr lang="it-IT" b="0" i="0" u="none" strike="noStrike" dirty="0">
                <a:effectLst/>
                <a:latin typeface="Arial" panose="020B0604020202020204" pitchFamily="34" charset="0"/>
                <a:cs typeface="Arial" panose="020B0604020202020204" pitchFamily="34" charset="0"/>
                <a:hlinkClick r:id="rId13">
                  <a:extLst>
                    <a:ext uri="{A12FA001-AC4F-418D-AE19-62706E023703}">
                      <ahyp:hlinkClr xmlns:ahyp="http://schemas.microsoft.com/office/drawing/2018/hyperlinkcolor" val="tx"/>
                    </a:ext>
                  </a:extLst>
                </a:hlinkClick>
              </a:rPr>
              <a:t>Contatti</a:t>
            </a:r>
            <a:endParaRPr lang="it-IT" b="0" i="0" dirty="0">
              <a:effectLst/>
              <a:latin typeface="Arial" panose="020B0604020202020204" pitchFamily="34" charset="0"/>
              <a:cs typeface="Arial" panose="020B0604020202020204" pitchFamily="34" charset="0"/>
            </a:endParaRPr>
          </a:p>
          <a:p>
            <a:pPr marL="0" indent="0">
              <a:buNone/>
            </a:pPr>
            <a:endParaRPr lang="it-IT" dirty="0"/>
          </a:p>
        </p:txBody>
      </p:sp>
    </p:spTree>
    <p:extLst>
      <p:ext uri="{BB962C8B-B14F-4D97-AF65-F5344CB8AC3E}">
        <p14:creationId xmlns:p14="http://schemas.microsoft.com/office/powerpoint/2010/main" val="17499291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0000" lnSpcReduction="20000"/>
          </a:bodyPr>
          <a:lstStyle/>
          <a:p>
            <a:pPr marL="0" indent="0" algn="just">
              <a:buNone/>
            </a:pPr>
            <a:r>
              <a:rPr lang="it-IT" b="1" i="0" dirty="0">
                <a:solidFill>
                  <a:srgbClr val="5F6C72"/>
                </a:solidFill>
                <a:effectLst/>
                <a:latin typeface="Arial" panose="020B0604020202020204" pitchFamily="34" charset="0"/>
                <a:cs typeface="Arial" panose="020B0604020202020204" pitchFamily="34" charset="0"/>
              </a:rPr>
              <a:t>APPALTI E PARITA’ DI GENERE</a:t>
            </a:r>
          </a:p>
          <a:p>
            <a:pPr marL="0" indent="0" algn="just">
              <a:buNone/>
            </a:pPr>
            <a:endParaRPr lang="it-IT" b="1" i="0" dirty="0">
              <a:solidFill>
                <a:srgbClr val="5F6C72"/>
              </a:solidFill>
              <a:effectLst/>
              <a:latin typeface="Arial" panose="020B0604020202020204" pitchFamily="34" charset="0"/>
              <a:cs typeface="Arial" panose="020B0604020202020204" pitchFamily="34" charset="0"/>
            </a:endParaRPr>
          </a:p>
          <a:p>
            <a:pPr marL="0" indent="0" algn="just">
              <a:buNone/>
            </a:pPr>
            <a:r>
              <a:rPr lang="it-IT" b="1" i="0" dirty="0">
                <a:solidFill>
                  <a:srgbClr val="5F6C72"/>
                </a:solidFill>
                <a:effectLst/>
                <a:latin typeface="Arial" panose="020B0604020202020204" pitchFamily="34" charset="0"/>
                <a:cs typeface="Arial" panose="020B0604020202020204" pitchFamily="34" charset="0"/>
              </a:rPr>
              <a:t>Parità di genere : Rapporto sulla situazione del personale</a:t>
            </a:r>
            <a:r>
              <a:rPr lang="it-IT" b="0" i="0" dirty="0">
                <a:solidFill>
                  <a:srgbClr val="5F6C72"/>
                </a:solidFill>
                <a:effectLst/>
                <a:latin typeface="Arial" panose="020B0604020202020204" pitchFamily="34" charset="0"/>
                <a:cs typeface="Arial" panose="020B0604020202020204" pitchFamily="34" charset="0"/>
              </a:rPr>
              <a:t> - Il comma 1 dell’art. 1 dell’allegato II.3 del </a:t>
            </a:r>
            <a:r>
              <a:rPr lang="it-IT" b="0" i="0" dirty="0" err="1">
                <a:solidFill>
                  <a:srgbClr val="5F6C72"/>
                </a:solidFill>
                <a:effectLst/>
                <a:latin typeface="Arial" panose="020B0604020202020204" pitchFamily="34" charset="0"/>
                <a:cs typeface="Arial" panose="020B0604020202020204" pitchFamily="34" charset="0"/>
              </a:rPr>
              <a:t>D.Lgs.</a:t>
            </a:r>
            <a:r>
              <a:rPr lang="it-IT" b="0" i="0" dirty="0">
                <a:solidFill>
                  <a:srgbClr val="5F6C72"/>
                </a:solidFill>
                <a:effectLst/>
                <a:latin typeface="Arial" panose="020B0604020202020204" pitchFamily="34" charset="0"/>
                <a:cs typeface="Arial" panose="020B0604020202020204" pitchFamily="34" charset="0"/>
              </a:rPr>
              <a:t> 31 marzo 2023, n. 36 introduce una nuova causa di esclusione dalle gare, applicabile a tutte le procedure. In particolare, gli operatori economici che occupano oltre cinquanta dipendenti devono produrre, a pena di esclusione dalla gara, copia dell’ultimo rapporto sulla situazione del personale che essi sono tenuti a redigere ai sensi dell’art. 46 del Codice delle Pari Opportunità. Come noto il rapporto ha ad oggetto la situazione del personale maschile e femminile in relazione allo stato delle assunzioni della formazione, della promozione professionale, dei livelli, dei passaggi di categoria o di qualifica, di altri fenomeni di mobilità, dell’intervento della cassa integrazione guadagni, dei licenziamenti, dei prepensionamenti e pensionamenti, nonché della retribuzione effettivamente corrisposta. Diversamente, per le aziende con organici tra i quindici e i cento dipendenti è richiesta la produzione entro sei mesi dalla conclusione del contratto, di una relazione di genere sulla situazione del personale maschile e femminile ma la mancata produzione non conduce all’esclusione dalla gara ma all’applicazione di penali commisurate alla gravità della violazione e proporzionali all’importo del contratto e alle sue prestazioni. </a:t>
            </a:r>
          </a:p>
          <a:p>
            <a:pPr marL="0" indent="0" algn="just">
              <a:buNone/>
            </a:pPr>
            <a:r>
              <a:rPr lang="it-IT" b="1" i="0" dirty="0">
                <a:solidFill>
                  <a:srgbClr val="5F6C72"/>
                </a:solidFill>
                <a:effectLst/>
                <a:latin typeface="Arial" panose="020B0604020202020204" pitchFamily="34" charset="0"/>
                <a:cs typeface="Arial" panose="020B0604020202020204" pitchFamily="34" charset="0"/>
              </a:rPr>
              <a:t>Misure premiali </a:t>
            </a:r>
            <a:r>
              <a:rPr lang="it-IT" b="0" i="0" dirty="0">
                <a:solidFill>
                  <a:srgbClr val="5F6C72"/>
                </a:solidFill>
                <a:effectLst/>
                <a:latin typeface="Arial" panose="020B0604020202020204" pitchFamily="34" charset="0"/>
                <a:cs typeface="Arial" panose="020B0604020202020204" pitchFamily="34" charset="0"/>
              </a:rPr>
              <a:t>- Si prevede, inoltre, che i bandi contengano ulteriori misure premiali che prevedano l'assegnazione di un punteggio aggiuntivo all'offerente o al candidato. Due importanti esempi di tali premialità sono forniti dagli art. 106 e 108 del “ Codice dei Contratti Pubblici “ con i quali è stato ripristinato, in favore delle imprese certificate sulla parità di genere, la possibilità di godere, nell’ambito delle gare pubbliche, di un punteggio aggiuntivo o di una riduzione della garanzia fideiussoria sino al 20 %.</a:t>
            </a:r>
            <a:endParaRPr lang="it-IT" dirty="0">
              <a:latin typeface="Arial" panose="020B0604020202020204" pitchFamily="34" charset="0"/>
              <a:cs typeface="Arial" panose="020B0604020202020204" pitchFamily="34" charset="0"/>
            </a:endParaRPr>
          </a:p>
          <a:p>
            <a:pPr marL="0" indent="0" algn="just">
              <a:buNone/>
            </a:pPr>
            <a:r>
              <a:rPr lang="it-IT" b="0" i="0" dirty="0">
                <a:solidFill>
                  <a:srgbClr val="5F6C72"/>
                </a:solidFill>
                <a:effectLst/>
                <a:latin typeface="Arial" panose="020B0604020202020204" pitchFamily="34" charset="0"/>
                <a:cs typeface="Arial" panose="020B0604020202020204" pitchFamily="34" charset="0"/>
              </a:rPr>
              <a:t> </a:t>
            </a:r>
          </a:p>
          <a:p>
            <a:pPr marL="0" indent="0">
              <a:buNone/>
            </a:pPr>
            <a:endParaRPr lang="it-IT" dirty="0"/>
          </a:p>
        </p:txBody>
      </p:sp>
    </p:spTree>
    <p:extLst>
      <p:ext uri="{BB962C8B-B14F-4D97-AF65-F5344CB8AC3E}">
        <p14:creationId xmlns:p14="http://schemas.microsoft.com/office/powerpoint/2010/main" val="25253776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0000" lnSpcReduction="20000"/>
          </a:bodyPr>
          <a:lstStyle/>
          <a:p>
            <a:pPr marL="0" indent="0" algn="just">
              <a:buNone/>
            </a:pPr>
            <a:r>
              <a:rPr lang="it-IT" b="1" i="0" dirty="0">
                <a:solidFill>
                  <a:srgbClr val="5F6C72"/>
                </a:solidFill>
                <a:effectLst/>
                <a:latin typeface="Titillium Web" panose="00000500000000000000" pitchFamily="2" charset="0"/>
              </a:rPr>
              <a:t> </a:t>
            </a:r>
            <a:endParaRPr lang="it-IT" dirty="0"/>
          </a:p>
          <a:p>
            <a:pPr marL="0" indent="0" algn="just">
              <a:buNone/>
            </a:pPr>
            <a:r>
              <a:rPr lang="it-IT" b="0" i="0" dirty="0">
                <a:effectLst/>
                <a:latin typeface="Arial" panose="020B0604020202020204" pitchFamily="34" charset="0"/>
                <a:cs typeface="Arial" panose="020B0604020202020204" pitchFamily="34" charset="0"/>
              </a:rPr>
              <a:t>Con il </a:t>
            </a:r>
            <a:r>
              <a:rPr lang="it-IT" b="1" i="0" u="none" strike="noStrike" dirty="0">
                <a:effectLst/>
                <a:latin typeface="Arial" panose="020B0604020202020204" pitchFamily="34" charset="0"/>
                <a:cs typeface="Arial" panose="020B0604020202020204" pitchFamily="34" charset="0"/>
              </a:rPr>
              <a:t>Decreto 20 giugno 2023</a:t>
            </a:r>
            <a:r>
              <a:rPr lang="it-IT" b="0" i="0" dirty="0">
                <a:effectLst/>
                <a:latin typeface="Arial" panose="020B0604020202020204" pitchFamily="34" charset="0"/>
                <a:cs typeface="Arial" panose="020B0604020202020204" pitchFamily="34" charset="0"/>
              </a:rPr>
              <a:t>, pubblicato nella Gazzetta Ufficiale Serie Generale n. 173 del 26.07.2023, il Dipartimento per le politiche della famiglia presso la Presidenza del Consiglio dei Ministri ha adottato nuove </a:t>
            </a:r>
            <a:r>
              <a:rPr lang="it-IT" b="0" i="1" dirty="0">
                <a:effectLst/>
                <a:latin typeface="Arial" panose="020B0604020202020204" pitchFamily="34" charset="0"/>
                <a:cs typeface="Arial" panose="020B0604020202020204" pitchFamily="34" charset="0"/>
              </a:rPr>
              <a:t>“ Linee guida volte a favorire le pari opportunità generazionali e di genere , nonché l’inclusione lavorativa delle persone con disabilità “</a:t>
            </a:r>
            <a:r>
              <a:rPr lang="it-IT" b="0" i="0" dirty="0">
                <a:effectLst/>
                <a:latin typeface="Arial" panose="020B0604020202020204" pitchFamily="34" charset="0"/>
                <a:cs typeface="Arial" panose="020B0604020202020204" pitchFamily="34" charset="0"/>
              </a:rPr>
              <a:t> per contratti cd. riservati nell’ambito degli appalti pubblici. </a:t>
            </a:r>
          </a:p>
          <a:p>
            <a:pPr algn="just"/>
            <a:r>
              <a:rPr lang="it-IT" b="0" i="0" dirty="0">
                <a:effectLst/>
                <a:latin typeface="Arial" panose="020B0604020202020204" pitchFamily="34" charset="0"/>
                <a:cs typeface="Arial" panose="020B0604020202020204" pitchFamily="34" charset="0"/>
              </a:rPr>
              <a:t>Le Linee guida definiscono gli strumenti e i meccanismi premiali che le stazioni appaltanti e gli enti concedenti devono prevedere nei bandi di gara , negli avvisi e negli inviti, come requisiti necessari ai sensi del nuovo Codice dei Contratti Pubblici ( art. 61, comma 2, del </a:t>
            </a:r>
            <a:r>
              <a:rPr lang="it-IT" b="0" i="0" dirty="0" err="1">
                <a:effectLst/>
                <a:latin typeface="Arial" panose="020B0604020202020204" pitchFamily="34" charset="0"/>
                <a:cs typeface="Arial" panose="020B0604020202020204" pitchFamily="34" charset="0"/>
              </a:rPr>
              <a:t>D.Lgs.</a:t>
            </a:r>
            <a:r>
              <a:rPr lang="it-IT" b="0" i="0" dirty="0">
                <a:effectLst/>
                <a:latin typeface="Arial" panose="020B0604020202020204" pitchFamily="34" charset="0"/>
                <a:cs typeface="Arial" panose="020B0604020202020204" pitchFamily="34" charset="0"/>
              </a:rPr>
              <a:t> n. 36/2023 ). </a:t>
            </a:r>
          </a:p>
          <a:p>
            <a:pPr algn="just"/>
            <a:endParaRPr lang="it-IT" dirty="0">
              <a:latin typeface="Arial" panose="020B0604020202020204" pitchFamily="34" charset="0"/>
              <a:cs typeface="Arial" panose="020B0604020202020204" pitchFamily="34" charset="0"/>
            </a:endParaRPr>
          </a:p>
          <a:p>
            <a:pPr marL="0" indent="0" algn="just">
              <a:buNone/>
            </a:pPr>
            <a:r>
              <a:rPr lang="it-IT" b="1" i="0" dirty="0">
                <a:effectLst/>
                <a:latin typeface="Arial" panose="020B0604020202020204" pitchFamily="34" charset="0"/>
                <a:cs typeface="Arial" panose="020B0604020202020204" pitchFamily="34" charset="0"/>
              </a:rPr>
              <a:t>Requisiti necessari dell’offerta </a:t>
            </a:r>
            <a:r>
              <a:rPr lang="it-IT" b="0" i="0" dirty="0">
                <a:effectLst/>
                <a:latin typeface="Arial" panose="020B0604020202020204" pitchFamily="34" charset="0"/>
                <a:cs typeface="Arial" panose="020B0604020202020204" pitchFamily="34" charset="0"/>
              </a:rPr>
              <a:t>- I commi 4 e 5 dell'articolo 1 dell'allegato II.3 citato decreto legislativo recano disposizioni dirette all'inserimento, come requisiti necessari e come ulteriori requisiti premiali dell'offerta, di criteri orientati a promuovere l'imprenditoria giovanile, l'inclusione lavorativa delle persone con disabilità, la parità di genere e l'assunzione di giovani di età inferiore a 36 anni e di donne. In particolare , costituiscono requisiti essenziali dell’offerta : </a:t>
            </a:r>
          </a:p>
          <a:p>
            <a:pPr algn="just"/>
            <a:r>
              <a:rPr lang="it-IT" b="0" i="0" dirty="0">
                <a:effectLst/>
                <a:latin typeface="Arial" panose="020B0604020202020204" pitchFamily="34" charset="0"/>
                <a:cs typeface="Arial" panose="020B0604020202020204" pitchFamily="34" charset="0"/>
              </a:rPr>
              <a:t>a. l'aver assolto, al momento della presentazione dell'offerta stessa, agli obblighi in materia di lavoro delle persone con disabilità di cui alla Legge n. 68/1999;</a:t>
            </a:r>
          </a:p>
          <a:p>
            <a:pPr algn="just"/>
            <a:r>
              <a:rPr lang="it-IT" b="0" i="0" dirty="0">
                <a:effectLst/>
                <a:latin typeface="Arial" panose="020B0604020202020204" pitchFamily="34" charset="0"/>
                <a:cs typeface="Arial" panose="020B0604020202020204" pitchFamily="34" charset="0"/>
              </a:rPr>
              <a:t>b. l'assunzione dell'obbligo di assicurare, in caso di aggiudicazione del contratto, una quota pari almeno al 30% delle assunzioni necessarie per l'esecuzione del contratto o per la realizzazione di attività ad esso connesse o strumentali, sia all'occupazione giovanile sia all'occupazione femminile. </a:t>
            </a:r>
          </a:p>
          <a:p>
            <a:pPr marL="0" indent="0">
              <a:buNone/>
            </a:pPr>
            <a:endParaRPr lang="it-IT" dirty="0"/>
          </a:p>
        </p:txBody>
      </p:sp>
    </p:spTree>
    <p:extLst>
      <p:ext uri="{BB962C8B-B14F-4D97-AF65-F5344CB8AC3E}">
        <p14:creationId xmlns:p14="http://schemas.microsoft.com/office/powerpoint/2010/main" val="730533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700" b="1" dirty="0">
                <a:latin typeface="Arial" panose="020B0604020202020204" pitchFamily="34" charset="0"/>
                <a:cs typeface="Arial" panose="020B0604020202020204" pitchFamily="34" charset="0"/>
              </a:rPr>
              <a:t>La legge istitutiva dei CUG: </a:t>
            </a:r>
            <a:r>
              <a:rPr lang="it-IT" sz="2700" dirty="0">
                <a:latin typeface="Arial" panose="020B0604020202020204" pitchFamily="34" charset="0"/>
                <a:cs typeface="Arial" panose="020B0604020202020204" pitchFamily="34" charset="0"/>
              </a:rPr>
              <a:t>la l.183/2010 modifica il </a:t>
            </a:r>
            <a:r>
              <a:rPr lang="it-IT" sz="2700" dirty="0" err="1">
                <a:latin typeface="Arial" panose="020B0604020202020204" pitchFamily="34" charset="0"/>
                <a:cs typeface="Arial" panose="020B0604020202020204" pitchFamily="34" charset="0"/>
              </a:rPr>
              <a:t>D.Lgs.</a:t>
            </a:r>
            <a:r>
              <a:rPr lang="it-IT" sz="2700" dirty="0">
                <a:latin typeface="Arial" panose="020B0604020202020204" pitchFamily="34" charset="0"/>
                <a:cs typeface="Arial" panose="020B0604020202020204" pitchFamily="34" charset="0"/>
              </a:rPr>
              <a:t> 165/2001 agli artt. 1,7 e 57</a:t>
            </a:r>
            <a:br>
              <a:rPr lang="it-IT" dirty="0">
                <a:latin typeface="Arial" panose="020B0604020202020204" pitchFamily="34" charset="0"/>
                <a:cs typeface="Arial" panose="020B0604020202020204" pitchFamily="34" charset="0"/>
              </a:rPr>
            </a:br>
            <a:endParaRPr lang="it-IT" dirty="0">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a:xfrm>
            <a:off x="1402080" y="1549400"/>
            <a:ext cx="9951720" cy="4627563"/>
          </a:xfrm>
        </p:spPr>
        <p:txBody>
          <a:bodyPr>
            <a:normAutofit fontScale="92500" lnSpcReduction="20000"/>
          </a:bodyPr>
          <a:lstStyle/>
          <a:p>
            <a:pPr algn="just"/>
            <a:endParaRPr lang="it-IT" dirty="0">
              <a:solidFill>
                <a:srgbClr val="000090"/>
              </a:solidFill>
            </a:endParaRPr>
          </a:p>
          <a:p>
            <a:pPr algn="just"/>
            <a:r>
              <a:rPr lang="it-IT" dirty="0">
                <a:latin typeface="Arial" panose="020B0604020202020204" pitchFamily="34" charset="0"/>
                <a:cs typeface="Arial" panose="020B0604020202020204" pitchFamily="34" charset="0"/>
              </a:rPr>
              <a:t>La </a:t>
            </a:r>
            <a:r>
              <a:rPr lang="it-IT" b="1" dirty="0">
                <a:latin typeface="Arial" panose="020B0604020202020204" pitchFamily="34" charset="0"/>
                <a:cs typeface="Arial" panose="020B0604020202020204" pitchFamily="34" charset="0"/>
              </a:rPr>
              <a:t>legge 4 novembre 2010, n. 183 (c.d. “Collegato lavoro”)</a:t>
            </a:r>
            <a:r>
              <a:rPr lang="it-IT" dirty="0">
                <a:latin typeface="Arial" panose="020B0604020202020204" pitchFamily="34" charset="0"/>
                <a:cs typeface="Arial" panose="020B0604020202020204" pitchFamily="34" charset="0"/>
              </a:rPr>
              <a:t> prevede che le pubbliche amministrazioni costituiscano </a:t>
            </a:r>
            <a:r>
              <a:rPr lang="it-IT" i="1" dirty="0">
                <a:latin typeface="Arial" panose="020B0604020202020204" pitchFamily="34" charset="0"/>
                <a:cs typeface="Arial" panose="020B0604020202020204" pitchFamily="34" charset="0"/>
              </a:rPr>
              <a:t>"al proprio interno, entro centoventi giorni dalla data di entrata in vigore della  presente disposizione e senza</a:t>
            </a:r>
            <a:r>
              <a:rPr lang="it-IT" dirty="0">
                <a:latin typeface="Arial" panose="020B0604020202020204" pitchFamily="34" charset="0"/>
                <a:cs typeface="Arial" panose="020B0604020202020204" pitchFamily="34" charset="0"/>
              </a:rPr>
              <a:t> </a:t>
            </a:r>
            <a:r>
              <a:rPr lang="it-IT" i="1" dirty="0">
                <a:latin typeface="Arial" panose="020B0604020202020204" pitchFamily="34" charset="0"/>
                <a:cs typeface="Arial" panose="020B0604020202020204" pitchFamily="34" charset="0"/>
              </a:rPr>
              <a:t>nuovi o maggiori oneri per la funzione pubblica, </a:t>
            </a:r>
            <a:r>
              <a:rPr lang="it-IT" dirty="0">
                <a:latin typeface="Arial" panose="020B0604020202020204" pitchFamily="34" charset="0"/>
                <a:cs typeface="Arial" panose="020B0604020202020204" pitchFamily="34" charset="0"/>
              </a:rPr>
              <a:t>il </a:t>
            </a:r>
            <a:r>
              <a:rPr lang="it-IT" b="1" i="1" dirty="0">
                <a:latin typeface="Arial" panose="020B0604020202020204" pitchFamily="34" charset="0"/>
                <a:cs typeface="Arial" panose="020B0604020202020204" pitchFamily="34" charset="0"/>
              </a:rPr>
              <a:t>“Comitato unico di garanzia per le pari opportunità, la valorizzazione del benessere di chi lavora e contro le discriminazioni”</a:t>
            </a:r>
            <a:r>
              <a:rPr lang="it-IT" i="1" dirty="0">
                <a:latin typeface="Arial" panose="020B0604020202020204" pitchFamily="34" charset="0"/>
                <a:cs typeface="Arial" panose="020B0604020202020204" pitchFamily="34" charset="0"/>
              </a:rPr>
              <a:t> </a:t>
            </a:r>
            <a:r>
              <a:rPr lang="it-IT" b="1" i="1" dirty="0">
                <a:latin typeface="Arial" panose="020B0604020202020204" pitchFamily="34" charset="0"/>
                <a:cs typeface="Arial" panose="020B0604020202020204" pitchFamily="34" charset="0"/>
              </a:rPr>
              <a:t>che sostituisce</a:t>
            </a:r>
            <a:r>
              <a:rPr lang="it-IT" i="1" dirty="0">
                <a:latin typeface="Arial" panose="020B0604020202020204" pitchFamily="34" charset="0"/>
                <a:cs typeface="Arial" panose="020B0604020202020204" pitchFamily="34" charset="0"/>
              </a:rPr>
              <a:t>, </a:t>
            </a:r>
            <a:r>
              <a:rPr lang="it-IT" b="1" i="1" dirty="0">
                <a:latin typeface="Arial" panose="020B0604020202020204" pitchFamily="34" charset="0"/>
                <a:cs typeface="Arial" panose="020B0604020202020204" pitchFamily="34" charset="0"/>
              </a:rPr>
              <a:t>unificando le competenze in un solo organismo</a:t>
            </a:r>
            <a:r>
              <a:rPr lang="it-IT" i="1" dirty="0">
                <a:latin typeface="Arial" panose="020B0604020202020204" pitchFamily="34" charset="0"/>
                <a:cs typeface="Arial" panose="020B0604020202020204" pitchFamily="34" charset="0"/>
              </a:rPr>
              <a:t>, i comitati per le pari opportunità e i comitati paritetici sul fenomeno del mobbing, costituiti in applicazione della contrattazione collettiva, dei quali assume tutte le funzioni previste dalla legge, dai contratti collettivi relativi al personale delle amministrazioni pubbliche o da altre disposizioni”(art. 57, comma 1).</a:t>
            </a:r>
          </a:p>
          <a:p>
            <a:pPr marL="0" indent="0" algn="just">
              <a:buNone/>
            </a:pPr>
            <a:r>
              <a:rPr lang="it-IT" b="1" u="sng" dirty="0">
                <a:latin typeface="Arial" panose="020B0604020202020204" pitchFamily="34" charset="0"/>
                <a:cs typeface="Arial" panose="020B0604020202020204" pitchFamily="34" charset="0"/>
              </a:rPr>
              <a:t>Oggi si può affermare con certezza che i Cug sono stati istituiti in tutte le amministrazioni medio grandi ed anche in un’alta percentuale delle piccole.</a:t>
            </a:r>
          </a:p>
          <a:p>
            <a:endParaRPr lang="it-IT" dirty="0"/>
          </a:p>
        </p:txBody>
      </p:sp>
    </p:spTree>
    <p:extLst>
      <p:ext uri="{BB962C8B-B14F-4D97-AF65-F5344CB8AC3E}">
        <p14:creationId xmlns:p14="http://schemas.microsoft.com/office/powerpoint/2010/main" val="16583807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0000" lnSpcReduction="20000"/>
          </a:bodyPr>
          <a:lstStyle/>
          <a:p>
            <a:pPr marL="0" indent="0" algn="just">
              <a:buNone/>
            </a:pPr>
            <a:r>
              <a:rPr lang="it-IT" sz="2400" b="1" dirty="0">
                <a:solidFill>
                  <a:schemeClr val="tx1"/>
                </a:solidFill>
                <a:latin typeface="Arial" panose="020B0604020202020204" pitchFamily="34" charset="0"/>
                <a:cs typeface="Arial" panose="020B0604020202020204" pitchFamily="34" charset="0"/>
              </a:rPr>
              <a:t>CONCORSI E PARITA’ DI GENERE</a:t>
            </a:r>
          </a:p>
          <a:p>
            <a:pPr marL="0" indent="0" algn="just">
              <a:buNone/>
            </a:pPr>
            <a:r>
              <a:rPr lang="it-IT" dirty="0">
                <a:latin typeface="Arial" panose="020B0604020202020204" pitchFamily="34" charset="0"/>
                <a:cs typeface="Arial" panose="020B0604020202020204" pitchFamily="34" charset="0"/>
              </a:rPr>
              <a:t>Art. 57 TUPI 2</a:t>
            </a:r>
            <a:r>
              <a:rPr lang="it-IT" b="1" i="1" dirty="0">
                <a:solidFill>
                  <a:srgbClr val="19191A"/>
                </a:solidFill>
                <a:latin typeface="Arial" panose="020B0604020202020204" pitchFamily="34" charset="0"/>
                <a:cs typeface="Arial" panose="020B0604020202020204" pitchFamily="34" charset="0"/>
              </a:rPr>
              <a:t>(1-bis. L'atto di nomina della commissione di concorso è inviato, entro tre giorni, alla consigliera o al consigliere di parità nazionale ovvero regionale, in base all'ambito territoriale dell'amministrazione che ha bandito il concorso, che, qualora ravvisi la violazione delle disposizioni contenute nel comma 1, lettera a), diffida l'amministrazione a rimuoverla entro il termine massimo di trenta giorni. In caso di inottemperanza alla diffida, la consigliera o il consigliere di parità procedente propone, entro i successivi quindici giorni, ricorso ai sensi dell'</a:t>
            </a:r>
            <a:r>
              <a:rPr lang="it-IT" b="1" i="1" u="sng" dirty="0">
                <a:solidFill>
                  <a:srgbClr val="0066CC"/>
                </a:solidFill>
                <a:latin typeface="Arial" panose="020B0604020202020204" pitchFamily="34" charset="0"/>
                <a:cs typeface="Arial" panose="020B0604020202020204" pitchFamily="34" charset="0"/>
              </a:rPr>
              <a:t>articolo 37, comma 4, del codice delle pari opportunità tra uomo e donna</a:t>
            </a:r>
            <a:r>
              <a:rPr lang="it-IT" b="1" i="1" dirty="0">
                <a:solidFill>
                  <a:srgbClr val="19191A"/>
                </a:solidFill>
                <a:latin typeface="Arial" panose="020B0604020202020204" pitchFamily="34" charset="0"/>
                <a:cs typeface="Arial" panose="020B0604020202020204" pitchFamily="34" charset="0"/>
              </a:rPr>
              <a:t>, di cui al </a:t>
            </a:r>
            <a:r>
              <a:rPr lang="it-IT" b="1" i="1" u="sng" dirty="0">
                <a:solidFill>
                  <a:srgbClr val="0066CC"/>
                </a:solidFill>
                <a:latin typeface="Arial" panose="020B0604020202020204" pitchFamily="34" charset="0"/>
                <a:cs typeface="Arial" panose="020B0604020202020204" pitchFamily="34" charset="0"/>
              </a:rPr>
              <a:t>decreto legislativo 11 aprile 2006, n. 198</a:t>
            </a:r>
            <a:r>
              <a:rPr lang="it-IT" b="1" i="1" dirty="0">
                <a:solidFill>
                  <a:srgbClr val="19191A"/>
                </a:solidFill>
                <a:latin typeface="Arial" panose="020B0604020202020204" pitchFamily="34" charset="0"/>
                <a:cs typeface="Arial" panose="020B0604020202020204" pitchFamily="34" charset="0"/>
              </a:rPr>
              <a:t>, e successive modificazioni; si applica il comma 5 del citato articolo 37 del codice di cui al </a:t>
            </a:r>
            <a:r>
              <a:rPr lang="it-IT" b="1" i="1" u="sng" dirty="0">
                <a:solidFill>
                  <a:srgbClr val="0066CC"/>
                </a:solidFill>
                <a:latin typeface="Arial" panose="020B0604020202020204" pitchFamily="34" charset="0"/>
                <a:cs typeface="Arial" panose="020B0604020202020204" pitchFamily="34" charset="0"/>
              </a:rPr>
              <a:t>decreto legislativo n. 198 del 2006</a:t>
            </a:r>
            <a:r>
              <a:rPr lang="it-IT" b="1" i="1" dirty="0">
                <a:solidFill>
                  <a:srgbClr val="19191A"/>
                </a:solidFill>
                <a:latin typeface="Arial" panose="020B0604020202020204" pitchFamily="34" charset="0"/>
                <a:cs typeface="Arial" panose="020B0604020202020204" pitchFamily="34" charset="0"/>
              </a:rPr>
              <a:t>, e successive modificazioni. Il mancato invio dell'atto di nomina della commissione di concorso alla consigliera o al consigliere di parità comporta responsabilità del dirigente responsabile del procedimento, da valutare anche al fine del raggiungimento degli obiettivi))</a:t>
            </a:r>
          </a:p>
          <a:p>
            <a:pPr marL="0" indent="0" algn="just">
              <a:buNone/>
            </a:pPr>
            <a:r>
              <a:rPr lang="it-IT" sz="2400" b="1" dirty="0">
                <a:solidFill>
                  <a:schemeClr val="tx1"/>
                </a:solidFill>
                <a:latin typeface="Arial" panose="020B0604020202020204" pitchFamily="34" charset="0"/>
                <a:cs typeface="Arial" panose="020B0604020202020204" pitchFamily="34" charset="0"/>
              </a:rPr>
              <a:t>DL PNRR2</a:t>
            </a:r>
            <a:r>
              <a:rPr lang="it-IT" b="1" dirty="0">
                <a:solidFill>
                  <a:schemeClr val="tx1"/>
                </a:solidFill>
                <a:latin typeface="Arial" panose="020B0604020202020204" pitchFamily="34" charset="0"/>
                <a:cs typeface="Arial" panose="020B0604020202020204" pitchFamily="34" charset="0"/>
              </a:rPr>
              <a:t>Parità di genere, largo alle “azioni positive”</a:t>
            </a:r>
            <a:endParaRPr lang="it-IT" dirty="0">
              <a:solidFill>
                <a:schemeClr val="tx1"/>
              </a:solidFill>
              <a:latin typeface="Arial" panose="020B0604020202020204" pitchFamily="34" charset="0"/>
              <a:cs typeface="Arial" panose="020B0604020202020204" pitchFamily="34" charset="0"/>
            </a:endParaRPr>
          </a:p>
          <a:p>
            <a:pPr marL="0" indent="0" algn="just">
              <a:buNone/>
            </a:pPr>
            <a:r>
              <a:rPr lang="it-IT" dirty="0">
                <a:solidFill>
                  <a:schemeClr val="tx1"/>
                </a:solidFill>
                <a:latin typeface="Arial" panose="020B0604020202020204" pitchFamily="34" charset="0"/>
                <a:cs typeface="Arial" panose="020B0604020202020204" pitchFamily="34" charset="0"/>
              </a:rPr>
              <a:t>Per dare effettiva applicazione al principio della parità di genere nell’accesso, nelle progressioni di carriera e nel conferimento degli incarichi apicali, le amministrazioni possono prevedere nei bandi misure che attribuiscono vantaggi specifici al genere meno rappresentato. I criteri di discriminazione positiva devono essere proporzionati allo scopo da perseguire e adottati a parità di qualifica da ricoprire e di punteggio conseguito nelle prove concorsuali.</a:t>
            </a:r>
          </a:p>
          <a:p>
            <a:pPr algn="just"/>
            <a:endParaRPr lang="it-IT" dirty="0">
              <a:solidFill>
                <a:schemeClr val="tx1"/>
              </a:solidFill>
              <a:latin typeface="Arial" panose="020B0604020202020204" pitchFamily="34" charset="0"/>
              <a:cs typeface="Arial" panose="020B0604020202020204" pitchFamily="34" charset="0"/>
            </a:endParaRPr>
          </a:p>
          <a:p>
            <a:pPr marL="0" indent="0" algn="just">
              <a:buNone/>
            </a:pPr>
            <a:r>
              <a:rPr lang="it-IT" sz="2400" b="1" i="0" dirty="0">
                <a:solidFill>
                  <a:srgbClr val="0C0C0F"/>
                </a:solidFill>
                <a:effectLst/>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81489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62500" lnSpcReduction="20000"/>
          </a:bodyPr>
          <a:lstStyle/>
          <a:p>
            <a:pPr marL="0" indent="0" algn="just">
              <a:buNone/>
            </a:pPr>
            <a:r>
              <a:rPr lang="it-IT" sz="2400" b="1" dirty="0">
                <a:solidFill>
                  <a:schemeClr val="tx1"/>
                </a:solidFill>
              </a:rPr>
              <a:t> </a:t>
            </a:r>
            <a:endParaRPr lang="it-IT" dirty="0">
              <a:solidFill>
                <a:schemeClr val="tx1"/>
              </a:solidFill>
            </a:endParaRPr>
          </a:p>
          <a:p>
            <a:pPr marL="0" indent="0" algn="just">
              <a:buNone/>
            </a:pPr>
            <a:r>
              <a:rPr lang="it-IT" sz="2400" b="1" i="0" dirty="0">
                <a:solidFill>
                  <a:srgbClr val="0C0C0F"/>
                </a:solidFill>
                <a:effectLst/>
                <a:latin typeface="Arial" panose="020B0604020202020204" pitchFamily="34" charset="0"/>
                <a:cs typeface="Arial" panose="020B0604020202020204" pitchFamily="34" charset="0"/>
              </a:rPr>
              <a:t>DPR 487 </a:t>
            </a:r>
            <a:r>
              <a:rPr lang="it-IT" b="1" dirty="0">
                <a:solidFill>
                  <a:srgbClr val="0C0C0F"/>
                </a:solidFill>
                <a:latin typeface="Arial" panose="020B0604020202020204" pitchFamily="34" charset="0"/>
                <a:cs typeface="Arial" panose="020B0604020202020204" pitchFamily="34" charset="0"/>
              </a:rPr>
              <a:t> nuovo testo </a:t>
            </a:r>
            <a:r>
              <a:rPr lang="it-IT" sz="2400" b="1" i="0" dirty="0">
                <a:solidFill>
                  <a:srgbClr val="0C0C0F"/>
                </a:solidFill>
                <a:effectLst/>
                <a:latin typeface="Arial" panose="020B0604020202020204" pitchFamily="34" charset="0"/>
                <a:cs typeface="Arial" panose="020B0604020202020204" pitchFamily="34" charset="0"/>
              </a:rPr>
              <a:t>Quote di genere</a:t>
            </a:r>
          </a:p>
          <a:p>
            <a:pPr marL="0" indent="0" algn="just">
              <a:buNone/>
            </a:pPr>
            <a:r>
              <a:rPr lang="it-IT" sz="2400" b="0" i="0" dirty="0">
                <a:solidFill>
                  <a:srgbClr val="0C0C0F"/>
                </a:solidFill>
                <a:effectLst/>
                <a:latin typeface="Arial" panose="020B0604020202020204" pitchFamily="34" charset="0"/>
                <a:cs typeface="Arial" panose="020B0604020202020204" pitchFamily="34" charset="0"/>
              </a:rPr>
              <a:t>Per ammodernare il sistema di accesso al pubblico impiego era necessario anche allinearsi alle indicazioni europee sulla pari opportunità di genere. Pertanto i bandi dovranno specificare per ciascuna qualifica a concorso, la percentuale di rappresentatività dei singoli generi nell’amministrazione che bandisce il concorso, calcolata alla data del bando. Nel caso in cui il differenziale tra i generi superi il 30%, l’appartenenza al genere meno rappresentato costituirà nel concorso un titolo di preferenza.</a:t>
            </a:r>
          </a:p>
          <a:p>
            <a:pPr marL="0" indent="0" algn="just">
              <a:buNone/>
            </a:pPr>
            <a:r>
              <a:rPr lang="it-IT" sz="2400" b="0" i="0" dirty="0">
                <a:solidFill>
                  <a:srgbClr val="0C0C0F"/>
                </a:solidFill>
                <a:effectLst/>
                <a:latin typeface="Arial" panose="020B0604020202020204" pitchFamily="34" charset="0"/>
                <a:cs typeface="Arial" panose="020B0604020202020204" pitchFamily="34" charset="0"/>
              </a:rPr>
              <a:t>La norma non si applica se il differenziale di genere è pari o superiore al 30% nelle domande di partecipazione presentate.</a:t>
            </a:r>
          </a:p>
          <a:p>
            <a:pPr algn="just"/>
            <a:endParaRPr lang="it-IT" sz="2400" b="0" i="0" dirty="0">
              <a:solidFill>
                <a:srgbClr val="0C0C0F"/>
              </a:solidFill>
              <a:effectLst/>
              <a:latin typeface="Arial" panose="020B0604020202020204" pitchFamily="34" charset="0"/>
              <a:cs typeface="Arial" panose="020B0604020202020204" pitchFamily="34" charset="0"/>
            </a:endParaRPr>
          </a:p>
          <a:p>
            <a:pPr marL="0" indent="0" algn="just">
              <a:buNone/>
            </a:pPr>
            <a:r>
              <a:rPr lang="it-IT" sz="2400" b="1" i="0" dirty="0">
                <a:solidFill>
                  <a:srgbClr val="0C0C0F"/>
                </a:solidFill>
                <a:effectLst/>
                <a:latin typeface="Arial" panose="020B0604020202020204" pitchFamily="34" charset="0"/>
                <a:cs typeface="Arial" panose="020B0604020202020204" pitchFamily="34" charset="0"/>
              </a:rPr>
              <a:t>Tutela per la maternità</a:t>
            </a:r>
          </a:p>
          <a:p>
            <a:pPr marL="0" indent="0" algn="just">
              <a:buNone/>
            </a:pPr>
            <a:r>
              <a:rPr lang="it-IT" sz="2400" b="0" i="0" dirty="0">
                <a:solidFill>
                  <a:srgbClr val="0C0C0F"/>
                </a:solidFill>
                <a:effectLst/>
                <a:latin typeface="Arial" panose="020B0604020202020204" pitchFamily="34" charset="0"/>
                <a:cs typeface="Arial" panose="020B0604020202020204" pitchFamily="34" charset="0"/>
              </a:rPr>
              <a:t>Il nuovo regolamento presta attenzione alle candidate che non possono rispettare il calendario delle prove a causa dello stato di gravidanza o per l’allattamento. In questo senso, potranno essere previste prove asincrone, e in ogni caso dovrà essere garantita la disponibilità di specifici spazi per l’allattamento.</a:t>
            </a:r>
          </a:p>
          <a:p>
            <a:pPr marL="0" indent="0" algn="just">
              <a:buNone/>
            </a:pPr>
            <a:r>
              <a:rPr lang="it-IT" sz="2400" b="0" i="0" dirty="0">
                <a:solidFill>
                  <a:srgbClr val="0C0C0F"/>
                </a:solidFill>
                <a:effectLst/>
                <a:latin typeface="Arial" panose="020B0604020202020204" pitchFamily="34" charset="0"/>
                <a:cs typeface="Arial" panose="020B0604020202020204" pitchFamily="34" charset="0"/>
              </a:rPr>
              <a:t>Anche in caso di condizioni straordinarie, come un improvviso ed urgente ricovero ospedaliero o lo svolgimento di terapie salvavita, se documentato dal candidato, potrà consentire di recuperare la prova in una sessione straordinaria. La valutazione è rimessa però all’insindacabile giudizio della commissione di valutazione.</a:t>
            </a:r>
          </a:p>
          <a:p>
            <a:pPr algn="just"/>
            <a:endParaRPr lang="it-IT" sz="2400" b="0" i="0" dirty="0">
              <a:solidFill>
                <a:srgbClr val="0C0C0F"/>
              </a:solidFill>
              <a:effectLst/>
              <a:latin typeface="Arial" panose="020B0604020202020204" pitchFamily="34" charset="0"/>
              <a:cs typeface="Arial" panose="020B0604020202020204" pitchFamily="34" charset="0"/>
            </a:endParaRPr>
          </a:p>
          <a:p>
            <a:pPr marL="0" indent="0" algn="just">
              <a:buNone/>
            </a:pPr>
            <a:endParaRPr lang="it-IT" dirty="0">
              <a:solidFill>
                <a:schemeClr val="tx1"/>
              </a:solidFill>
              <a:latin typeface="Arial" panose="020B0604020202020204" pitchFamily="34" charset="0"/>
              <a:cs typeface="Arial" panose="020B0604020202020204" pitchFamily="34" charset="0"/>
            </a:endParaRPr>
          </a:p>
          <a:p>
            <a:r>
              <a:rPr lang="it-IT" b="0" i="0" dirty="0">
                <a:solidFill>
                  <a:srgbClr val="19191A"/>
                </a:solidFill>
                <a:effectLst/>
                <a:latin typeface="Arial" panose="020B0604020202020204" pitchFamily="34" charset="0"/>
                <a:cs typeface="Arial" panose="020B0604020202020204" pitchFamily="34" charset="0"/>
              </a:rPr>
              <a:t>.</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40135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92500" lnSpcReduction="20000"/>
          </a:bodyPr>
          <a:lstStyle/>
          <a:p>
            <a:pPr algn="just"/>
            <a:r>
              <a:rPr lang="it-IT" dirty="0">
                <a:latin typeface="Arial" panose="020B0604020202020204" pitchFamily="34" charset="0"/>
                <a:cs typeface="Arial" panose="020B0604020202020204" pitchFamily="34" charset="0"/>
              </a:rPr>
              <a:t>LINGUAGGIO ATTI E PARITA’ DI GENERE</a:t>
            </a:r>
          </a:p>
          <a:p>
            <a:pPr marL="0" indent="0" algn="just">
              <a:buNone/>
            </a:pPr>
            <a:r>
              <a:rPr lang="it-IT" dirty="0">
                <a:latin typeface="Arial" panose="020B0604020202020204" pitchFamily="34" charset="0"/>
                <a:cs typeface="Arial" panose="020B0604020202020204" pitchFamily="34" charset="0"/>
              </a:rPr>
              <a:t>Principi guida: la PA riconosce e adotta un linguaggio non discriminante rispettoso dell'identità di genere, mediante l'identificazione sia del soggetto femminile che del soggetto maschile negli atti amministrativi, nella corrispondenza e nella denominazione di incarichi, di funzioni politiche e amministrative </a:t>
            </a:r>
          </a:p>
          <a:p>
            <a:pPr marL="0" indent="0" algn="just">
              <a:buNone/>
            </a:pPr>
            <a:endParaRPr lang="it-IT" dirty="0">
              <a:latin typeface="Arial" panose="020B0604020202020204" pitchFamily="34" charset="0"/>
              <a:cs typeface="Arial" panose="020B0604020202020204" pitchFamily="34" charset="0"/>
            </a:endParaRPr>
          </a:p>
          <a:p>
            <a:pPr marL="0" indent="0" algn="just">
              <a:buNone/>
            </a:pPr>
            <a:r>
              <a:rPr lang="it-IT" dirty="0">
                <a:latin typeface="Arial" panose="020B0604020202020204" pitchFamily="34" charset="0"/>
                <a:cs typeface="Arial" panose="020B0604020202020204" pitchFamily="34" charset="0"/>
              </a:rPr>
              <a:t>• intraprendere un percorso dedicato a modelli di governance nella comunicazione di ente, promuovendo una formazione che porti al rispetto del paradigma della parità di genere anche nel modo in L’ENTE si connette sia verso l'esterno, sia al proprio interno.  </a:t>
            </a:r>
          </a:p>
          <a:p>
            <a:pPr marL="0" indent="0" algn="just">
              <a:buNone/>
            </a:pPr>
            <a:r>
              <a:rPr lang="it-IT" dirty="0">
                <a:latin typeface="Arial" panose="020B0604020202020204" pitchFamily="34" charset="0"/>
                <a:cs typeface="Arial" panose="020B0604020202020204" pitchFamily="34" charset="0"/>
              </a:rPr>
              <a:t>• rappresentare punto di riferimento di un territorio e di autorevolezza come principale ente amministrativo, la sua comunicazione pubblica deve considerare un ruolo strategico che esercita nel diffondere cultura" </a:t>
            </a:r>
          </a:p>
          <a:p>
            <a:pPr marL="0" indent="0" algn="just">
              <a:buNone/>
            </a:pPr>
            <a:r>
              <a:rPr lang="it-IT" dirty="0">
                <a:latin typeface="Arial" panose="020B0604020202020204" pitchFamily="34" charset="0"/>
                <a:cs typeface="Arial" panose="020B0604020202020204" pitchFamily="34" charset="0"/>
              </a:rPr>
              <a:t>• fronteggiare gli stereotipi, di promuovere modelli sociali, lavorativi e culturali in cui riconoscersi è uno degli obiettivi che la pubblica amministrazione deve perseguire in maniera sempre più convinta e attiva". </a:t>
            </a:r>
            <a:r>
              <a:rPr lang="it-IT" sz="2400" b="1" dirty="0">
                <a:solidFill>
                  <a:schemeClr val="tx1"/>
                </a:solidFill>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83386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92500"/>
          </a:bodyPr>
          <a:lstStyle/>
          <a:p>
            <a:pPr algn="just"/>
            <a:r>
              <a:rPr lang="it-IT" dirty="0">
                <a:latin typeface="Arial" panose="020B0604020202020204" pitchFamily="34" charset="0"/>
                <a:cs typeface="Arial" panose="020B0604020202020204" pitchFamily="34" charset="0"/>
              </a:rPr>
              <a:t>Linee guida   sul linguaggio inclusivo </a:t>
            </a:r>
          </a:p>
          <a:p>
            <a:pPr marL="0" indent="0" algn="just">
              <a:buNone/>
            </a:pPr>
            <a:r>
              <a:rPr lang="it-IT" dirty="0">
                <a:latin typeface="Arial" panose="020B0604020202020204" pitchFamily="34" charset="0"/>
                <a:cs typeface="Arial" panose="020B0604020202020204" pitchFamily="34" charset="0"/>
              </a:rPr>
              <a:t>DISSIMMETRIE GRAMMATICALI: STRATEGIE ALTERNATIVE </a:t>
            </a:r>
          </a:p>
          <a:p>
            <a:pPr marL="0" indent="0" algn="just">
              <a:buNone/>
            </a:pPr>
            <a:r>
              <a:rPr lang="it-IT" dirty="0">
                <a:latin typeface="Arial" panose="020B0604020202020204" pitchFamily="34" charset="0"/>
                <a:cs typeface="Arial" panose="020B0604020202020204" pitchFamily="34" charset="0"/>
              </a:rPr>
              <a:t>Per riferirsi a una o più persone di genere noto Laddove ci si riferisca a una persona specifica (“referente”) il cui genere è noto, è consigliabile utilizzare sempre il genere grammaticale corrispondente. Se si parla di un uomo si utilizzerà dunque il maschile; se si parla di una donna, si utilizzerà il femminile. Anche quando un sostantivo non varia a seconda del genere (ad esempio “dirigente”), articolo, aggettivi e participi devono essere volti al femminile nel caso ci si riferisca a una donna:</a:t>
            </a:r>
            <a:r>
              <a:rPr lang="it-IT" sz="2400" b="1" dirty="0">
                <a:solidFill>
                  <a:schemeClr val="tx1"/>
                </a:solidFill>
                <a:latin typeface="Arial" panose="020B0604020202020204" pitchFamily="34" charset="0"/>
                <a:cs typeface="Arial" panose="020B0604020202020204" pitchFamily="34" charset="0"/>
              </a:rPr>
              <a:t> </a:t>
            </a:r>
          </a:p>
          <a:p>
            <a:pPr marL="0" indent="0" algn="just">
              <a:buNone/>
            </a:pPr>
            <a:endParaRPr lang="it-IT" dirty="0">
              <a:latin typeface="Arial" panose="020B0604020202020204" pitchFamily="34" charset="0"/>
              <a:cs typeface="Arial" panose="020B0604020202020204" pitchFamily="34" charset="0"/>
            </a:endParaRPr>
          </a:p>
          <a:p>
            <a:pPr marL="0" indent="0" algn="just">
              <a:buNone/>
            </a:pPr>
            <a:r>
              <a:rPr lang="it-IT" dirty="0">
                <a:latin typeface="Arial" panose="020B0604020202020204" pitchFamily="34" charset="0"/>
                <a:cs typeface="Arial" panose="020B0604020202020204" pitchFamily="34" charset="0"/>
              </a:rPr>
              <a:t>Per riferirsi a una o più persone di genere non noto Quando ci si riferisce a diverse persone, o a una di genere non noto, si possono utilizzare due tipologie di strategie: – strategie di differenziazione, che danno visibilità a entrambi i generi; – strategie di neutralizzazione del genere, che permettono di non specificare informazioni sul genere.</a:t>
            </a:r>
          </a:p>
        </p:txBody>
      </p:sp>
    </p:spTree>
    <p:extLst>
      <p:ext uri="{BB962C8B-B14F-4D97-AF65-F5344CB8AC3E}">
        <p14:creationId xmlns:p14="http://schemas.microsoft.com/office/powerpoint/2010/main" val="16950850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7500" lnSpcReduction="20000"/>
          </a:bodyPr>
          <a:lstStyle/>
          <a:p>
            <a:pPr marL="0" indent="0" algn="just">
              <a:buNone/>
            </a:pPr>
            <a:r>
              <a:rPr lang="it-IT" dirty="0">
                <a:latin typeface="Arial" panose="020B0604020202020204" pitchFamily="34" charset="0"/>
                <a:cs typeface="Arial" panose="020B0604020202020204" pitchFamily="34" charset="0"/>
              </a:rPr>
              <a:t>DISSIMETRIE SEMANTICHE: STRATEGIE ALTERNATIVE Come evitare di veicolare stereotipi di genere </a:t>
            </a:r>
          </a:p>
          <a:p>
            <a:pPr marL="0" indent="0" algn="just">
              <a:buNone/>
            </a:pPr>
            <a:r>
              <a:rPr lang="it-IT" dirty="0">
                <a:latin typeface="Arial" panose="020B0604020202020204" pitchFamily="34" charset="0"/>
                <a:cs typeface="Arial" panose="020B0604020202020204" pitchFamily="34" charset="0"/>
              </a:rPr>
              <a:t>– Riferirsi a donne e uomini in maniera il più possibile simmetrica; se si sceglie di nominare la posizione o la carica di una persona, o il nome e cognome, farlo sia per uomini che per donne. </a:t>
            </a:r>
          </a:p>
          <a:p>
            <a:pPr marL="0" indent="0" algn="just">
              <a:buNone/>
            </a:pPr>
            <a:r>
              <a:rPr lang="it-IT" dirty="0">
                <a:latin typeface="Arial" panose="020B0604020202020204" pitchFamily="34" charset="0"/>
                <a:cs typeface="Arial" panose="020B0604020202020204" pitchFamily="34" charset="0"/>
              </a:rPr>
              <a:t>– Evitare di chiamare le donne per nome o in relazione a un altro uomo (padre o marito); se necessario per la comprensione del testo, riferirsi successivamente con nome e cognome. Non chiamare le donne con il cognome del marito. </a:t>
            </a:r>
          </a:p>
          <a:p>
            <a:pPr marL="0" indent="0" algn="just">
              <a:buNone/>
            </a:pPr>
            <a:r>
              <a:rPr lang="it-IT" dirty="0">
                <a:latin typeface="Arial" panose="020B0604020202020204" pitchFamily="34" charset="0"/>
                <a:cs typeface="Arial" panose="020B0604020202020204" pitchFamily="34" charset="0"/>
              </a:rPr>
              <a:t>– Quando si chiama una donna per cognome, evitare di anteporre l’aggettivo “la”, che segnala il femminile (implicitamente segnandolo come eccezione). </a:t>
            </a:r>
          </a:p>
          <a:p>
            <a:pPr marL="0" indent="0" algn="just">
              <a:buNone/>
            </a:pPr>
            <a:r>
              <a:rPr lang="it-IT" dirty="0">
                <a:latin typeface="Arial" panose="020B0604020202020204" pitchFamily="34" charset="0"/>
                <a:cs typeface="Arial" panose="020B0604020202020204" pitchFamily="34" charset="0"/>
              </a:rPr>
              <a:t>– Evitare i riferimenti all’aspetto fisico, alla vita privata o alla maternità di una donna quando non sono pertinenti o necessari. </a:t>
            </a:r>
          </a:p>
          <a:p>
            <a:pPr marL="0" indent="0" algn="just">
              <a:buNone/>
            </a:pPr>
            <a:r>
              <a:rPr lang="it-IT" dirty="0">
                <a:latin typeface="Arial" panose="020B0604020202020204" pitchFamily="34" charset="0"/>
                <a:cs typeface="Arial" panose="020B0604020202020204" pitchFamily="34" charset="0"/>
              </a:rPr>
              <a:t>– Negli esempi, cercare di evitare di rinforzare stereotipi, quali riferirsi sempre a uomini per posizioni di potere e a donne per posizioni di cura (“l’ingegnere Mario Rossi”, “la maestra Maria Rossi”). </a:t>
            </a:r>
          </a:p>
          <a:p>
            <a:pPr marL="0" indent="0" algn="just">
              <a:buNone/>
            </a:pPr>
            <a:r>
              <a:rPr lang="it-IT" dirty="0">
                <a:latin typeface="Arial" panose="020B0604020202020204" pitchFamily="34" charset="0"/>
                <a:cs typeface="Arial" panose="020B0604020202020204" pitchFamily="34" charset="0"/>
              </a:rPr>
              <a:t>– Porre attenzione alla scelta del referente in testi che articolano confronti legati al genere. In particolare, va evitato l’uso sistematico del genere maschile come punto di riferimento da cui il genere femminile si discosta. Ad esempio, meglio evitare frasi del tipo: “Le donne tendono ad avere un’aspettativa di vita più alta”, in cui il termine di paragone non è esplicitato e quindi è implicito che il punto di riferimento normativo è l’uomo</a:t>
            </a:r>
            <a:r>
              <a:rPr lang="it-IT" sz="2400" b="1" dirty="0">
                <a:solidFill>
                  <a:schemeClr val="tx1"/>
                </a:solidFill>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836739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0000" lnSpcReduction="20000"/>
          </a:bodyPr>
          <a:lstStyle/>
          <a:p>
            <a:pPr marL="0" indent="0" algn="just">
              <a:buNone/>
            </a:pPr>
            <a:r>
              <a:rPr lang="it-IT" dirty="0">
                <a:latin typeface="Arial" panose="020B0604020202020204" pitchFamily="34" charset="0"/>
                <a:cs typeface="Arial" panose="020B0604020202020204" pitchFamily="34" charset="0"/>
              </a:rPr>
              <a:t>AVVISO PUBBLICO PROCEDURA SELETTIVA, PER COLLOQUIO, PER LA FORMAZIONE DI UNA GRADUATORIA PER L’ASSUNZIONE A TEMPO PIENO/ PARZIALE E DETERMINATO, PRESSO IL COMUNE DI PADOVA, NEL PROFILO DI CUOCO – CAT. B3 (...) </a:t>
            </a:r>
          </a:p>
          <a:p>
            <a:pPr marL="0" indent="0" algn="just">
              <a:buNone/>
            </a:pPr>
            <a:r>
              <a:rPr lang="it-IT" dirty="0">
                <a:latin typeface="Arial" panose="020B0604020202020204" pitchFamily="34" charset="0"/>
                <a:cs typeface="Arial" panose="020B0604020202020204" pitchFamily="34" charset="0"/>
              </a:rPr>
              <a:t>Il Comune di Padova indice la procedura selettiva pubblica, per colloquio, per la formazione di una graduatoria per l’assunzione a tempo determinato nel profilo di Cuoco, categoria B, con contratto di lavoro subordinato e con orario di lavoro a tempo pieno/parziale. (...) </a:t>
            </a:r>
          </a:p>
          <a:p>
            <a:pPr marL="0" indent="0" algn="just">
              <a:buNone/>
            </a:pPr>
            <a:r>
              <a:rPr lang="it-IT" dirty="0">
                <a:latin typeface="Arial" panose="020B0604020202020204" pitchFamily="34" charset="0"/>
                <a:cs typeface="Arial" panose="020B0604020202020204" pitchFamily="34" charset="0"/>
              </a:rPr>
              <a:t>ART. 1 – REQUISITI PER L’AMMISSIONE (...) C. CITTADINANZA ITALIANA (sono equiparati ai cittadini italiani gli italiani non appartenenti alla Repubblica e i cittadini della Repubblica di San Marino e della Città del Vaticano) o della cittadinanza di uno degli stati membri dell’Unione Europea. Possono partecipare anche i familiari dei cittadini degli Stati membri dell’Unione Europea non aventi la cittadinanza di uno Stato membro che siano titolari del diritto di soggiorno o del diritto di soggiorno permanente e i cittadini di Paesi terzi che siano titolari del permesso di soggiorno CE per soggiornanti di lungo periodo o che siano titolari dello status di rifugiato ovvero dello status di protezione sussidiaria. I cittadini stranieri devono possedere, ai fini dell’accesso ai posti della Pubblica Amministrazione, i seguenti ulteriori requisiti: godere dei diritti civili e politici negli stati di appartenenza; essere in possesso, fatta eccezione della titolarità della cittadinanza italiana, di tutti gli altri requisiti previsti per i cittadini della Repubblica; avere adeguata conoscenza della lingua italiana; (...) F. NON ESSERE STATO ESCLUSO DALL’ELETTORATO POLITICO ATTIVO, NON ESSERE STATO DESTITUITO O DISPENSATO O LICENZIATO O DICHIARATO DECADUTO DALL’IMPIEGO PRESSO UNA PUBBLICA AMMINISTRAZIONE, per persistente insufficiente rendimento o a seguito di procedimento disciplinare, anche nel caso in cui l’impiego sia stato conseguito mediante la produzione di documenti falsi o viziati da invalidità non sanabile e non essere stato destinatario di un provvedimento di recesso per giusta causa da parte di una Pubblica Amministrazione</a:t>
            </a:r>
            <a:r>
              <a:rPr lang="it-IT" sz="2400" b="1" dirty="0">
                <a:solidFill>
                  <a:schemeClr val="tx1"/>
                </a:solidFill>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730463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fontScale="70000" lnSpcReduction="20000"/>
          </a:bodyPr>
          <a:lstStyle/>
          <a:p>
            <a:pPr marL="0" indent="0" algn="just">
              <a:buNone/>
            </a:pPr>
            <a:r>
              <a:rPr lang="it-IT" dirty="0">
                <a:latin typeface="Arial" panose="020B0604020202020204" pitchFamily="34" charset="0"/>
                <a:cs typeface="Arial" panose="020B0604020202020204" pitchFamily="34" charset="0"/>
              </a:rPr>
              <a:t>AVVISO PUBBLICO – VERSIONE RISCRITTA PROCEDURA SELETTIVA, PER COLLOQUIO, PER LA FORMAZIONE DI UNA GRADUATORIA PER L’ASSUNZIONE A TEMPO PIENO/ PARZIALE E DETERMINATO, PRESSO IL COMUNE DI PADOVA, NEL PROFILO DI CUOCO O CUOCA – CAT. B3 (...) </a:t>
            </a:r>
          </a:p>
          <a:p>
            <a:pPr marL="0" indent="0" algn="just">
              <a:buNone/>
            </a:pPr>
            <a:r>
              <a:rPr lang="it-IT" dirty="0">
                <a:latin typeface="Arial" panose="020B0604020202020204" pitchFamily="34" charset="0"/>
                <a:cs typeface="Arial" panose="020B0604020202020204" pitchFamily="34" charset="0"/>
              </a:rPr>
              <a:t>Il Comune di Padova indice la procedura selettiva pubblica, per colloquio, per la formazione di una graduatoria per l’assunzione a tempo determinato nel profilo di Cuoco o Cuoca, categoria B, con contratto di lavoro subordinato e con orario di lavoro a tempo pieno/parziale. (...) </a:t>
            </a:r>
          </a:p>
          <a:p>
            <a:pPr marL="0" indent="0" algn="just">
              <a:buNone/>
            </a:pPr>
            <a:r>
              <a:rPr lang="it-IT" dirty="0">
                <a:latin typeface="Arial" panose="020B0604020202020204" pitchFamily="34" charset="0"/>
                <a:cs typeface="Arial" panose="020B0604020202020204" pitchFamily="34" charset="0"/>
              </a:rPr>
              <a:t>ART. 1 – REQUISITI PER L’AMMISSIONE (...) C. CITTADINANZA ITALIANA (le persone italiane non appartenenti alla Repubblica e le persone con cittadinanza della Repubblica di San Marino e della Città del Vaticano sono equiparate a quelle con cittadinanza italiana) o della cittadinanza di uno degli stati membri dell’Unione Europea. Possono partecipare anche i familiari e le familiari delle persone con cittadinanza degli Stati membri dell’Unione Europea non aventi la cittadinanza di uno Stato membro che siano titolari del diritto di soggiorno o del diritto di soggiorno permanente e le persone con cittadinanza di Paesi terzi che siano titolari del permesso di soggiorno CE per soggiornanti di lungo periodo o che siano titolari dello status di rifugiato o rifugiata ovvero dello status di protezione sussidiaria. Le persone senza cittadinanza italiana devono possedere, ai fini dell’accesso ai posti della Pubblica Amministrazione, i seguenti ulteriori requisiti: godere dei diritti civili e politici negli stati di appartenenza; essere in possesso, fatta eccezione della titolarità della cittadinanza italiana, di tutti gli altri requisiti previsti per le persone con cittadinanza della Repubblica; avere adeguata conoscenza della lingua italiana; (...) F. NON ESSERE SOGGETTO A ESCLUSIONE DALL’ELETTORATO POLITICO ATTIVO, DESTITUZIONE O DISPENSA O LICENZIAMENTO O DECADIMENTO RISPETTO ALL’IMPIEGO PRESSO UNA PUBBLICA AMMINISTRAZIONE, per persistente insufficiente rendimento o a seguito di procedimento disciplinare, anche nel caso in cui l’impiego sia stato conseguito mediante la produzione di documenti falsi o viziati da invalidità non sanabile e non essere aver ricevuto un provvedimento di recesso per giusta causa da parte di una Pubblica Amministrazione</a:t>
            </a:r>
            <a:r>
              <a:rPr lang="it-IT" sz="2400" b="1" dirty="0">
                <a:solidFill>
                  <a:schemeClr val="tx1"/>
                </a:solidFill>
                <a:latin typeface="Arial" panose="020B0604020202020204" pitchFamily="34" charset="0"/>
                <a:cs typeface="Arial" panose="020B0604020202020204" pitchFamily="34" charset="0"/>
              </a:rPr>
              <a:t> </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2127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a:bodyPr>
          <a:lstStyle/>
          <a:p>
            <a:pPr algn="just"/>
            <a:r>
              <a:rPr lang="it-IT" b="0" i="0" dirty="0">
                <a:solidFill>
                  <a:srgbClr val="FBB02E"/>
                </a:solidFill>
                <a:effectLst/>
                <a:latin typeface="Varela Round" panose="00000500000000000000" pitchFamily="2" charset="-79"/>
                <a:cs typeface="Varela Round" panose="00000500000000000000" pitchFamily="2" charset="-79"/>
              </a:rPr>
              <a:t>Il ruolo del CUG nell'introduzione e gestione del lavoro agile</a:t>
            </a:r>
            <a:endParaRPr lang="it-IT" b="0" i="0" dirty="0">
              <a:solidFill>
                <a:srgbClr val="222222"/>
              </a:solidFill>
              <a:effectLst/>
              <a:latin typeface="Varela Round" panose="00000500000000000000" pitchFamily="2" charset="-79"/>
              <a:cs typeface="Varela Round" panose="00000500000000000000" pitchFamily="2" charset="-79"/>
            </a:endParaRPr>
          </a:p>
          <a:p>
            <a:pPr algn="just"/>
            <a:r>
              <a:rPr lang="it-IT" b="0" i="0" dirty="0">
                <a:solidFill>
                  <a:srgbClr val="222222"/>
                </a:solidFill>
                <a:effectLst/>
                <a:latin typeface="Varela Round" panose="00000500000000000000" pitchFamily="2" charset="-79"/>
                <a:cs typeface="Varela Round" panose="00000500000000000000" pitchFamily="2" charset="-79"/>
              </a:rPr>
              <a:t>1. Il ruolo del CUG e la promozione delle pari opportunità</a:t>
            </a:r>
            <a:br>
              <a:rPr lang="it-IT" dirty="0"/>
            </a:br>
            <a:r>
              <a:rPr lang="it-IT" b="0" i="0" dirty="0">
                <a:solidFill>
                  <a:srgbClr val="222222"/>
                </a:solidFill>
                <a:effectLst/>
                <a:latin typeface="Varela Round" panose="00000500000000000000" pitchFamily="2" charset="-79"/>
                <a:cs typeface="Varela Round" panose="00000500000000000000" pitchFamily="2" charset="-79"/>
              </a:rPr>
              <a:t>2. Il lavoro agile: riferimenti normativi</a:t>
            </a:r>
            <a:br>
              <a:rPr lang="it-IT" dirty="0"/>
            </a:br>
            <a:r>
              <a:rPr lang="it-IT" b="0" i="0" dirty="0">
                <a:solidFill>
                  <a:srgbClr val="222222"/>
                </a:solidFill>
                <a:effectLst/>
                <a:latin typeface="Varela Round" panose="00000500000000000000" pitchFamily="2" charset="-79"/>
                <a:cs typeface="Varela Round" panose="00000500000000000000" pitchFamily="2" charset="-79"/>
              </a:rPr>
              <a:t>3. Organizzazione e regolamentazione del lavoro agile</a:t>
            </a:r>
            <a:br>
              <a:rPr lang="it-IT" dirty="0"/>
            </a:br>
            <a:r>
              <a:rPr lang="it-IT" b="0" i="0" dirty="0">
                <a:solidFill>
                  <a:srgbClr val="222222"/>
                </a:solidFill>
                <a:effectLst/>
                <a:latin typeface="Varela Round" panose="00000500000000000000" pitchFamily="2" charset="-79"/>
                <a:cs typeface="Varela Round" panose="00000500000000000000" pitchFamily="2" charset="-79"/>
              </a:rPr>
              <a:t>4. Monitoraggio del lavoro agile</a:t>
            </a:r>
            <a:r>
              <a:rPr lang="it-IT" sz="2400" b="1" dirty="0">
                <a:solidFill>
                  <a:schemeClr val="tx1"/>
                </a:solidFill>
              </a:rPr>
              <a:t> </a:t>
            </a:r>
          </a:p>
          <a:p>
            <a:pPr marL="0" indent="0" algn="just">
              <a:buNone/>
            </a:pPr>
            <a:endParaRPr lang="it-IT" b="1" dirty="0"/>
          </a:p>
          <a:p>
            <a:pPr marL="0" indent="0" algn="just">
              <a:buNone/>
            </a:pPr>
            <a:r>
              <a:rPr lang="it-IT" b="1" dirty="0"/>
              <a:t>La capacità di proposta del CUG sia in ordine alla parità di genere che quanto al </a:t>
            </a:r>
            <a:r>
              <a:rPr lang="it-IT" b="1"/>
              <a:t>benessere organizzativo</a:t>
            </a:r>
            <a:endParaRPr lang="it-IT" dirty="0"/>
          </a:p>
        </p:txBody>
      </p:sp>
    </p:spTree>
    <p:extLst>
      <p:ext uri="{BB962C8B-B14F-4D97-AF65-F5344CB8AC3E}">
        <p14:creationId xmlns:p14="http://schemas.microsoft.com/office/powerpoint/2010/main" val="9480632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a:bodyPr>
          <a:lstStyle/>
          <a:p>
            <a:pPr algn="just"/>
            <a:r>
              <a:rPr lang="it-IT" sz="2400" b="1" dirty="0">
                <a:solidFill>
                  <a:schemeClr val="tx1"/>
                </a:solidFill>
              </a:rPr>
              <a:t> </a:t>
            </a:r>
            <a:endParaRPr lang="it-IT" dirty="0"/>
          </a:p>
        </p:txBody>
      </p:sp>
    </p:spTree>
    <p:extLst>
      <p:ext uri="{BB962C8B-B14F-4D97-AF65-F5344CB8AC3E}">
        <p14:creationId xmlns:p14="http://schemas.microsoft.com/office/powerpoint/2010/main" val="38904734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a:bodyPr>
          <a:lstStyle/>
          <a:p>
            <a:pPr algn="just"/>
            <a:r>
              <a:rPr lang="it-IT" sz="2400" b="1" dirty="0">
                <a:solidFill>
                  <a:schemeClr val="tx1"/>
                </a:solidFill>
              </a:rPr>
              <a:t> </a:t>
            </a:r>
            <a:endParaRPr lang="it-IT" dirty="0"/>
          </a:p>
        </p:txBody>
      </p:sp>
    </p:spTree>
    <p:extLst>
      <p:ext uri="{BB962C8B-B14F-4D97-AF65-F5344CB8AC3E}">
        <p14:creationId xmlns:p14="http://schemas.microsoft.com/office/powerpoint/2010/main" val="246414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solidFill>
                  <a:srgbClr val="000090"/>
                </a:solidFill>
                <a:latin typeface="Verdana"/>
                <a:cs typeface="Verdana"/>
              </a:rPr>
              <a:t>La sintesi del contesto normativo :</a:t>
            </a:r>
            <a:br>
              <a:rPr lang="it-IT" b="1" dirty="0">
                <a:solidFill>
                  <a:srgbClr val="000090"/>
                </a:solidFill>
                <a:latin typeface="Verdana"/>
                <a:cs typeface="Verdana"/>
              </a:rPr>
            </a:br>
            <a:endParaRPr lang="it-IT" dirty="0"/>
          </a:p>
        </p:txBody>
      </p:sp>
      <p:graphicFrame>
        <p:nvGraphicFramePr>
          <p:cNvPr id="4" name="Segnaposto contenuto 7"/>
          <p:cNvGraphicFramePr>
            <a:graphicFrameLocks noGrp="1"/>
          </p:cNvGraphicFramePr>
          <p:nvPr>
            <p:ph idx="1"/>
            <p:extLst>
              <p:ext uri="{D42A27DB-BD31-4B8C-83A1-F6EECF244321}">
                <p14:modId xmlns:p14="http://schemas.microsoft.com/office/powerpoint/2010/main" val="1324948349"/>
              </p:ext>
            </p:extLst>
          </p:nvPr>
        </p:nvGraphicFramePr>
        <p:xfrm>
          <a:off x="1235867" y="1273175"/>
          <a:ext cx="10515600" cy="48990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179692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a:bodyPr>
          <a:lstStyle/>
          <a:p>
            <a:pPr algn="just"/>
            <a:r>
              <a:rPr lang="it-IT" sz="2400" b="1" dirty="0">
                <a:solidFill>
                  <a:schemeClr val="tx1"/>
                </a:solidFill>
              </a:rPr>
              <a:t> </a:t>
            </a:r>
            <a:endParaRPr lang="it-IT" dirty="0"/>
          </a:p>
        </p:txBody>
      </p:sp>
    </p:spTree>
    <p:extLst>
      <p:ext uri="{BB962C8B-B14F-4D97-AF65-F5344CB8AC3E}">
        <p14:creationId xmlns:p14="http://schemas.microsoft.com/office/powerpoint/2010/main" val="286566696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944620-5357-4BBD-90EC-248617C02F0F}"/>
              </a:ext>
            </a:extLst>
          </p:cNvPr>
          <p:cNvSpPr>
            <a:spLocks noGrp="1"/>
          </p:cNvSpPr>
          <p:nvPr>
            <p:ph idx="1"/>
          </p:nvPr>
        </p:nvSpPr>
        <p:spPr>
          <a:xfrm>
            <a:off x="1715589" y="209006"/>
            <a:ext cx="9787434" cy="5878285"/>
          </a:xfrm>
        </p:spPr>
        <p:txBody>
          <a:bodyPr>
            <a:normAutofit/>
          </a:bodyPr>
          <a:lstStyle/>
          <a:p>
            <a:pPr algn="just"/>
            <a:r>
              <a:rPr lang="it-IT" sz="2400" b="1" dirty="0">
                <a:solidFill>
                  <a:schemeClr val="tx1"/>
                </a:solidFill>
              </a:rPr>
              <a:t> </a:t>
            </a:r>
            <a:endParaRPr lang="it-IT" dirty="0"/>
          </a:p>
        </p:txBody>
      </p:sp>
    </p:spTree>
    <p:extLst>
      <p:ext uri="{BB962C8B-B14F-4D97-AF65-F5344CB8AC3E}">
        <p14:creationId xmlns:p14="http://schemas.microsoft.com/office/powerpoint/2010/main" val="6130940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b="1" dirty="0">
                <a:latin typeface="Arial" panose="020B0604020202020204" pitchFamily="34" charset="0"/>
                <a:cs typeface="Arial" panose="020B0604020202020204" pitchFamily="34" charset="0"/>
              </a:rPr>
              <a:t>Alcuni punti salienti della disciplina normativa </a:t>
            </a:r>
            <a:br>
              <a:rPr lang="it-IT" b="1" dirty="0">
                <a:solidFill>
                  <a:srgbClr val="000090"/>
                </a:solidFill>
                <a:latin typeface="Verdana"/>
                <a:cs typeface="Verdana"/>
              </a:rPr>
            </a:br>
            <a:endParaRPr lang="it-IT" dirty="0"/>
          </a:p>
        </p:txBody>
      </p:sp>
      <p:sp>
        <p:nvSpPr>
          <p:cNvPr id="3" name="Segnaposto contenuto 2"/>
          <p:cNvSpPr>
            <a:spLocks noGrp="1"/>
          </p:cNvSpPr>
          <p:nvPr>
            <p:ph idx="1"/>
          </p:nvPr>
        </p:nvSpPr>
        <p:spPr>
          <a:xfrm>
            <a:off x="1689463" y="2272937"/>
            <a:ext cx="9813560" cy="4476206"/>
          </a:xfrm>
        </p:spPr>
        <p:txBody>
          <a:bodyPr>
            <a:normAutofit fontScale="70000" lnSpcReduction="20000"/>
          </a:bodyPr>
          <a:lstStyle/>
          <a:p>
            <a:pPr algn="just"/>
            <a:r>
              <a:rPr lang="it-IT" b="1" dirty="0">
                <a:latin typeface="Arial" panose="020B0604020202020204" pitchFamily="34" charset="0"/>
                <a:cs typeface="Arial" panose="020B0604020202020204" pitchFamily="34" charset="0"/>
              </a:rPr>
              <a:t>Art. 1, n.1 lettera c, del D.lgs.165/2001 </a:t>
            </a:r>
            <a:r>
              <a:rPr lang="it-IT" dirty="0">
                <a:latin typeface="Arial" panose="020B0604020202020204" pitchFamily="34" charset="0"/>
                <a:cs typeface="Arial" panose="020B0604020202020204" pitchFamily="34" charset="0"/>
              </a:rPr>
              <a:t>:</a:t>
            </a:r>
          </a:p>
          <a:p>
            <a:pPr marL="0" indent="0" algn="just">
              <a:buNone/>
            </a:pPr>
            <a:r>
              <a:rPr lang="it-IT" dirty="0">
                <a:latin typeface="Arial" panose="020B0604020202020204" pitchFamily="34" charset="0"/>
                <a:cs typeface="Arial" panose="020B0604020202020204" pitchFamily="34" charset="0"/>
              </a:rPr>
              <a:t>c) </a:t>
            </a:r>
            <a:r>
              <a:rPr lang="it-IT" i="1" u="sng" dirty="0">
                <a:latin typeface="Arial" panose="020B0604020202020204" pitchFamily="34" charset="0"/>
                <a:cs typeface="Arial" panose="020B0604020202020204" pitchFamily="34" charset="0"/>
              </a:rPr>
              <a:t>realizzare la migliore utilizzazione delle risorse umane nelle pubbliche amministrazioni</a:t>
            </a:r>
            <a:r>
              <a:rPr lang="it-IT" i="1" dirty="0">
                <a:latin typeface="Arial" panose="020B0604020202020204" pitchFamily="34" charset="0"/>
                <a:cs typeface="Arial" panose="020B0604020202020204" pitchFamily="34" charset="0"/>
              </a:rPr>
              <a:t>, assicurando la formazione e lo sviluppo professionale dei dipendenti, applicando condizioni uniformi rispetto a quelle del lavoro privato, </a:t>
            </a:r>
            <a:r>
              <a:rPr lang="it-IT" i="1" u="sng" dirty="0">
                <a:latin typeface="Arial" panose="020B0604020202020204" pitchFamily="34" charset="0"/>
                <a:cs typeface="Arial" panose="020B0604020202020204" pitchFamily="34" charset="0"/>
              </a:rPr>
              <a:t>garantendo pari opportunità alle lavoratrici ed ai lavoratori nonché l'assenza di qualunque forma di discriminazione e di violenza morale o psichica </a:t>
            </a:r>
            <a:r>
              <a:rPr lang="it-IT" i="1" dirty="0">
                <a:latin typeface="Arial" panose="020B0604020202020204" pitchFamily="34" charset="0"/>
                <a:cs typeface="Arial" panose="020B0604020202020204" pitchFamily="34" charset="0"/>
              </a:rPr>
              <a:t>(lettera così sostituita dall'art. 21, comma 1, lettera a), legge n. 183 del 2010);</a:t>
            </a:r>
          </a:p>
          <a:p>
            <a:pPr algn="just"/>
            <a:endParaRPr lang="it-IT" b="1" dirty="0">
              <a:latin typeface="Arial" panose="020B0604020202020204" pitchFamily="34" charset="0"/>
              <a:cs typeface="Arial" panose="020B0604020202020204" pitchFamily="34" charset="0"/>
            </a:endParaRPr>
          </a:p>
          <a:p>
            <a:pPr algn="just"/>
            <a:r>
              <a:rPr lang="it-IT" b="1" dirty="0">
                <a:latin typeface="Arial" panose="020B0604020202020204" pitchFamily="34" charset="0"/>
                <a:cs typeface="Arial" panose="020B0604020202020204" pitchFamily="34" charset="0"/>
              </a:rPr>
              <a:t>Art.7, n.1 del </a:t>
            </a:r>
            <a:r>
              <a:rPr lang="it-IT" b="1" dirty="0" err="1">
                <a:latin typeface="Arial" panose="020B0604020202020204" pitchFamily="34" charset="0"/>
                <a:cs typeface="Arial" panose="020B0604020202020204" pitchFamily="34" charset="0"/>
              </a:rPr>
              <a:t>D.Lgs.</a:t>
            </a:r>
            <a:r>
              <a:rPr lang="it-IT" b="1" dirty="0">
                <a:latin typeface="Arial" panose="020B0604020202020204" pitchFamily="34" charset="0"/>
                <a:cs typeface="Arial" panose="020B0604020202020204" pitchFamily="34" charset="0"/>
              </a:rPr>
              <a:t> 165/2001</a:t>
            </a:r>
            <a:r>
              <a:rPr lang="it-IT" dirty="0">
                <a:latin typeface="Arial" panose="020B0604020202020204" pitchFamily="34" charset="0"/>
                <a:cs typeface="Arial" panose="020B0604020202020204" pitchFamily="34" charset="0"/>
              </a:rPr>
              <a:t>:</a:t>
            </a:r>
          </a:p>
          <a:p>
            <a:pPr marL="0" indent="0" algn="just">
              <a:buNone/>
            </a:pPr>
            <a:r>
              <a:rPr lang="it-IT" i="1" dirty="0">
                <a:latin typeface="Arial" panose="020B0604020202020204" pitchFamily="34" charset="0"/>
                <a:cs typeface="Arial" panose="020B0604020202020204" pitchFamily="34" charset="0"/>
              </a:rPr>
              <a:t>1. Le pubbliche amministrazioni garantiscono parità e pari opportunità tra uomini e donne e l'assenza di ogni forma di discriminazione, diretta e indiretta, relativa al genere, all'età, all'orientamento sessuale, alla razza, all'origine etnica, alla disabilità, alla religione o alla lingua, nell'accesso al lavoro, nel trattamento e nelle condizioni di lavoro, nella formazione professionale, nelle promozioni e nella </a:t>
            </a:r>
            <a:r>
              <a:rPr lang="it-IT" i="1" u="sng" dirty="0">
                <a:latin typeface="Arial" panose="020B0604020202020204" pitchFamily="34" charset="0"/>
                <a:cs typeface="Arial" panose="020B0604020202020204" pitchFamily="34" charset="0"/>
              </a:rPr>
              <a:t>sicurezza sul lavoro</a:t>
            </a:r>
            <a:r>
              <a:rPr lang="it-IT" i="1" dirty="0">
                <a:latin typeface="Arial" panose="020B0604020202020204" pitchFamily="34" charset="0"/>
                <a:cs typeface="Arial" panose="020B0604020202020204" pitchFamily="34" charset="0"/>
              </a:rPr>
              <a:t>. </a:t>
            </a:r>
            <a:r>
              <a:rPr lang="it-IT" i="1" u="sng" dirty="0">
                <a:latin typeface="Arial" panose="020B0604020202020204" pitchFamily="34" charset="0"/>
                <a:cs typeface="Arial" panose="020B0604020202020204" pitchFamily="34" charset="0"/>
              </a:rPr>
              <a:t>Le pubbliche amministrazioni garantiscono altresì un ambiente di lavoro improntato al benessere organizzativo e si impegnano a rilevare, contrastare ed eliminare ogni forma di violenza morale o psichica al proprio interno</a:t>
            </a:r>
            <a:r>
              <a:rPr lang="it-IT" i="1" dirty="0">
                <a:latin typeface="Arial" panose="020B0604020202020204" pitchFamily="34" charset="0"/>
                <a:cs typeface="Arial" panose="020B0604020202020204" pitchFamily="34" charset="0"/>
              </a:rPr>
              <a:t>.</a:t>
            </a:r>
            <a:r>
              <a:rPr lang="it-IT" dirty="0">
                <a:latin typeface="Arial" panose="020B0604020202020204" pitchFamily="34" charset="0"/>
                <a:cs typeface="Arial" panose="020B0604020202020204" pitchFamily="34" charset="0"/>
              </a:rPr>
              <a:t>			(comma così sostituito dall'art. 21, comma 1, lettera b), legge n. 183 del 2010)</a:t>
            </a:r>
          </a:p>
          <a:p>
            <a:pPr marL="0" indent="0" algn="just">
              <a:buNone/>
            </a:pPr>
            <a:endParaRPr lang="it-IT" dirty="0">
              <a:latin typeface="Arial" panose="020B0604020202020204" pitchFamily="34" charset="0"/>
              <a:cs typeface="Arial" panose="020B0604020202020204" pitchFamily="34" charset="0"/>
            </a:endParaRPr>
          </a:p>
          <a:p>
            <a:endParaRPr lang="it-IT" dirty="0"/>
          </a:p>
        </p:txBody>
      </p:sp>
    </p:spTree>
    <p:extLst>
      <p:ext uri="{BB962C8B-B14F-4D97-AF65-F5344CB8AC3E}">
        <p14:creationId xmlns:p14="http://schemas.microsoft.com/office/powerpoint/2010/main" val="37232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4294967295"/>
          </p:nvPr>
        </p:nvSpPr>
        <p:spPr>
          <a:xfrm>
            <a:off x="1706880" y="182880"/>
            <a:ext cx="10332720" cy="6566263"/>
          </a:xfrm>
        </p:spPr>
        <p:txBody>
          <a:bodyPr>
            <a:normAutofit fontScale="92500" lnSpcReduction="10000"/>
          </a:bodyPr>
          <a:lstStyle/>
          <a:p>
            <a:pPr marL="0" indent="0" algn="just">
              <a:buNone/>
            </a:pPr>
            <a:endParaRPr lang="it-IT" dirty="0">
              <a:solidFill>
                <a:srgbClr val="000090"/>
              </a:solidFill>
            </a:endParaRPr>
          </a:p>
          <a:p>
            <a:pPr marL="0" indent="0" algn="just">
              <a:buNone/>
            </a:pPr>
            <a:r>
              <a:rPr lang="it-IT" dirty="0">
                <a:latin typeface="Arial" panose="020B0604020202020204" pitchFamily="34" charset="0"/>
                <a:cs typeface="Arial" panose="020B0604020202020204" pitchFamily="34" charset="0"/>
              </a:rPr>
              <a:t>Articolo 57 e Linee Guida</a:t>
            </a:r>
          </a:p>
          <a:p>
            <a:pPr marL="0" indent="0" algn="just">
              <a:buNone/>
            </a:pPr>
            <a:r>
              <a:rPr lang="it-IT" dirty="0">
                <a:latin typeface="Arial" panose="020B0604020202020204" pitchFamily="34" charset="0"/>
                <a:cs typeface="Arial" panose="020B0604020202020204" pitchFamily="34" charset="0"/>
              </a:rPr>
              <a:t>L’art. 57 n.4 del D.Lgs.165/2001, come novellato dall’art. 21 della Legge n.183/2010, prevede: </a:t>
            </a:r>
            <a:r>
              <a:rPr lang="it-IT" i="1" dirty="0">
                <a:latin typeface="Arial" panose="020B0604020202020204" pitchFamily="34" charset="0"/>
                <a:cs typeface="Arial" panose="020B0604020202020204" pitchFamily="34" charset="0"/>
              </a:rPr>
              <a:t>“le modalità di funzionamento dei Comitati unici di garanzia sono disciplinate da linee guida contenute in una direttiva emanata di concerto dal Dipartimento della funzione pubblica e dal Dipartimento per le pari opportunità della Presidenza del Consiglio dei ministri entro novanta giorni dalla data di entrata in vigore della presente disposizione”</a:t>
            </a:r>
            <a:r>
              <a:rPr lang="it-IT" dirty="0">
                <a:latin typeface="Arial" panose="020B0604020202020204" pitchFamily="34" charset="0"/>
                <a:cs typeface="Arial" panose="020B0604020202020204" pitchFamily="34" charset="0"/>
              </a:rPr>
              <a:t>.</a:t>
            </a:r>
          </a:p>
          <a:p>
            <a:pPr marL="0" indent="0" algn="just">
              <a:buNone/>
            </a:pPr>
            <a:r>
              <a:rPr lang="it-IT" b="1" dirty="0">
                <a:latin typeface="Arial" panose="020B0604020202020204" pitchFamily="34" charset="0"/>
                <a:cs typeface="Arial" panose="020B0604020202020204" pitchFamily="34" charset="0"/>
              </a:rPr>
              <a:t>In effetti le Linee guida sono state emanate con D.M. 4 marzo 2011 a firma dei Ministri per le P.O. e F.P.</a:t>
            </a:r>
          </a:p>
          <a:p>
            <a:pPr marL="0" indent="0" algn="just">
              <a:buNone/>
            </a:pPr>
            <a:r>
              <a:rPr lang="it-IT" dirty="0">
                <a:latin typeface="Arial" panose="020B0604020202020204" pitchFamily="34" charset="0"/>
                <a:cs typeface="Arial" panose="020B0604020202020204" pitchFamily="34" charset="0"/>
              </a:rPr>
              <a:t>Le Linee Guida hanno dato importanti indicazioni non solo per la costituzione dei CUG, ma anche e soprattutto per la definizione del </a:t>
            </a:r>
            <a:r>
              <a:rPr lang="it-IT" b="1" dirty="0">
                <a:latin typeface="Arial" panose="020B0604020202020204" pitchFamily="34" charset="0"/>
                <a:cs typeface="Arial" panose="020B0604020202020204" pitchFamily="34" charset="0"/>
              </a:rPr>
              <a:t>ruolo e della funzione </a:t>
            </a:r>
            <a:r>
              <a:rPr lang="it-IT" dirty="0">
                <a:latin typeface="Arial" panose="020B0604020202020204" pitchFamily="34" charset="0"/>
                <a:cs typeface="Arial" panose="020B0604020202020204" pitchFamily="34" charset="0"/>
              </a:rPr>
              <a:t>dei medesimi </a:t>
            </a:r>
          </a:p>
          <a:p>
            <a:pPr marL="0" indent="0" algn="just">
              <a:buNone/>
            </a:pPr>
            <a:r>
              <a:rPr lang="it-IT" dirty="0">
                <a:latin typeface="Arial" panose="020B0604020202020204" pitchFamily="34" charset="0"/>
                <a:cs typeface="Arial" panose="020B0604020202020204" pitchFamily="34" charset="0"/>
              </a:rPr>
              <a:t>Con le Linee Guida sono state individuate anche le istituzioni esterne di riferimento: il </a:t>
            </a:r>
            <a:r>
              <a:rPr lang="it-IT" b="1" dirty="0">
                <a:latin typeface="Arial" panose="020B0604020202020204" pitchFamily="34" charset="0"/>
                <a:cs typeface="Arial" panose="020B0604020202020204" pitchFamily="34" charset="0"/>
              </a:rPr>
              <a:t>Gruppo di monitoraggio dei CUG </a:t>
            </a:r>
            <a:r>
              <a:rPr lang="it-IT" dirty="0">
                <a:latin typeface="Arial" panose="020B0604020202020204" pitchFamily="34" charset="0"/>
                <a:cs typeface="Arial" panose="020B0604020202020204" pitchFamily="34" charset="0"/>
              </a:rPr>
              <a:t>(e quindi i </a:t>
            </a:r>
            <a:r>
              <a:rPr lang="it-IT" b="1" dirty="0">
                <a:latin typeface="Arial" panose="020B0604020202020204" pitchFamily="34" charset="0"/>
                <a:cs typeface="Arial" panose="020B0604020202020204" pitchFamily="34" charset="0"/>
              </a:rPr>
              <a:t>Dipartimenti per le PO e FP</a:t>
            </a:r>
            <a:r>
              <a:rPr lang="it-IT" dirty="0">
                <a:latin typeface="Arial" panose="020B0604020202020204" pitchFamily="34" charset="0"/>
                <a:cs typeface="Arial" panose="020B0604020202020204" pitchFamily="34" charset="0"/>
              </a:rPr>
              <a:t>), la </a:t>
            </a:r>
            <a:r>
              <a:rPr lang="it-IT" b="1" dirty="0">
                <a:latin typeface="Arial" panose="020B0604020202020204" pitchFamily="34" charset="0"/>
                <a:cs typeface="Arial" panose="020B0604020202020204" pitchFamily="34" charset="0"/>
              </a:rPr>
              <a:t>Consigliera nazionale di Parità </a:t>
            </a:r>
            <a:r>
              <a:rPr lang="it-IT" dirty="0">
                <a:latin typeface="Arial" panose="020B0604020202020204" pitchFamily="34" charset="0"/>
                <a:cs typeface="Arial" panose="020B0604020202020204" pitchFamily="34" charset="0"/>
              </a:rPr>
              <a:t>(che peraltro fa parte anche del Gruppo di monitoraggio Cug) e l’</a:t>
            </a:r>
            <a:r>
              <a:rPr lang="it-IT" b="1" dirty="0">
                <a:latin typeface="Arial" panose="020B0604020202020204" pitchFamily="34" charset="0"/>
                <a:cs typeface="Arial" panose="020B0604020202020204" pitchFamily="34" charset="0"/>
              </a:rPr>
              <a:t>UNAR</a:t>
            </a:r>
          </a:p>
          <a:p>
            <a:endParaRPr lang="it-IT" dirty="0"/>
          </a:p>
        </p:txBody>
      </p:sp>
    </p:spTree>
    <p:extLst>
      <p:ext uri="{BB962C8B-B14F-4D97-AF65-F5344CB8AC3E}">
        <p14:creationId xmlns:p14="http://schemas.microsoft.com/office/powerpoint/2010/main" val="3965035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br>
              <a:rPr lang="it-IT" b="1" dirty="0">
                <a:solidFill>
                  <a:schemeClr val="accent1">
                    <a:lumMod val="75000"/>
                  </a:schemeClr>
                </a:solidFill>
                <a:latin typeface="Garamond"/>
                <a:cs typeface="Garamond"/>
              </a:rPr>
            </a:br>
            <a:r>
              <a:rPr lang="it-IT" b="1" dirty="0">
                <a:latin typeface="Arial" panose="020B0604020202020204" pitchFamily="34" charset="0"/>
                <a:cs typeface="Arial" panose="020B0604020202020204" pitchFamily="34" charset="0"/>
              </a:rPr>
              <a:t>Cosa significa il Comitato Unico di Garanzia per un Comune?  </a:t>
            </a:r>
            <a:br>
              <a:rPr lang="it-IT" b="1" dirty="0">
                <a:latin typeface="Arial" panose="020B0604020202020204" pitchFamily="34" charset="0"/>
                <a:cs typeface="Arial" panose="020B0604020202020204" pitchFamily="34" charset="0"/>
              </a:rPr>
            </a:br>
            <a:endParaRPr lang="it-IT" dirty="0">
              <a:latin typeface="Arial" panose="020B0604020202020204" pitchFamily="34" charset="0"/>
              <a:cs typeface="Arial" panose="020B0604020202020204" pitchFamily="34" charset="0"/>
            </a:endParaRPr>
          </a:p>
        </p:txBody>
      </p:sp>
      <p:sp>
        <p:nvSpPr>
          <p:cNvPr id="3" name="Segnaposto contenuto 2"/>
          <p:cNvSpPr>
            <a:spLocks noGrp="1"/>
          </p:cNvSpPr>
          <p:nvPr>
            <p:ph idx="1"/>
          </p:nvPr>
        </p:nvSpPr>
        <p:spPr/>
        <p:txBody>
          <a:bodyPr>
            <a:normAutofit/>
          </a:bodyPr>
          <a:lstStyle/>
          <a:p>
            <a:endParaRPr lang="it-IT" b="1" i="1" dirty="0">
              <a:solidFill>
                <a:schemeClr val="accent1">
                  <a:lumMod val="75000"/>
                </a:schemeClr>
              </a:solidFill>
              <a:latin typeface="Garamond"/>
              <a:cs typeface="Garamond"/>
            </a:endParaRPr>
          </a:p>
          <a:p>
            <a:r>
              <a:rPr lang="it-IT" b="1" i="1" dirty="0">
                <a:latin typeface="Arial" panose="020B0604020202020204" pitchFamily="34" charset="0"/>
                <a:cs typeface="Arial" panose="020B0604020202020204" pitchFamily="34" charset="0"/>
              </a:rPr>
              <a:t>Cosa significa costituire un Comitato Unico di Garanzia in una P.A.? Adempimento o investimento ?</a:t>
            </a:r>
          </a:p>
          <a:p>
            <a:r>
              <a:rPr lang="it-IT" b="1" i="1" dirty="0">
                <a:latin typeface="Arial" panose="020B0604020202020204" pitchFamily="34" charset="0"/>
                <a:cs typeface="Arial" panose="020B0604020202020204" pitchFamily="34" charset="0"/>
              </a:rPr>
              <a:t>Che ruolo assume il Comitato Unico di Garanzia in tempi di forte dinamismo relativo alle necessità istituzionali ed all’utilizzo dei fondi del PNRR?</a:t>
            </a:r>
          </a:p>
          <a:p>
            <a:endParaRPr lang="it-IT" dirty="0">
              <a:solidFill>
                <a:schemeClr val="accent1">
                  <a:lumMod val="75000"/>
                </a:schemeClr>
              </a:solidFill>
            </a:endParaRPr>
          </a:p>
        </p:txBody>
      </p:sp>
    </p:spTree>
    <p:extLst>
      <p:ext uri="{BB962C8B-B14F-4D97-AF65-F5344CB8AC3E}">
        <p14:creationId xmlns:p14="http://schemas.microsoft.com/office/powerpoint/2010/main" val="3924360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b="1" dirty="0">
                <a:latin typeface="Arial" panose="020B0604020202020204" pitchFamily="34" charset="0"/>
                <a:cs typeface="Arial" panose="020B0604020202020204" pitchFamily="34" charset="0"/>
              </a:rPr>
              <a:t>Le aspettative nei confronti del CUG</a:t>
            </a:r>
            <a:r>
              <a:rPr lang="it-IT" b="1" dirty="0">
                <a:solidFill>
                  <a:srgbClr val="000090"/>
                </a:solidFill>
                <a:latin typeface="Verdana"/>
                <a:cs typeface="Verdana"/>
              </a:rPr>
              <a:t> </a:t>
            </a:r>
            <a:br>
              <a:rPr lang="it-IT" b="1" dirty="0">
                <a:solidFill>
                  <a:srgbClr val="000090"/>
                </a:solidFill>
                <a:latin typeface="Verdana"/>
                <a:cs typeface="Verdana"/>
              </a:rPr>
            </a:br>
            <a:endParaRPr lang="it-IT" dirty="0"/>
          </a:p>
        </p:txBody>
      </p:sp>
      <p:sp>
        <p:nvSpPr>
          <p:cNvPr id="3" name="Segnaposto contenuto 2"/>
          <p:cNvSpPr>
            <a:spLocks noGrp="1"/>
          </p:cNvSpPr>
          <p:nvPr>
            <p:ph idx="1"/>
          </p:nvPr>
        </p:nvSpPr>
        <p:spPr/>
        <p:txBody>
          <a:bodyPr/>
          <a:lstStyle/>
          <a:p>
            <a:pPr marL="0" indent="0">
              <a:buNone/>
            </a:pPr>
            <a:r>
              <a:rPr lang="it-IT" dirty="0">
                <a:latin typeface="Arial" panose="020B0604020202020204" pitchFamily="34" charset="0"/>
                <a:cs typeface="Arial" panose="020B0604020202020204" pitchFamily="34" charset="0"/>
              </a:rPr>
              <a:t>Dalla mancata risposta alle aspettative nascono i dubbi sul ruolo del Comitato.</a:t>
            </a:r>
          </a:p>
          <a:p>
            <a:pPr marL="0" indent="0">
              <a:buNone/>
            </a:pPr>
            <a:r>
              <a:rPr lang="it-IT" dirty="0">
                <a:latin typeface="Arial" panose="020B0604020202020204" pitchFamily="34" charset="0"/>
                <a:cs typeface="Arial" panose="020B0604020202020204" pitchFamily="34" charset="0"/>
              </a:rPr>
              <a:t>Cosa è ? </a:t>
            </a:r>
          </a:p>
          <a:p>
            <a:pPr marL="342900" indent="-342900">
              <a:buFont typeface="Wingdings" charset="2"/>
              <a:buChar char="ü"/>
            </a:pPr>
            <a:r>
              <a:rPr lang="it-IT" b="1" dirty="0">
                <a:latin typeface="Arial" panose="020B0604020202020204" pitchFamily="34" charset="0"/>
                <a:cs typeface="Arial" panose="020B0604020202020204" pitchFamily="34" charset="0"/>
              </a:rPr>
              <a:t>Uno sportello di ascolto?</a:t>
            </a:r>
          </a:p>
          <a:p>
            <a:pPr marL="342900" indent="-342900">
              <a:buFont typeface="Wingdings" charset="2"/>
              <a:buChar char="ü"/>
            </a:pPr>
            <a:r>
              <a:rPr lang="it-IT" b="1" dirty="0">
                <a:latin typeface="Arial" panose="020B0604020202020204" pitchFamily="34" charset="0"/>
                <a:cs typeface="Arial" panose="020B0604020202020204" pitchFamily="34" charset="0"/>
              </a:rPr>
              <a:t>Un mediatore nei confronti della Amministrazione?</a:t>
            </a:r>
          </a:p>
          <a:p>
            <a:pPr marL="342900" indent="-342900">
              <a:buFont typeface="Wingdings" charset="2"/>
              <a:buChar char="ü"/>
            </a:pPr>
            <a:r>
              <a:rPr lang="it-IT" b="1" dirty="0">
                <a:latin typeface="Arial" panose="020B0604020202020204" pitchFamily="34" charset="0"/>
                <a:cs typeface="Arial" panose="020B0604020202020204" pitchFamily="34" charset="0"/>
              </a:rPr>
              <a:t>Un sindacato trasversale?</a:t>
            </a:r>
          </a:p>
          <a:p>
            <a:endParaRPr lang="it-IT" dirty="0"/>
          </a:p>
        </p:txBody>
      </p:sp>
    </p:spTree>
    <p:extLst>
      <p:ext uri="{BB962C8B-B14F-4D97-AF65-F5344CB8AC3E}">
        <p14:creationId xmlns:p14="http://schemas.microsoft.com/office/powerpoint/2010/main" val="316408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2800" b="1" dirty="0">
                <a:latin typeface="Arial" panose="020B0604020202020204" pitchFamily="34" charset="0"/>
                <a:cs typeface="Arial" panose="020B0604020202020204" pitchFamily="34" charset="0"/>
              </a:rPr>
              <a:t>Di sicuro, quanto al ruolo del CUG, possiamo dire che</a:t>
            </a:r>
            <a:endParaRPr lang="it-IT" sz="2800" dirty="0">
              <a:latin typeface="Arial" panose="020B0604020202020204" pitchFamily="34" charset="0"/>
              <a:cs typeface="Arial" panose="020B0604020202020204" pitchFamily="34" charset="0"/>
            </a:endParaRPr>
          </a:p>
        </p:txBody>
      </p:sp>
      <p:pic>
        <p:nvPicPr>
          <p:cNvPr id="6" name="Segnaposto contenuto 5"/>
          <p:cNvPicPr>
            <a:picLocks noGrp="1" noChangeAspect="1"/>
          </p:cNvPicPr>
          <p:nvPr>
            <p:ph idx="1"/>
          </p:nvPr>
        </p:nvPicPr>
        <p:blipFill>
          <a:blip r:embed="rId2"/>
          <a:stretch>
            <a:fillRect/>
          </a:stretch>
        </p:blipFill>
        <p:spPr>
          <a:xfrm>
            <a:off x="1484310" y="2096582"/>
            <a:ext cx="9869489" cy="3809424"/>
          </a:xfrm>
          <a:prstGeom prst="rect">
            <a:avLst/>
          </a:prstGeom>
        </p:spPr>
      </p:pic>
    </p:spTree>
    <p:extLst>
      <p:ext uri="{BB962C8B-B14F-4D97-AF65-F5344CB8AC3E}">
        <p14:creationId xmlns:p14="http://schemas.microsoft.com/office/powerpoint/2010/main" val="660838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sse">
  <a:themeElements>
    <a:clrScheme name="Personalizzato 6">
      <a:dk1>
        <a:srgbClr val="061C28"/>
      </a:dk1>
      <a:lt1>
        <a:srgbClr val="061C28"/>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Parallasse">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sse">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docProps/app.xml><?xml version="1.0" encoding="utf-8"?>
<Properties xmlns="http://schemas.openxmlformats.org/officeDocument/2006/extended-properties" xmlns:vt="http://schemas.openxmlformats.org/officeDocument/2006/docPropsVTypes">
  <Template/>
  <TotalTime>499</TotalTime>
  <Words>5949</Words>
  <Application>Microsoft Office PowerPoint</Application>
  <PresentationFormat>Widescreen</PresentationFormat>
  <Paragraphs>274</Paragraphs>
  <Slides>41</Slides>
  <Notes>0</Notes>
  <HiddenSlides>0</HiddenSlides>
  <MMClips>0</MMClips>
  <ScaleCrop>false</ScaleCrop>
  <HeadingPairs>
    <vt:vector size="6" baseType="variant">
      <vt:variant>
        <vt:lpstr>Caratteri utilizzati</vt:lpstr>
      </vt:variant>
      <vt:variant>
        <vt:i4>11</vt:i4>
      </vt:variant>
      <vt:variant>
        <vt:lpstr>Tema</vt:lpstr>
      </vt:variant>
      <vt:variant>
        <vt:i4>1</vt:i4>
      </vt:variant>
      <vt:variant>
        <vt:lpstr>Titoli diapositive</vt:lpstr>
      </vt:variant>
      <vt:variant>
        <vt:i4>41</vt:i4>
      </vt:variant>
    </vt:vector>
  </HeadingPairs>
  <TitlesOfParts>
    <vt:vector size="53" baseType="lpstr">
      <vt:lpstr>Arial</vt:lpstr>
      <vt:lpstr>Calibri</vt:lpstr>
      <vt:lpstr>Corbel</vt:lpstr>
      <vt:lpstr>Garamond</vt:lpstr>
      <vt:lpstr>HelveticaNeueLT Std</vt:lpstr>
      <vt:lpstr>MinionPro-Regular</vt:lpstr>
      <vt:lpstr>Titillium Web</vt:lpstr>
      <vt:lpstr>Varela Round</vt:lpstr>
      <vt:lpstr>Verdana</vt:lpstr>
      <vt:lpstr>Verdana</vt:lpstr>
      <vt:lpstr>Wingdings</vt:lpstr>
      <vt:lpstr>Parallasse</vt:lpstr>
      <vt:lpstr>Presentazione standard di PowerPoint</vt:lpstr>
      <vt:lpstr>Presentazione standard di PowerPoint</vt:lpstr>
      <vt:lpstr>La legge istitutiva dei CUG: la l.183/2010 modifica il D.Lgs. 165/2001 agli artt. 1,7 e 57 </vt:lpstr>
      <vt:lpstr>La sintesi del contesto normativo : </vt:lpstr>
      <vt:lpstr>Alcuni punti salienti della disciplina normativa  </vt:lpstr>
      <vt:lpstr>Presentazione standard di PowerPoint</vt:lpstr>
      <vt:lpstr> Cosa significa il Comitato Unico di Garanzia per un Comune?   </vt:lpstr>
      <vt:lpstr>Le aspettative nei confronti del CUG  </vt:lpstr>
      <vt:lpstr>Di sicuro, quanto al ruolo del CUG, possiamo dire che</vt:lpstr>
      <vt:lpstr>Presentazione standard di PowerPoint</vt:lpstr>
      <vt:lpstr>Funzioni propositive  </vt:lpstr>
      <vt:lpstr> La funzione consultiva FORMULA PARERI (sempre in via preventiva)su:  </vt:lpstr>
      <vt:lpstr>Il mancato esercizio della funzione consultiva: un’occasione mancata ? </vt:lpstr>
      <vt:lpstr>La funzione consultiva  </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operatore</dc:creator>
  <cp:lastModifiedBy>Giampaolo Teodori</cp:lastModifiedBy>
  <cp:revision>16</cp:revision>
  <dcterms:created xsi:type="dcterms:W3CDTF">2019-09-20T07:50:34Z</dcterms:created>
  <dcterms:modified xsi:type="dcterms:W3CDTF">2023-10-25T14:15:10Z</dcterms:modified>
</cp:coreProperties>
</file>