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2" r:id="rId11"/>
    <p:sldId id="271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5C281D-9E02-4A63-8F54-FD5A3EE190F4}" v="1" dt="2025-06-13T13:30:09.3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D75C281D-9E02-4A63-8F54-FD5A3EE190F4}"/>
    <pc:docChg chg="custSel delSld modSld sldOrd">
      <pc:chgData name="Catalano Marco" userId="91b57f96-32c2-4d5e-8986-a6574697bb07" providerId="ADAL" clId="{D75C281D-9E02-4A63-8F54-FD5A3EE190F4}" dt="2025-06-13T13:35:45.098" v="610"/>
      <pc:docMkLst>
        <pc:docMk/>
      </pc:docMkLst>
      <pc:sldChg chg="modSp mod">
        <pc:chgData name="Catalano Marco" userId="91b57f96-32c2-4d5e-8986-a6574697bb07" providerId="ADAL" clId="{D75C281D-9E02-4A63-8F54-FD5A3EE190F4}" dt="2025-06-13T13:31:40.430" v="576" actId="27636"/>
        <pc:sldMkLst>
          <pc:docMk/>
          <pc:sldMk cId="3964978999" sldId="262"/>
        </pc:sldMkLst>
        <pc:spChg chg="mod">
          <ac:chgData name="Catalano Marco" userId="91b57f96-32c2-4d5e-8986-a6574697bb07" providerId="ADAL" clId="{D75C281D-9E02-4A63-8F54-FD5A3EE190F4}" dt="2025-06-13T13:31:40.430" v="576" actId="27636"/>
          <ac:spMkLst>
            <pc:docMk/>
            <pc:sldMk cId="3964978999" sldId="262"/>
            <ac:spMk id="2" creationId="{92A61186-DDC1-6322-C4EC-D5778272406A}"/>
          </ac:spMkLst>
        </pc:spChg>
      </pc:sldChg>
      <pc:sldChg chg="modSp mod">
        <pc:chgData name="Catalano Marco" userId="91b57f96-32c2-4d5e-8986-a6574697bb07" providerId="ADAL" clId="{D75C281D-9E02-4A63-8F54-FD5A3EE190F4}" dt="2025-06-07T16:22:37.004" v="48" actId="20577"/>
        <pc:sldMkLst>
          <pc:docMk/>
          <pc:sldMk cId="3318470842" sldId="264"/>
        </pc:sldMkLst>
        <pc:spChg chg="mod">
          <ac:chgData name="Catalano Marco" userId="91b57f96-32c2-4d5e-8986-a6574697bb07" providerId="ADAL" clId="{D75C281D-9E02-4A63-8F54-FD5A3EE190F4}" dt="2025-06-07T16:22:37.004" v="48" actId="20577"/>
          <ac:spMkLst>
            <pc:docMk/>
            <pc:sldMk cId="3318470842" sldId="264"/>
            <ac:spMk id="2" creationId="{20259F4D-BFD9-D07F-CFEB-1063B3192E70}"/>
          </ac:spMkLst>
        </pc:spChg>
      </pc:sldChg>
      <pc:sldChg chg="modSp mod modNotesTx">
        <pc:chgData name="Catalano Marco" userId="91b57f96-32c2-4d5e-8986-a6574697bb07" providerId="ADAL" clId="{D75C281D-9E02-4A63-8F54-FD5A3EE190F4}" dt="2025-06-13T13:31:05.918" v="572" actId="20577"/>
        <pc:sldMkLst>
          <pc:docMk/>
          <pc:sldMk cId="2989504131" sldId="265"/>
        </pc:sldMkLst>
        <pc:spChg chg="mod">
          <ac:chgData name="Catalano Marco" userId="91b57f96-32c2-4d5e-8986-a6574697bb07" providerId="ADAL" clId="{D75C281D-9E02-4A63-8F54-FD5A3EE190F4}" dt="2025-06-07T16:22:54.901" v="76" actId="20577"/>
          <ac:spMkLst>
            <pc:docMk/>
            <pc:sldMk cId="2989504131" sldId="265"/>
            <ac:spMk id="2" creationId="{26793DA3-D73F-2D13-F2B6-006CFE2A6911}"/>
          </ac:spMkLst>
        </pc:spChg>
      </pc:sldChg>
      <pc:sldChg chg="modSp mod">
        <pc:chgData name="Catalano Marco" userId="91b57f96-32c2-4d5e-8986-a6574697bb07" providerId="ADAL" clId="{D75C281D-9E02-4A63-8F54-FD5A3EE190F4}" dt="2025-06-07T16:24:00.691" v="78"/>
        <pc:sldMkLst>
          <pc:docMk/>
          <pc:sldMk cId="496314689" sldId="266"/>
        </pc:sldMkLst>
        <pc:spChg chg="mod">
          <ac:chgData name="Catalano Marco" userId="91b57f96-32c2-4d5e-8986-a6574697bb07" providerId="ADAL" clId="{D75C281D-9E02-4A63-8F54-FD5A3EE190F4}" dt="2025-06-07T16:24:00.691" v="78"/>
          <ac:spMkLst>
            <pc:docMk/>
            <pc:sldMk cId="496314689" sldId="266"/>
            <ac:spMk id="2" creationId="{AFED1C3B-35B4-F1DC-6355-81989CFA6BF4}"/>
          </ac:spMkLst>
        </pc:spChg>
      </pc:sldChg>
      <pc:sldChg chg="modSp mod">
        <pc:chgData name="Catalano Marco" userId="91b57f96-32c2-4d5e-8986-a6574697bb07" providerId="ADAL" clId="{D75C281D-9E02-4A63-8F54-FD5A3EE190F4}" dt="2025-06-13T13:32:08.096" v="580" actId="123"/>
        <pc:sldMkLst>
          <pc:docMk/>
          <pc:sldMk cId="3140748619" sldId="267"/>
        </pc:sldMkLst>
        <pc:spChg chg="mod">
          <ac:chgData name="Catalano Marco" userId="91b57f96-32c2-4d5e-8986-a6574697bb07" providerId="ADAL" clId="{D75C281D-9E02-4A63-8F54-FD5A3EE190F4}" dt="2025-06-13T13:32:08.096" v="580" actId="123"/>
          <ac:spMkLst>
            <pc:docMk/>
            <pc:sldMk cId="3140748619" sldId="267"/>
            <ac:spMk id="2" creationId="{3353AA9A-0E54-B612-98F2-28275B0AF0B6}"/>
          </ac:spMkLst>
        </pc:spChg>
      </pc:sldChg>
      <pc:sldChg chg="modSp mod">
        <pc:chgData name="Catalano Marco" userId="91b57f96-32c2-4d5e-8986-a6574697bb07" providerId="ADAL" clId="{D75C281D-9E02-4A63-8F54-FD5A3EE190F4}" dt="2025-06-10T10:25:10.039" v="548" actId="20577"/>
        <pc:sldMkLst>
          <pc:docMk/>
          <pc:sldMk cId="233206874" sldId="268"/>
        </pc:sldMkLst>
        <pc:spChg chg="mod">
          <ac:chgData name="Catalano Marco" userId="91b57f96-32c2-4d5e-8986-a6574697bb07" providerId="ADAL" clId="{D75C281D-9E02-4A63-8F54-FD5A3EE190F4}" dt="2025-06-10T10:25:10.039" v="548" actId="20577"/>
          <ac:spMkLst>
            <pc:docMk/>
            <pc:sldMk cId="233206874" sldId="268"/>
            <ac:spMk id="2" creationId="{F5C2C639-3761-BD3E-B9FB-FE57FBB136AF}"/>
          </ac:spMkLst>
        </pc:spChg>
      </pc:sldChg>
      <pc:sldChg chg="modSp mod">
        <pc:chgData name="Catalano Marco" userId="91b57f96-32c2-4d5e-8986-a6574697bb07" providerId="ADAL" clId="{D75C281D-9E02-4A63-8F54-FD5A3EE190F4}" dt="2025-06-10T10:25:24.117" v="555" actId="20577"/>
        <pc:sldMkLst>
          <pc:docMk/>
          <pc:sldMk cId="806347855" sldId="269"/>
        </pc:sldMkLst>
        <pc:spChg chg="mod">
          <ac:chgData name="Catalano Marco" userId="91b57f96-32c2-4d5e-8986-a6574697bb07" providerId="ADAL" clId="{D75C281D-9E02-4A63-8F54-FD5A3EE190F4}" dt="2025-06-10T10:25:24.117" v="555" actId="20577"/>
          <ac:spMkLst>
            <pc:docMk/>
            <pc:sldMk cId="806347855" sldId="269"/>
            <ac:spMk id="2" creationId="{4FDE14E4-AFD2-3973-339D-19253FCBE790}"/>
          </ac:spMkLst>
        </pc:spChg>
      </pc:sldChg>
      <pc:sldChg chg="modSp mod">
        <pc:chgData name="Catalano Marco" userId="91b57f96-32c2-4d5e-8986-a6574697bb07" providerId="ADAL" clId="{D75C281D-9E02-4A63-8F54-FD5A3EE190F4}" dt="2025-06-07T16:29:45.242" v="460" actId="123"/>
        <pc:sldMkLst>
          <pc:docMk/>
          <pc:sldMk cId="2307731887" sldId="270"/>
        </pc:sldMkLst>
        <pc:spChg chg="mod">
          <ac:chgData name="Catalano Marco" userId="91b57f96-32c2-4d5e-8986-a6574697bb07" providerId="ADAL" clId="{D75C281D-9E02-4A63-8F54-FD5A3EE190F4}" dt="2025-06-07T16:29:45.242" v="460" actId="123"/>
          <ac:spMkLst>
            <pc:docMk/>
            <pc:sldMk cId="2307731887" sldId="270"/>
            <ac:spMk id="2" creationId="{98B36B5A-AC26-4E98-BEE4-0C1CEFC41651}"/>
          </ac:spMkLst>
        </pc:spChg>
      </pc:sldChg>
      <pc:sldChg chg="modSp mod">
        <pc:chgData name="Catalano Marco" userId="91b57f96-32c2-4d5e-8986-a6574697bb07" providerId="ADAL" clId="{D75C281D-9E02-4A63-8F54-FD5A3EE190F4}" dt="2025-06-13T13:35:38.283" v="608" actId="20577"/>
        <pc:sldMkLst>
          <pc:docMk/>
          <pc:sldMk cId="1522415231" sldId="271"/>
        </pc:sldMkLst>
        <pc:spChg chg="mod">
          <ac:chgData name="Catalano Marco" userId="91b57f96-32c2-4d5e-8986-a6574697bb07" providerId="ADAL" clId="{D75C281D-9E02-4A63-8F54-FD5A3EE190F4}" dt="2025-06-13T13:35:38.283" v="608" actId="20577"/>
          <ac:spMkLst>
            <pc:docMk/>
            <pc:sldMk cId="1522415231" sldId="271"/>
            <ac:spMk id="2" creationId="{4C82C837-4B61-FDFD-CD1B-61C4E584370B}"/>
          </ac:spMkLst>
        </pc:spChg>
      </pc:sldChg>
      <pc:sldChg chg="modSp mod ord">
        <pc:chgData name="Catalano Marco" userId="91b57f96-32c2-4d5e-8986-a6574697bb07" providerId="ADAL" clId="{D75C281D-9E02-4A63-8F54-FD5A3EE190F4}" dt="2025-06-13T13:35:45.098" v="610"/>
        <pc:sldMkLst>
          <pc:docMk/>
          <pc:sldMk cId="1359271306" sldId="272"/>
        </pc:sldMkLst>
        <pc:spChg chg="mod">
          <ac:chgData name="Catalano Marco" userId="91b57f96-32c2-4d5e-8986-a6574697bb07" providerId="ADAL" clId="{D75C281D-9E02-4A63-8F54-FD5A3EE190F4}" dt="2025-06-07T16:38:21.591" v="545" actId="313"/>
          <ac:spMkLst>
            <pc:docMk/>
            <pc:sldMk cId="1359271306" sldId="272"/>
            <ac:spMk id="2" creationId="{94A33FE0-EBF8-793D-9233-DF0519759B11}"/>
          </ac:spMkLst>
        </pc:spChg>
      </pc:sldChg>
      <pc:sldChg chg="del">
        <pc:chgData name="Catalano Marco" userId="91b57f96-32c2-4d5e-8986-a6574697bb07" providerId="ADAL" clId="{D75C281D-9E02-4A63-8F54-FD5A3EE190F4}" dt="2025-06-07T16:38:27.587" v="546" actId="47"/>
        <pc:sldMkLst>
          <pc:docMk/>
          <pc:sldMk cId="2583168221" sldId="273"/>
        </pc:sldMkLst>
      </pc:sldChg>
      <pc:sldChg chg="del">
        <pc:chgData name="Catalano Marco" userId="91b57f96-32c2-4d5e-8986-a6574697bb07" providerId="ADAL" clId="{D75C281D-9E02-4A63-8F54-FD5A3EE190F4}" dt="2025-06-07T16:38:27.587" v="546" actId="47"/>
        <pc:sldMkLst>
          <pc:docMk/>
          <pc:sldMk cId="2628655783" sldId="274"/>
        </pc:sldMkLst>
      </pc:sldChg>
      <pc:sldChg chg="del">
        <pc:chgData name="Catalano Marco" userId="91b57f96-32c2-4d5e-8986-a6574697bb07" providerId="ADAL" clId="{D75C281D-9E02-4A63-8F54-FD5A3EE190F4}" dt="2025-06-07T16:38:27.587" v="546" actId="47"/>
        <pc:sldMkLst>
          <pc:docMk/>
          <pc:sldMk cId="2515685035" sldId="27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8D549871-2D8F-89CE-85E0-9281614177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30DE90F-A889-5AE9-45ED-B5103E5CC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40918C-B073-4ACE-938A-5824138438CA}" type="datetimeFigureOut">
              <a:rPr lang="it-IT" smtClean="0"/>
              <a:t>13/06/2025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4D0FB37-4C2A-C003-8945-5A76E7637F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D3B17B-5E28-1DB5-6FB4-22CDDE8657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5A5B1-E9FB-430E-899B-06BAFCA79A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74884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02E4B-C4F9-41F9-A6C8-E2724C04244D}" type="datetimeFigureOut">
              <a:rPr lang="it-IT" smtClean="0"/>
              <a:t>13/06/2025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403DB-A00B-4A98-9E3B-DF879E668A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2282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2403DB-A00B-4A98-9E3B-DF879E668AC1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3066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706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955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8242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126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8179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5066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670010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49629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39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72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4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717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453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06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29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45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A61186-DDC1-6322-C4EC-D57782724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3654"/>
            <a:ext cx="10515600" cy="4374023"/>
          </a:xfrm>
        </p:spPr>
        <p:txBody>
          <a:bodyPr>
            <a:normAutofit fontScale="90000"/>
          </a:bodyPr>
          <a:lstStyle/>
          <a:p>
            <a:r>
              <a:rPr lang="it-IT" sz="3600" dirty="0"/>
              <a:t>Argomenti:</a:t>
            </a:r>
            <a:br>
              <a:rPr lang="it-IT" sz="3600" dirty="0"/>
            </a:br>
            <a: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Dall’adempimento alla governance contabile: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3600" dirty="0"/>
            </a:br>
            <a:r>
              <a:rPr lang="it-IT" sz="3200" dirty="0"/>
              <a:t>La visione tradizionale della amministrazione</a:t>
            </a:r>
            <a:br>
              <a:rPr lang="it-IT" sz="3200" dirty="0"/>
            </a:br>
            <a:br>
              <a:rPr lang="it-IT" sz="3200" dirty="0"/>
            </a:br>
            <a:r>
              <a:rPr lang="it-IT" sz="3200" dirty="0"/>
              <a:t>La visione moderna della amministrazione</a:t>
            </a:r>
            <a:br>
              <a:rPr lang="it-IT" sz="3200" dirty="0"/>
            </a:br>
            <a:br>
              <a:rPr lang="it-IT" sz="3200" dirty="0"/>
            </a:br>
            <a:r>
              <a:rPr lang="it-IT" sz="3200" dirty="0"/>
              <a:t>Un caso pratico: il rapporto di lavoro alle dipendenze della PA </a:t>
            </a:r>
            <a:br>
              <a:rPr lang="it-IT" sz="3600" dirty="0"/>
            </a:br>
            <a:br>
              <a:rPr lang="it-IT" sz="2400" dirty="0"/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it-IT" sz="5400" b="1" dirty="0">
                <a:solidFill>
                  <a:srgbClr val="C00000"/>
                </a:solidFill>
              </a:rPr>
              <a:t>		</a:t>
            </a: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4978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A33FE0-EBF8-793D-9233-DF0519759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312" y="2766218"/>
            <a:ext cx="10515600" cy="1325563"/>
          </a:xfrm>
        </p:spPr>
        <p:txBody>
          <a:bodyPr/>
          <a:lstStyle/>
          <a:p>
            <a:r>
              <a:rPr lang="it-IT" dirty="0"/>
              <a:t>Il processo subisce un irrigidimento con il fascismo</a:t>
            </a:r>
          </a:p>
        </p:txBody>
      </p:sp>
    </p:spTree>
    <p:extLst>
      <p:ext uri="{BB962C8B-B14F-4D97-AF65-F5344CB8AC3E}">
        <p14:creationId xmlns:p14="http://schemas.microsoft.com/office/powerpoint/2010/main" val="1359271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82C837-4B61-FDFD-CD1B-61C4E5843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40" y="2312797"/>
            <a:ext cx="10515600" cy="1325563"/>
          </a:xfrm>
        </p:spPr>
        <p:txBody>
          <a:bodyPr/>
          <a:lstStyle/>
          <a:p>
            <a:r>
              <a:rPr lang="it-IT" dirty="0"/>
              <a:t>La fondamentale legge del 1985.</a:t>
            </a:r>
            <a:br>
              <a:rPr lang="it-IT" dirty="0"/>
            </a:br>
            <a:r>
              <a:rPr lang="it-IT" dirty="0"/>
              <a:t>Disposizioni relative al personale dei ruoli della Presidenza del Consiglio dei Ministri.</a:t>
            </a:r>
            <a:br>
              <a:rPr lang="it-IT" dirty="0"/>
            </a:br>
            <a:r>
              <a:rPr lang="it-IT" dirty="0"/>
              <a:t>Il d.P.R. nr. 3 del 1957</a:t>
            </a:r>
          </a:p>
        </p:txBody>
      </p:sp>
    </p:spTree>
    <p:extLst>
      <p:ext uri="{BB962C8B-B14F-4D97-AF65-F5344CB8AC3E}">
        <p14:creationId xmlns:p14="http://schemas.microsoft.com/office/powerpoint/2010/main" val="1522415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8DF9D0-E99B-F8E9-025E-D6ED64723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266" y="2896659"/>
            <a:ext cx="10515600" cy="1325563"/>
          </a:xfrm>
        </p:spPr>
        <p:txBody>
          <a:bodyPr/>
          <a:lstStyle/>
          <a:p>
            <a:r>
              <a:rPr lang="it-IT" sz="4400" dirty="0"/>
              <a:t>La visione tradizionale della amministrazione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9436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95CB8-1AEC-0E0F-1AE9-281F644E6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259F4D-BFD9-D07F-CFEB-1063B3192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266" y="2896659"/>
            <a:ext cx="10515600" cy="1325563"/>
          </a:xfrm>
        </p:spPr>
        <p:txBody>
          <a:bodyPr/>
          <a:lstStyle/>
          <a:p>
            <a:r>
              <a:rPr lang="it-IT" dirty="0"/>
              <a:t>Amministrazione = burocrazia?</a:t>
            </a:r>
          </a:p>
        </p:txBody>
      </p:sp>
    </p:spTree>
    <p:extLst>
      <p:ext uri="{BB962C8B-B14F-4D97-AF65-F5344CB8AC3E}">
        <p14:creationId xmlns:p14="http://schemas.microsoft.com/office/powerpoint/2010/main" val="3318470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793DA3-D73F-2D13-F2B6-006CFE2A6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2934154"/>
            <a:ext cx="10515600" cy="1325563"/>
          </a:xfrm>
        </p:spPr>
        <p:txBody>
          <a:bodyPr/>
          <a:lstStyle/>
          <a:p>
            <a:r>
              <a:rPr lang="it-IT" dirty="0"/>
              <a:t>Una volta era così, e ora? </a:t>
            </a:r>
          </a:p>
        </p:txBody>
      </p:sp>
    </p:spTree>
    <p:extLst>
      <p:ext uri="{BB962C8B-B14F-4D97-AF65-F5344CB8AC3E}">
        <p14:creationId xmlns:p14="http://schemas.microsoft.com/office/powerpoint/2010/main" val="2989504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D1C3B-35B4-F1DC-6355-81989CFA6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457" y="3043010"/>
            <a:ext cx="10515600" cy="1325563"/>
          </a:xfrm>
        </p:spPr>
        <p:txBody>
          <a:bodyPr/>
          <a:lstStyle/>
          <a:p>
            <a:r>
              <a:rPr lang="it-IT" dirty="0"/>
              <a:t>Due i principi cardine del nuovo ordinamento: a) responsabilità ministeriale e b) uniformità amministrativa.</a:t>
            </a:r>
          </a:p>
        </p:txBody>
      </p:sp>
    </p:spTree>
    <p:extLst>
      <p:ext uri="{BB962C8B-B14F-4D97-AF65-F5344CB8AC3E}">
        <p14:creationId xmlns:p14="http://schemas.microsoft.com/office/powerpoint/2010/main" val="49631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53AA9A-0E54-B612-98F2-28275B0AF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456" y="2230501"/>
            <a:ext cx="10515600" cy="4252595"/>
          </a:xfrm>
        </p:spPr>
        <p:txBody>
          <a:bodyPr/>
          <a:lstStyle/>
          <a:p>
            <a:pPr algn="just"/>
            <a:r>
              <a:rPr lang="it-IT" sz="3200" dirty="0"/>
              <a:t>Prevaleva un modello gerarchico – piramidale di derivazione napoleonica, con struttura ministeriale (nel 1861 i Ministeri erano otto). </a:t>
            </a:r>
            <a:br>
              <a:rPr lang="it-IT" sz="3200" dirty="0"/>
            </a:br>
            <a:r>
              <a:rPr lang="it-IT" sz="3200" dirty="0"/>
              <a:t>Ogni Ministero aveva un’uniforme scala gerarchica: direttore generale, capo divisione, capo di sezione, segretario (di diverse classi), applicato (di diverse classi) e volontario (il volontariato rappresentava un periodo di tirocinio gratuito presso l’amministrazione, requisito fondamentale per l’accesso al concorso pubblico)</a:t>
            </a:r>
          </a:p>
        </p:txBody>
      </p:sp>
    </p:spTree>
    <p:extLst>
      <p:ext uri="{BB962C8B-B14F-4D97-AF65-F5344CB8AC3E}">
        <p14:creationId xmlns:p14="http://schemas.microsoft.com/office/powerpoint/2010/main" val="3140748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C2C639-3761-BD3E-B9FB-FE57FBB13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9021"/>
            <a:ext cx="10515600" cy="1325563"/>
          </a:xfrm>
        </p:spPr>
        <p:txBody>
          <a:bodyPr/>
          <a:lstStyle/>
          <a:p>
            <a:pPr algn="just"/>
            <a:r>
              <a:rPr lang="it-IT" sz="2800" dirty="0"/>
              <a:t>Qualche decennio dopo l’unità il quadro muta (nel 1876 la Sinistra storica era andata al governo; nel 1882 si era allargata la base elettorale). </a:t>
            </a:r>
            <a:br>
              <a:rPr lang="it-IT" sz="2800" dirty="0"/>
            </a:br>
            <a:r>
              <a:rPr lang="it-IT" sz="2800" dirty="0"/>
              <a:t>Si evidenzia una formazione propriamente burocratica. Cessò la possibilità di percorrere la carriera amministrativa dal basso verso l’alto senza soluzione di continuità e si inserirono cesure orizzontali legate al titolo di studio. </a:t>
            </a:r>
            <a:br>
              <a:rPr lang="it-IT" sz="2800" dirty="0"/>
            </a:br>
            <a:r>
              <a:rPr lang="it-IT" sz="2800" dirty="0"/>
              <a:t>Si creavano, così, nel corpo della burocrazia, tre grandi fasce, corrispondenti a funzioni diverse (di concetto, di ordine e esecutive). Inoltre, accanto alla tradizionale burocrazia amministrativa, si sviluppa la burocrazia tecnica, sorta nell’ambito delle nuove funzioni legate all’espansione dello Stato ordinatore e organizzatore della società.</a:t>
            </a:r>
          </a:p>
        </p:txBody>
      </p:sp>
    </p:spTree>
    <p:extLst>
      <p:ext uri="{BB962C8B-B14F-4D97-AF65-F5344CB8AC3E}">
        <p14:creationId xmlns:p14="http://schemas.microsoft.com/office/powerpoint/2010/main" val="233206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DE14E4-AFD2-3973-339D-19253FCBE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84" y="2998597"/>
            <a:ext cx="10515600" cy="1325563"/>
          </a:xfrm>
        </p:spPr>
        <p:txBody>
          <a:bodyPr/>
          <a:lstStyle/>
          <a:p>
            <a:r>
              <a:rPr lang="it-IT" dirty="0"/>
              <a:t>Verso la fine dell’Ottocento (governo Crispi) si accentuò ancora di più la burocratizzazione, e si creò la IV sezione del Consiglio </a:t>
            </a:r>
            <a:r>
              <a:rPr lang="it-IT"/>
              <a:t>di Stato (1889)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6347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B36B5A-AC26-4E98-BEE4-0C1CEFC41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008" y="2285365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E’ inutile dire che le autonomie locali non esistevano, se non come decentramento o delega</a:t>
            </a:r>
          </a:p>
        </p:txBody>
      </p:sp>
    </p:spTree>
    <p:extLst>
      <p:ext uri="{BB962C8B-B14F-4D97-AF65-F5344CB8AC3E}">
        <p14:creationId xmlns:p14="http://schemas.microsoft.com/office/powerpoint/2010/main" val="230773188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361</Words>
  <Application>Microsoft Office PowerPoint</Application>
  <PresentationFormat>Widescreen</PresentationFormat>
  <Paragraphs>12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Titillium Web</vt:lpstr>
      <vt:lpstr>1_Tema di Office</vt:lpstr>
      <vt:lpstr>Argomenti: Dall’adempimento alla governance contabile:  La visione tradizionale della amministrazione  La visione moderna della amministrazione  Un caso pratico: il rapporto di lavoro alle dipendenze della PA           </vt:lpstr>
      <vt:lpstr>La visione tradizionale della amministrazione</vt:lpstr>
      <vt:lpstr>Amministrazione = burocrazia?</vt:lpstr>
      <vt:lpstr>Una volta era così, e ora? </vt:lpstr>
      <vt:lpstr>Due i principi cardine del nuovo ordinamento: a) responsabilità ministeriale e b) uniformità amministrativa.</vt:lpstr>
      <vt:lpstr>Prevaleva un modello gerarchico – piramidale di derivazione napoleonica, con struttura ministeriale (nel 1861 i Ministeri erano otto).  Ogni Ministero aveva un’uniforme scala gerarchica: direttore generale, capo divisione, capo di sezione, segretario (di diverse classi), applicato (di diverse classi) e volontario (il volontariato rappresentava un periodo di tirocinio gratuito presso l’amministrazione, requisito fondamentale per l’accesso al concorso pubblico)</vt:lpstr>
      <vt:lpstr>Qualche decennio dopo l’unità il quadro muta (nel 1876 la Sinistra storica era andata al governo; nel 1882 si era allargata la base elettorale).  Si evidenzia una formazione propriamente burocratica. Cessò la possibilità di percorrere la carriera amministrativa dal basso verso l’alto senza soluzione di continuità e si inserirono cesure orizzontali legate al titolo di studio.  Si creavano, così, nel corpo della burocrazia, tre grandi fasce, corrispondenti a funzioni diverse (di concetto, di ordine e esecutive). Inoltre, accanto alla tradizionale burocrazia amministrativa, si sviluppa la burocrazia tecnica, sorta nell’ambito delle nuove funzioni legate all’espansione dello Stato ordinatore e organizzatore della società.</vt:lpstr>
      <vt:lpstr>Verso la fine dell’Ottocento (governo Crispi) si accentuò ancora di più la burocratizzazione, e si creò la IV sezione del Consiglio di Stato (1889)</vt:lpstr>
      <vt:lpstr>E’ inutile dire che le autonomie locali non esistevano, se non come decentramento o delega</vt:lpstr>
      <vt:lpstr>Il processo subisce un irrigidimento con il fascismo</vt:lpstr>
      <vt:lpstr>La fondamentale legge del 1985. Disposizioni relative al personale dei ruoli della Presidenza del Consiglio dei Ministri. Il d.P.R. nr. 3 del 1957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Catalano Marco</dc:creator>
  <cp:lastModifiedBy>Catalano Marco</cp:lastModifiedBy>
  <cp:revision>1</cp:revision>
  <dcterms:created xsi:type="dcterms:W3CDTF">2025-06-07T16:20:56Z</dcterms:created>
  <dcterms:modified xsi:type="dcterms:W3CDTF">2025-06-13T13:35:52Z</dcterms:modified>
</cp:coreProperties>
</file>