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83" autoAdjust="0"/>
  </p:normalViewPr>
  <p:slideViewPr>
    <p:cSldViewPr snapToGrid="0">
      <p:cViewPr varScale="1">
        <p:scale>
          <a:sx n="70" d="100"/>
          <a:sy n="70" d="100"/>
        </p:scale>
        <p:origin x="50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78FF0F92-4064-47E2-A26C-7E43DF7F3A88}"/>
    <pc:docChg chg="modSld">
      <pc:chgData name="Catalano Marco" userId="91b57f96-32c2-4d5e-8986-a6574697bb07" providerId="ADAL" clId="{78FF0F92-4064-47E2-A26C-7E43DF7F3A88}" dt="2025-06-17T13:31:37.037" v="1" actId="20577"/>
      <pc:docMkLst>
        <pc:docMk/>
      </pc:docMkLst>
      <pc:sldChg chg="modSp mod">
        <pc:chgData name="Catalano Marco" userId="91b57f96-32c2-4d5e-8986-a6574697bb07" providerId="ADAL" clId="{78FF0F92-4064-47E2-A26C-7E43DF7F3A88}" dt="2025-06-17T13:31:37.037" v="1" actId="20577"/>
        <pc:sldMkLst>
          <pc:docMk/>
          <pc:sldMk cId="717436276" sldId="280"/>
        </pc:sldMkLst>
        <pc:spChg chg="mod">
          <ac:chgData name="Catalano Marco" userId="91b57f96-32c2-4d5e-8986-a6574697bb07" providerId="ADAL" clId="{78FF0F92-4064-47E2-A26C-7E43DF7F3A88}" dt="2025-06-17T13:31:37.037" v="1" actId="20577"/>
          <ac:spMkLst>
            <pc:docMk/>
            <pc:sldMk cId="717436276" sldId="280"/>
            <ac:spMk id="2" creationId="{4D253B0C-D58A-680D-0649-400E61A03F01}"/>
          </ac:spMkLst>
        </pc:spChg>
      </pc:sldChg>
    </pc:docChg>
  </pc:docChgLst>
  <pc:docChgLst>
    <pc:chgData name="Catalano Marco" userId="91b57f96-32c2-4d5e-8986-a6574697bb07" providerId="ADAL" clId="{E51738D0-BFC9-4A91-A48C-6F6E32816391}"/>
    <pc:docChg chg="addSld delSld modSld">
      <pc:chgData name="Catalano Marco" userId="91b57f96-32c2-4d5e-8986-a6574697bb07" providerId="ADAL" clId="{E51738D0-BFC9-4A91-A48C-6F6E32816391}" dt="2025-06-10T08:34:29.957" v="129" actId="20577"/>
      <pc:docMkLst>
        <pc:docMk/>
      </pc:docMkLst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57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58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59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0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1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2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3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4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5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6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7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8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69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70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0" sldId="271"/>
        </pc:sldMkLst>
      </pc:sldChg>
      <pc:sldChg chg="modSp new mod">
        <pc:chgData name="Catalano Marco" userId="91b57f96-32c2-4d5e-8986-a6574697bb07" providerId="ADAL" clId="{E51738D0-BFC9-4A91-A48C-6F6E32816391}" dt="2025-06-10T08:21:33.682" v="10" actId="120"/>
        <pc:sldMkLst>
          <pc:docMk/>
          <pc:sldMk cId="3673816783" sldId="276"/>
        </pc:sldMkLst>
        <pc:spChg chg="mod">
          <ac:chgData name="Catalano Marco" userId="91b57f96-32c2-4d5e-8986-a6574697bb07" providerId="ADAL" clId="{E51738D0-BFC9-4A91-A48C-6F6E32816391}" dt="2025-06-10T08:21:33.682" v="10" actId="120"/>
          <ac:spMkLst>
            <pc:docMk/>
            <pc:sldMk cId="3673816783" sldId="276"/>
            <ac:spMk id="2" creationId="{1E16B50A-4C7C-683D-530D-908868E4C9AA}"/>
          </ac:spMkLst>
        </pc:spChg>
      </pc:sldChg>
      <pc:sldChg chg="modSp new mod">
        <pc:chgData name="Catalano Marco" userId="91b57f96-32c2-4d5e-8986-a6574697bb07" providerId="ADAL" clId="{E51738D0-BFC9-4A91-A48C-6F6E32816391}" dt="2025-06-10T08:22:40.011" v="14" actId="255"/>
        <pc:sldMkLst>
          <pc:docMk/>
          <pc:sldMk cId="2683873485" sldId="277"/>
        </pc:sldMkLst>
        <pc:spChg chg="mod">
          <ac:chgData name="Catalano Marco" userId="91b57f96-32c2-4d5e-8986-a6574697bb07" providerId="ADAL" clId="{E51738D0-BFC9-4A91-A48C-6F6E32816391}" dt="2025-06-10T08:22:40.011" v="14" actId="255"/>
          <ac:spMkLst>
            <pc:docMk/>
            <pc:sldMk cId="2683873485" sldId="277"/>
            <ac:spMk id="2" creationId="{4E6DD336-9B7E-0416-2D06-67189D8CED47}"/>
          </ac:spMkLst>
        </pc:spChg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1023519165" sldId="278"/>
        </pc:sldMkLst>
      </pc:sldChg>
      <pc:sldChg chg="modSp new mod">
        <pc:chgData name="Catalano Marco" userId="91b57f96-32c2-4d5e-8986-a6574697bb07" providerId="ADAL" clId="{E51738D0-BFC9-4A91-A48C-6F6E32816391}" dt="2025-06-10T08:26:36.339" v="18" actId="255"/>
        <pc:sldMkLst>
          <pc:docMk/>
          <pc:sldMk cId="2782840863" sldId="278"/>
        </pc:sldMkLst>
        <pc:spChg chg="mod">
          <ac:chgData name="Catalano Marco" userId="91b57f96-32c2-4d5e-8986-a6574697bb07" providerId="ADAL" clId="{E51738D0-BFC9-4A91-A48C-6F6E32816391}" dt="2025-06-10T08:26:36.339" v="18" actId="255"/>
          <ac:spMkLst>
            <pc:docMk/>
            <pc:sldMk cId="2782840863" sldId="278"/>
            <ac:spMk id="2" creationId="{435B9816-975F-7C4D-F98F-0B0A0B4E580F}"/>
          </ac:spMkLst>
        </pc:spChg>
      </pc:sldChg>
      <pc:sldChg chg="modSp new mod">
        <pc:chgData name="Catalano Marco" userId="91b57f96-32c2-4d5e-8986-a6574697bb07" providerId="ADAL" clId="{E51738D0-BFC9-4A91-A48C-6F6E32816391}" dt="2025-06-10T08:30:59.051" v="80" actId="20577"/>
        <pc:sldMkLst>
          <pc:docMk/>
          <pc:sldMk cId="1131462554" sldId="279"/>
        </pc:sldMkLst>
        <pc:spChg chg="mod">
          <ac:chgData name="Catalano Marco" userId="91b57f96-32c2-4d5e-8986-a6574697bb07" providerId="ADAL" clId="{E51738D0-BFC9-4A91-A48C-6F6E32816391}" dt="2025-06-10T08:30:59.051" v="80" actId="20577"/>
          <ac:spMkLst>
            <pc:docMk/>
            <pc:sldMk cId="1131462554" sldId="279"/>
            <ac:spMk id="2" creationId="{9E2CE7F5-985F-7C26-76CD-10AB67B17202}"/>
          </ac:spMkLst>
        </pc:spChg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4074671884" sldId="279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469499854" sldId="280"/>
        </pc:sldMkLst>
      </pc:sldChg>
      <pc:sldChg chg="modSp new mod">
        <pc:chgData name="Catalano Marco" userId="91b57f96-32c2-4d5e-8986-a6574697bb07" providerId="ADAL" clId="{E51738D0-BFC9-4A91-A48C-6F6E32816391}" dt="2025-06-10T08:30:08.162" v="52" actId="20577"/>
        <pc:sldMkLst>
          <pc:docMk/>
          <pc:sldMk cId="717436276" sldId="280"/>
        </pc:sldMkLst>
        <pc:spChg chg="mod">
          <ac:chgData name="Catalano Marco" userId="91b57f96-32c2-4d5e-8986-a6574697bb07" providerId="ADAL" clId="{E51738D0-BFC9-4A91-A48C-6F6E32816391}" dt="2025-06-10T08:30:08.162" v="52" actId="20577"/>
          <ac:spMkLst>
            <pc:docMk/>
            <pc:sldMk cId="717436276" sldId="280"/>
            <ac:spMk id="2" creationId="{4D253B0C-D58A-680D-0649-400E61A03F01}"/>
          </ac:spMkLst>
        </pc:spChg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3725228227" sldId="281"/>
        </pc:sldMkLst>
      </pc:sldChg>
      <pc:sldChg chg="modSp new mod">
        <pc:chgData name="Catalano Marco" userId="91b57f96-32c2-4d5e-8986-a6574697bb07" providerId="ADAL" clId="{E51738D0-BFC9-4A91-A48C-6F6E32816391}" dt="2025-06-10T08:33:23.490" v="121" actId="113"/>
        <pc:sldMkLst>
          <pc:docMk/>
          <pc:sldMk cId="3811952318" sldId="281"/>
        </pc:sldMkLst>
        <pc:spChg chg="mod">
          <ac:chgData name="Catalano Marco" userId="91b57f96-32c2-4d5e-8986-a6574697bb07" providerId="ADAL" clId="{E51738D0-BFC9-4A91-A48C-6F6E32816391}" dt="2025-06-10T08:33:23.490" v="121" actId="113"/>
          <ac:spMkLst>
            <pc:docMk/>
            <pc:sldMk cId="3811952318" sldId="281"/>
            <ac:spMk id="2" creationId="{46161325-54FC-AB10-A212-EB9F51A6423D}"/>
          </ac:spMkLst>
        </pc:spChg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1162799096" sldId="282"/>
        </pc:sldMkLst>
      </pc:sldChg>
      <pc:sldChg chg="modSp new mod">
        <pc:chgData name="Catalano Marco" userId="91b57f96-32c2-4d5e-8986-a6574697bb07" providerId="ADAL" clId="{E51738D0-BFC9-4A91-A48C-6F6E32816391}" dt="2025-06-10T08:34:29.957" v="129" actId="20577"/>
        <pc:sldMkLst>
          <pc:docMk/>
          <pc:sldMk cId="3942774653" sldId="282"/>
        </pc:sldMkLst>
        <pc:spChg chg="mod">
          <ac:chgData name="Catalano Marco" userId="91b57f96-32c2-4d5e-8986-a6574697bb07" providerId="ADAL" clId="{E51738D0-BFC9-4A91-A48C-6F6E32816391}" dt="2025-06-10T08:34:29.957" v="129" actId="20577"/>
          <ac:spMkLst>
            <pc:docMk/>
            <pc:sldMk cId="3942774653" sldId="282"/>
            <ac:spMk id="2" creationId="{6874C3D3-4660-A367-025D-1D6FC6144ED0}"/>
          </ac:spMkLst>
        </pc:spChg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3420518485" sldId="283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1317278582" sldId="284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1890717823" sldId="285"/>
        </pc:sldMkLst>
      </pc:sldChg>
      <pc:sldChg chg="del">
        <pc:chgData name="Catalano Marco" userId="91b57f96-32c2-4d5e-8986-a6574697bb07" providerId="ADAL" clId="{E51738D0-BFC9-4A91-A48C-6F6E32816391}" dt="2025-06-10T08:21:12.941" v="0" actId="47"/>
        <pc:sldMkLst>
          <pc:docMk/>
          <pc:sldMk cId="3031786294" sldId="286"/>
        </pc:sldMkLst>
      </pc:sldChg>
      <pc:sldMasterChg chg="delSldLayout">
        <pc:chgData name="Catalano Marco" userId="91b57f96-32c2-4d5e-8986-a6574697bb07" providerId="ADAL" clId="{E51738D0-BFC9-4A91-A48C-6F6E32816391}" dt="2025-06-10T08:21:12.941" v="0" actId="47"/>
        <pc:sldMasterMkLst>
          <pc:docMk/>
          <pc:sldMasterMk cId="3895792595" sldId="2147483648"/>
        </pc:sldMasterMkLst>
        <pc:sldLayoutChg chg="del">
          <pc:chgData name="Catalano Marco" userId="91b57f96-32c2-4d5e-8986-a6574697bb07" providerId="ADAL" clId="{E51738D0-BFC9-4A91-A48C-6F6E32816391}" dt="2025-06-10T08:21:12.941" v="0" actId="47"/>
          <pc:sldLayoutMkLst>
            <pc:docMk/>
            <pc:sldMasterMk cId="3895792595" sldId="2147483648"/>
            <pc:sldLayoutMk cId="3567591174" sldId="214748366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17/06/2025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FF0AB-5999-CABE-10CB-81DEF436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1177925"/>
            <a:ext cx="11472333" cy="4884208"/>
          </a:xfrm>
        </p:spPr>
        <p:txBody>
          <a:bodyPr/>
          <a:lstStyle/>
          <a:p>
            <a:r>
              <a:rPr lang="it-IT" sz="4800" dirty="0"/>
              <a:t>Argomenti:</a:t>
            </a:r>
            <a:br>
              <a:rPr lang="it-IT" sz="4800" dirty="0"/>
            </a:br>
            <a: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Programmazione triennale: DUP – PTPC – LL.PP.</a:t>
            </a:r>
            <a:b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programmazione come modello di amministrazione</a:t>
            </a:r>
            <a:br>
              <a:rPr lang="it-IT" sz="3200" dirty="0"/>
            </a:br>
            <a:r>
              <a:rPr lang="it-IT" sz="3200" dirty="0"/>
              <a:t>I vari programmi della PA</a:t>
            </a:r>
            <a:br>
              <a:rPr lang="it-IT" sz="3200" dirty="0"/>
            </a:br>
            <a:r>
              <a:rPr lang="it-IT" sz="3200" dirty="0"/>
              <a:t>Le principali aree:</a:t>
            </a:r>
            <a:br>
              <a:rPr lang="it-IT" sz="3200" dirty="0"/>
            </a:br>
            <a:r>
              <a:rPr lang="it-IT" sz="3200" dirty="0"/>
              <a:t>DUP</a:t>
            </a:r>
            <a:br>
              <a:rPr lang="it-IT" sz="3200" dirty="0"/>
            </a:br>
            <a:r>
              <a:rPr lang="it-IT" sz="3200" dirty="0"/>
              <a:t>PTPC / PIAO</a:t>
            </a:r>
            <a:br>
              <a:rPr lang="it-IT" sz="3200" dirty="0"/>
            </a:br>
            <a:r>
              <a:rPr lang="it-IT" sz="3200" dirty="0"/>
              <a:t>LLPP</a:t>
            </a:r>
            <a:b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4800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747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16B50A-4C7C-683D-530D-908868E4C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12" y="1929005"/>
            <a:ext cx="10515600" cy="1325563"/>
          </a:xfrm>
        </p:spPr>
        <p:txBody>
          <a:bodyPr/>
          <a:lstStyle/>
          <a:p>
            <a:r>
              <a:rPr lang="it-IT" dirty="0"/>
              <a:t>La programmazione come modello di amministrazione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3816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6DD336-9B7E-0416-2D06-67189D8C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12" y="1775181"/>
            <a:ext cx="10515600" cy="1325563"/>
          </a:xfrm>
        </p:spPr>
        <p:txBody>
          <a:bodyPr/>
          <a:lstStyle/>
          <a:p>
            <a:pPr algn="just"/>
            <a:r>
              <a:rPr lang="it-IT" sz="2400" dirty="0"/>
              <a:t>Gli organi di governo esercitano le funzioni di indirizzo politico-amministrativo, definendo gli obiettivi ed i programmi da attuare (a tal fine emanano un'apposita direttiva annuale) e verificano la rispondenza dei risultati dell'attività amministrativa e della gestione agli indirizzi impartiti" (art. 4, D. </a:t>
            </a:r>
            <a:r>
              <a:rPr lang="it-IT" sz="2400" dirty="0" err="1"/>
              <a:t>Leg.vo</a:t>
            </a:r>
            <a:r>
              <a:rPr lang="it-IT" sz="2400" dirty="0"/>
              <a:t> n. 165/2001).</a:t>
            </a:r>
          </a:p>
        </p:txBody>
      </p:sp>
    </p:spTree>
    <p:extLst>
      <p:ext uri="{BB962C8B-B14F-4D97-AF65-F5344CB8AC3E}">
        <p14:creationId xmlns:p14="http://schemas.microsoft.com/office/powerpoint/2010/main" val="2683873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5B9816-975F-7C4D-F98F-0B0A0B4E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387" y="2135276"/>
            <a:ext cx="10515600" cy="1325563"/>
          </a:xfrm>
        </p:spPr>
        <p:txBody>
          <a:bodyPr/>
          <a:lstStyle/>
          <a:p>
            <a:pPr algn="just"/>
            <a:r>
              <a:rPr lang="it-IT" sz="1800" dirty="0"/>
              <a:t>La pianificazione strategica si è affermata, a livello internazionale, a</a:t>
            </a:r>
            <a:br>
              <a:rPr lang="it-IT" sz="1800" dirty="0"/>
            </a:br>
            <a:r>
              <a:rPr lang="it-IT" sz="1800" dirty="0"/>
              <a:t>partire dagli anni Sessanta dello scorso secolo</a:t>
            </a:r>
          </a:p>
        </p:txBody>
      </p:sp>
    </p:spTree>
    <p:extLst>
      <p:ext uri="{BB962C8B-B14F-4D97-AF65-F5344CB8AC3E}">
        <p14:creationId xmlns:p14="http://schemas.microsoft.com/office/powerpoint/2010/main" val="2782840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2CE7F5-985F-7C26-76CD-10AB67B17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66" y="2143822"/>
            <a:ext cx="10515600" cy="4402257"/>
          </a:xfrm>
        </p:spPr>
        <p:txBody>
          <a:bodyPr/>
          <a:lstStyle/>
          <a:p>
            <a:pPr algn="just"/>
            <a:r>
              <a:rPr lang="it-IT" sz="2800" dirty="0"/>
              <a:t>1) valorizzazione di piani e programmi strategici che individuino gli obiettivi da raggiungere (management by objectives) e, correlativamente, guidino l’azione amministrativa a ciò finalizzata; </a:t>
            </a:r>
            <a:br>
              <a:rPr lang="it-IT" sz="2800" dirty="0"/>
            </a:br>
            <a:r>
              <a:rPr lang="it-IT" sz="2800" dirty="0"/>
              <a:t>2) gestione dell’amministrazione orientata alla massimizzazione dei risultati;</a:t>
            </a:r>
            <a:br>
              <a:rPr lang="it-IT" sz="2800" dirty="0"/>
            </a:br>
            <a:r>
              <a:rPr lang="it-IT" sz="2800" dirty="0"/>
              <a:t>3) misurazione della performance dell’amministrazione e valutazione dei risultati perseguiti; </a:t>
            </a:r>
            <a:br>
              <a:rPr lang="it-IT" sz="2800" dirty="0"/>
            </a:br>
            <a:r>
              <a:rPr lang="it-IT" sz="2800" dirty="0"/>
              <a:t>4) misurazione del grado di soddisfazione degli utenti dei servizi pubblici.</a:t>
            </a:r>
          </a:p>
        </p:txBody>
      </p:sp>
    </p:spTree>
    <p:extLst>
      <p:ext uri="{BB962C8B-B14F-4D97-AF65-F5344CB8AC3E}">
        <p14:creationId xmlns:p14="http://schemas.microsoft.com/office/powerpoint/2010/main" val="1131462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53B0C-D58A-680D-0649-400E61A03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7" y="2319431"/>
            <a:ext cx="10515600" cy="1325563"/>
          </a:xfrm>
        </p:spPr>
        <p:txBody>
          <a:bodyPr/>
          <a:lstStyle/>
          <a:p>
            <a:pPr algn="just"/>
            <a:r>
              <a:rPr lang="it-IT" sz="2800" dirty="0"/>
              <a:t>Ai fini del rispetto del principio di buon andamento, è necessario che il circuito di programmazione e gestione si chiuda con la fase del controllo e della verifica del grado di raggiungimento degli obiettivi prestabiliti nella </a:t>
            </a:r>
            <a:r>
              <a:rPr lang="it-IT" sz="2800"/>
              <a:t>fase programmatoria </a:t>
            </a:r>
            <a:r>
              <a:rPr lang="it-IT" sz="2800" dirty="0"/>
              <a:t>e dell’analisi delle cause degli eventuali scostamenti tra gli obiettivi predeterminati ed i risultati ottenuti</a:t>
            </a:r>
          </a:p>
        </p:txBody>
      </p:sp>
    </p:spTree>
    <p:extLst>
      <p:ext uri="{BB962C8B-B14F-4D97-AF65-F5344CB8AC3E}">
        <p14:creationId xmlns:p14="http://schemas.microsoft.com/office/powerpoint/2010/main" val="71743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161325-54FC-AB10-A212-EB9F51A64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670" y="2247714"/>
            <a:ext cx="10515600" cy="1325563"/>
          </a:xfrm>
        </p:spPr>
        <p:txBody>
          <a:bodyPr/>
          <a:lstStyle/>
          <a:p>
            <a:pPr algn="just"/>
            <a:r>
              <a:rPr lang="it-IT" sz="2400" b="1" dirty="0"/>
              <a:t>programmazione e pianificazione</a:t>
            </a:r>
            <a:br>
              <a:rPr lang="it-IT" sz="2400" dirty="0"/>
            </a:br>
            <a:r>
              <a:rPr lang="it-IT" sz="2400" dirty="0"/>
              <a:t>Termini vengono spesso utilizzati, sia in ambito normativo che nella letteratura scientifica, in senso indifferenziato o reciprocamente fungibile. Tale interscambiabilità terminologica deriva, tra l’altro, dal fatto che i concetti in questione non ammettono definizioni dal contenuto predeterminato così come avviene, d’altronde, per la strategia – ma, piuttosto, continui adattamenti a seconda del contesto normativo, ambientale, organizzativo e sociale in cui</a:t>
            </a:r>
            <a:br>
              <a:rPr lang="it-IT" sz="2400" dirty="0"/>
            </a:br>
            <a:r>
              <a:rPr lang="it-IT" sz="2400" dirty="0"/>
              <a:t>l’amministrazione si trovi ad agire</a:t>
            </a:r>
          </a:p>
        </p:txBody>
      </p:sp>
    </p:spTree>
    <p:extLst>
      <p:ext uri="{BB962C8B-B14F-4D97-AF65-F5344CB8AC3E}">
        <p14:creationId xmlns:p14="http://schemas.microsoft.com/office/powerpoint/2010/main" val="3811952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74C3D3-4660-A367-025D-1D6FC614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77" y="2103437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Da un punto di vista temporale</a:t>
            </a:r>
            <a:r>
              <a:rPr lang="it-IT"/>
              <a:t>, la pianificazione </a:t>
            </a:r>
            <a:r>
              <a:rPr lang="it-IT" dirty="0"/>
              <a:t>implica un orizzonte</a:t>
            </a:r>
            <a:br>
              <a:rPr lang="it-IT" dirty="0"/>
            </a:br>
            <a:r>
              <a:rPr lang="it-IT" dirty="0"/>
              <a:t>temporale più esteso rispetto alla programmazione, che si riferisce, di</a:t>
            </a:r>
            <a:br>
              <a:rPr lang="it-IT" dirty="0"/>
            </a:br>
            <a:r>
              <a:rPr lang="it-IT" dirty="0"/>
              <a:t>norma, ad un periodo breve </a:t>
            </a:r>
            <a:r>
              <a:rPr lang="it-IT"/>
              <a:t>o medio.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27746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373</Words>
  <Application>Microsoft Office PowerPoint</Application>
  <PresentationFormat>Widescreen</PresentationFormat>
  <Paragraphs>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Titillium Web</vt:lpstr>
      <vt:lpstr>Tema di Office</vt:lpstr>
      <vt:lpstr>PRINCIPI DI GOVERNANCE               Marco Catalano </vt:lpstr>
      <vt:lpstr>Argomenti: Programmazione triennale: DUP – PTPC – LL.PP. La programmazione come modello di amministrazione I vari programmi della PA Le principali aree: DUP PTPC / PIAO LLPP  </vt:lpstr>
      <vt:lpstr>La programmazione come modello di amministrazione </vt:lpstr>
      <vt:lpstr>Gli organi di governo esercitano le funzioni di indirizzo politico-amministrativo, definendo gli obiettivi ed i programmi da attuare (a tal fine emanano un'apposita direttiva annuale) e verificano la rispondenza dei risultati dell'attività amministrativa e della gestione agli indirizzi impartiti" (art. 4, D. Leg.vo n. 165/2001).</vt:lpstr>
      <vt:lpstr>La pianificazione strategica si è affermata, a livello internazionale, a partire dagli anni Sessanta dello scorso secolo</vt:lpstr>
      <vt:lpstr>1) valorizzazione di piani e programmi strategici che individuino gli obiettivi da raggiungere (management by objectives) e, correlativamente, guidino l’azione amministrativa a ciò finalizzata;  2) gestione dell’amministrazione orientata alla massimizzazione dei risultati; 3) misurazione della performance dell’amministrazione e valutazione dei risultati perseguiti;  4) misurazione del grado di soddisfazione degli utenti dei servizi pubblici.</vt:lpstr>
      <vt:lpstr>Ai fini del rispetto del principio di buon andamento, è necessario che il circuito di programmazione e gestione si chiuda con la fase del controllo e della verifica del grado di raggiungimento degli obiettivi prestabiliti nella fase programmatoria e dell’analisi delle cause degli eventuali scostamenti tra gli obiettivi predeterminati ed i risultati ottenuti</vt:lpstr>
      <vt:lpstr>programmazione e pianificazione Termini vengono spesso utilizzati, sia in ambito normativo che nella letteratura scientifica, in senso indifferenziato o reciprocamente fungibile. Tale interscambiabilità terminologica deriva, tra l’altro, dal fatto che i concetti in questione non ammettono definizioni dal contenuto predeterminato così come avviene, d’altronde, per la strategia – ma, piuttosto, continui adattamenti a seconda del contesto normativo, ambientale, organizzativo e sociale in cui l’amministrazione si trovi ad agire</vt:lpstr>
      <vt:lpstr>Da un punto di vista temporale, la pianificazione implica un orizzonte temporale più esteso rispetto alla programmazione, che si riferisce, di norma, ad un periodo breve o medio.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6</cp:revision>
  <dcterms:created xsi:type="dcterms:W3CDTF">2023-04-06T15:13:30Z</dcterms:created>
  <dcterms:modified xsi:type="dcterms:W3CDTF">2025-06-17T13:31:38Z</dcterms:modified>
</cp:coreProperties>
</file>