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9" r:id="rId4"/>
  </p:sldMasterIdLst>
  <p:notesMasterIdLst>
    <p:notesMasterId r:id="rId203"/>
  </p:notesMasterIdLst>
  <p:sldIdLst>
    <p:sldId id="2147481143" r:id="rId5"/>
    <p:sldId id="2147481321" r:id="rId6"/>
    <p:sldId id="2147481218" r:id="rId7"/>
    <p:sldId id="2147481219" r:id="rId8"/>
    <p:sldId id="2147481220" r:id="rId9"/>
    <p:sldId id="2147481221" r:id="rId10"/>
    <p:sldId id="2147481223" r:id="rId11"/>
    <p:sldId id="2147481222" r:id="rId12"/>
    <p:sldId id="2147481162" r:id="rId13"/>
    <p:sldId id="2147481224" r:id="rId14"/>
    <p:sldId id="2147481225" r:id="rId15"/>
    <p:sldId id="2147481226" r:id="rId16"/>
    <p:sldId id="2147481227" r:id="rId17"/>
    <p:sldId id="2147481228" r:id="rId18"/>
    <p:sldId id="2147481229" r:id="rId19"/>
    <p:sldId id="2147481230" r:id="rId20"/>
    <p:sldId id="2147481097" r:id="rId21"/>
    <p:sldId id="2147481098" r:id="rId22"/>
    <p:sldId id="2147481164" r:id="rId23"/>
    <p:sldId id="2147481165" r:id="rId24"/>
    <p:sldId id="2147481166" r:id="rId25"/>
    <p:sldId id="2147481167" r:id="rId26"/>
    <p:sldId id="2147481168" r:id="rId27"/>
    <p:sldId id="2147481169" r:id="rId28"/>
    <p:sldId id="2147481231" r:id="rId29"/>
    <p:sldId id="2147481232" r:id="rId30"/>
    <p:sldId id="2147481234" r:id="rId31"/>
    <p:sldId id="2147481235" r:id="rId32"/>
    <p:sldId id="2147481236" r:id="rId33"/>
    <p:sldId id="2147481238" r:id="rId34"/>
    <p:sldId id="2147481239" r:id="rId35"/>
    <p:sldId id="2147481323" r:id="rId36"/>
    <p:sldId id="2147481109" r:id="rId37"/>
    <p:sldId id="2146848472" r:id="rId38"/>
    <p:sldId id="2146849306" r:id="rId39"/>
    <p:sldId id="2147481095" r:id="rId40"/>
    <p:sldId id="2147481100" r:id="rId41"/>
    <p:sldId id="2147481101" r:id="rId42"/>
    <p:sldId id="2147481102" r:id="rId43"/>
    <p:sldId id="2147481145" r:id="rId44"/>
    <p:sldId id="2147481240" r:id="rId45"/>
    <p:sldId id="2147481241" r:id="rId46"/>
    <p:sldId id="2147481243" r:id="rId47"/>
    <p:sldId id="2147481244" r:id="rId48"/>
    <p:sldId id="2147481305" r:id="rId49"/>
    <p:sldId id="2147481245" r:id="rId50"/>
    <p:sldId id="2147481246" r:id="rId51"/>
    <p:sldId id="2147481247" r:id="rId52"/>
    <p:sldId id="2147481248" r:id="rId53"/>
    <p:sldId id="2147481249" r:id="rId54"/>
    <p:sldId id="2147481250" r:id="rId55"/>
    <p:sldId id="2147481251" r:id="rId56"/>
    <p:sldId id="2147481252" r:id="rId57"/>
    <p:sldId id="2147481253" r:id="rId58"/>
    <p:sldId id="2147481254" r:id="rId59"/>
    <p:sldId id="2147481255" r:id="rId60"/>
    <p:sldId id="2147481257" r:id="rId61"/>
    <p:sldId id="2147481256" r:id="rId62"/>
    <p:sldId id="2147481258" r:id="rId63"/>
    <p:sldId id="2147481259" r:id="rId64"/>
    <p:sldId id="2147481322" r:id="rId65"/>
    <p:sldId id="261" r:id="rId66"/>
    <p:sldId id="268" r:id="rId67"/>
    <p:sldId id="264" r:id="rId68"/>
    <p:sldId id="265" r:id="rId69"/>
    <p:sldId id="257" r:id="rId70"/>
    <p:sldId id="289" r:id="rId71"/>
    <p:sldId id="259" r:id="rId72"/>
    <p:sldId id="263" r:id="rId73"/>
    <p:sldId id="284" r:id="rId74"/>
    <p:sldId id="2147481263" r:id="rId75"/>
    <p:sldId id="2147481264" r:id="rId76"/>
    <p:sldId id="2147481265" r:id="rId77"/>
    <p:sldId id="2147481266" r:id="rId78"/>
    <p:sldId id="2147481260" r:id="rId79"/>
    <p:sldId id="262" r:id="rId80"/>
    <p:sldId id="274" r:id="rId81"/>
    <p:sldId id="275" r:id="rId82"/>
    <p:sldId id="278" r:id="rId83"/>
    <p:sldId id="266" r:id="rId84"/>
    <p:sldId id="305" r:id="rId85"/>
    <p:sldId id="304" r:id="rId86"/>
    <p:sldId id="267" r:id="rId87"/>
    <p:sldId id="271" r:id="rId88"/>
    <p:sldId id="2147481268" r:id="rId89"/>
    <p:sldId id="280" r:id="rId90"/>
    <p:sldId id="281" r:id="rId91"/>
    <p:sldId id="282" r:id="rId92"/>
    <p:sldId id="286" r:id="rId93"/>
    <p:sldId id="287" r:id="rId94"/>
    <p:sldId id="288" r:id="rId95"/>
    <p:sldId id="290" r:id="rId96"/>
    <p:sldId id="291" r:id="rId97"/>
    <p:sldId id="292" r:id="rId98"/>
    <p:sldId id="293" r:id="rId99"/>
    <p:sldId id="295" r:id="rId100"/>
    <p:sldId id="296" r:id="rId101"/>
    <p:sldId id="297" r:id="rId102"/>
    <p:sldId id="298" r:id="rId103"/>
    <p:sldId id="299" r:id="rId104"/>
    <p:sldId id="300" r:id="rId105"/>
    <p:sldId id="302" r:id="rId106"/>
    <p:sldId id="306" r:id="rId107"/>
    <p:sldId id="310" r:id="rId108"/>
    <p:sldId id="2147481269" r:id="rId109"/>
    <p:sldId id="308" r:id="rId110"/>
    <p:sldId id="309" r:id="rId111"/>
    <p:sldId id="2147481306" r:id="rId112"/>
    <p:sldId id="2147481307" r:id="rId113"/>
    <p:sldId id="2147481261" r:id="rId114"/>
    <p:sldId id="2147481274" r:id="rId115"/>
    <p:sldId id="311" r:id="rId116"/>
    <p:sldId id="312" r:id="rId117"/>
    <p:sldId id="313" r:id="rId118"/>
    <p:sldId id="315" r:id="rId119"/>
    <p:sldId id="2147328873" r:id="rId120"/>
    <p:sldId id="2147328874" r:id="rId121"/>
    <p:sldId id="2147328875" r:id="rId122"/>
    <p:sldId id="2147328876" r:id="rId123"/>
    <p:sldId id="316" r:id="rId124"/>
    <p:sldId id="317" r:id="rId125"/>
    <p:sldId id="318" r:id="rId126"/>
    <p:sldId id="320" r:id="rId127"/>
    <p:sldId id="2147328877" r:id="rId128"/>
    <p:sldId id="321" r:id="rId129"/>
    <p:sldId id="322" r:id="rId130"/>
    <p:sldId id="323" r:id="rId131"/>
    <p:sldId id="324" r:id="rId132"/>
    <p:sldId id="325" r:id="rId133"/>
    <p:sldId id="2147328838" r:id="rId134"/>
    <p:sldId id="2147328846" r:id="rId135"/>
    <p:sldId id="2147328847" r:id="rId136"/>
    <p:sldId id="2147328848" r:id="rId137"/>
    <p:sldId id="2147328849" r:id="rId138"/>
    <p:sldId id="2147328850" r:id="rId139"/>
    <p:sldId id="2147328851" r:id="rId140"/>
    <p:sldId id="2147328852" r:id="rId141"/>
    <p:sldId id="2147328845" r:id="rId142"/>
    <p:sldId id="2147328839" r:id="rId143"/>
    <p:sldId id="2147481275" r:id="rId144"/>
    <p:sldId id="387" r:id="rId145"/>
    <p:sldId id="2147481289" r:id="rId146"/>
    <p:sldId id="2147481290" r:id="rId147"/>
    <p:sldId id="2147481291" r:id="rId148"/>
    <p:sldId id="2147481296" r:id="rId149"/>
    <p:sldId id="2147481292" r:id="rId150"/>
    <p:sldId id="2147481293" r:id="rId151"/>
    <p:sldId id="2147481294" r:id="rId152"/>
    <p:sldId id="2147481295" r:id="rId153"/>
    <p:sldId id="2147328426" r:id="rId154"/>
    <p:sldId id="2147481299" r:id="rId155"/>
    <p:sldId id="2147481279" r:id="rId156"/>
    <p:sldId id="2147481303" r:id="rId157"/>
    <p:sldId id="2147481304" r:id="rId158"/>
    <p:sldId id="2147481300" r:id="rId159"/>
    <p:sldId id="2147481301" r:id="rId160"/>
    <p:sldId id="2147328424" r:id="rId161"/>
    <p:sldId id="2147481302" r:id="rId162"/>
    <p:sldId id="2147328596" r:id="rId163"/>
    <p:sldId id="2147481285" r:id="rId164"/>
    <p:sldId id="2147328609" r:id="rId165"/>
    <p:sldId id="2147328612" r:id="rId166"/>
    <p:sldId id="2147328588" r:id="rId167"/>
    <p:sldId id="2147481297" r:id="rId168"/>
    <p:sldId id="2147481298" r:id="rId169"/>
    <p:sldId id="2147328598" r:id="rId170"/>
    <p:sldId id="2147328591" r:id="rId171"/>
    <p:sldId id="2147328595" r:id="rId172"/>
    <p:sldId id="2147328600" r:id="rId173"/>
    <p:sldId id="2147481278" r:id="rId174"/>
    <p:sldId id="2147481280" r:id="rId175"/>
    <p:sldId id="2147328419" r:id="rId176"/>
    <p:sldId id="555" r:id="rId177"/>
    <p:sldId id="2147328420" r:id="rId178"/>
    <p:sldId id="2147481187" r:id="rId179"/>
    <p:sldId id="2147328425" r:id="rId180"/>
    <p:sldId id="2147328421" r:id="rId181"/>
    <p:sldId id="2147328422" r:id="rId182"/>
    <p:sldId id="2147328423" r:id="rId183"/>
    <p:sldId id="2147328587" r:id="rId184"/>
    <p:sldId id="2147328589" r:id="rId185"/>
    <p:sldId id="2147328597" r:id="rId186"/>
    <p:sldId id="2147328602" r:id="rId187"/>
    <p:sldId id="2147328239" r:id="rId188"/>
    <p:sldId id="2147328240" r:id="rId189"/>
    <p:sldId id="2147481188" r:id="rId190"/>
    <p:sldId id="2147328248" r:id="rId191"/>
    <p:sldId id="2147328249" r:id="rId192"/>
    <p:sldId id="2147328250" r:id="rId193"/>
    <p:sldId id="2147328584" r:id="rId194"/>
    <p:sldId id="2147328252" r:id="rId195"/>
    <p:sldId id="2147328254" r:id="rId196"/>
    <p:sldId id="2147328255" r:id="rId197"/>
    <p:sldId id="2147328256" r:id="rId198"/>
    <p:sldId id="2147328257" r:id="rId199"/>
    <p:sldId id="2147328258" r:id="rId200"/>
    <p:sldId id="2147328259" r:id="rId201"/>
    <p:sldId id="2147481076" r:id="rId20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52"/>
    <p:restoredTop sz="94754"/>
  </p:normalViewPr>
  <p:slideViewPr>
    <p:cSldViewPr snapToGrid="0">
      <p:cViewPr varScale="1">
        <p:scale>
          <a:sx n="102" d="100"/>
          <a:sy n="102" d="100"/>
        </p:scale>
        <p:origin x="79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viewProps" Target="view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theme" Target="theme/theme1.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tableStyles" Target="tableStyles.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199" Type="http://schemas.openxmlformats.org/officeDocument/2006/relationships/slide" Target="slides/slide195.xml"/><Relationship Id="rId203"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190" Type="http://schemas.openxmlformats.org/officeDocument/2006/relationships/slide" Target="slides/slide186.xml"/><Relationship Id="rId204" Type="http://schemas.openxmlformats.org/officeDocument/2006/relationships/presProps" Target="pres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AC2527-AB49-B542-9286-714100F75B2A}" type="datetimeFigureOut">
              <a:rPr lang="it-IT" smtClean="0"/>
              <a:t>05/08/26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CA1995-FEFD-B44A-817D-CC826BBEA5DA}" type="slidenum">
              <a:rPr lang="it-IT" smtClean="0"/>
              <a:t>‹N›</a:t>
            </a:fld>
            <a:endParaRPr lang="it-IT"/>
          </a:p>
        </p:txBody>
      </p:sp>
    </p:spTree>
    <p:extLst>
      <p:ext uri="{BB962C8B-B14F-4D97-AF65-F5344CB8AC3E}">
        <p14:creationId xmlns:p14="http://schemas.microsoft.com/office/powerpoint/2010/main" val="3941823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1A358A-22F9-28EC-2297-D6B3E0BDDD35}"/>
            </a:ext>
          </a:extLst>
        </p:cNvPr>
        <p:cNvGrpSpPr/>
        <p:nvPr/>
      </p:nvGrpSpPr>
      <p:grpSpPr>
        <a:xfrm>
          <a:off x="0" y="0"/>
          <a:ext cx="0" cy="0"/>
          <a:chOff x="0" y="0"/>
          <a:chExt cx="0" cy="0"/>
        </a:xfrm>
      </p:grpSpPr>
      <p:sp>
        <p:nvSpPr>
          <p:cNvPr id="251906" name="Rectangle 6">
            <a:extLst>
              <a:ext uri="{FF2B5EF4-FFF2-40B4-BE49-F238E27FC236}">
                <a16:creationId xmlns:a16="http://schemas.microsoft.com/office/drawing/2014/main" id="{F4B41FDD-1069-CE6F-2CBF-CBD576A4116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marL="0" marR="0" lvl="0" indent="0" algn="r" defTabSz="914400" rtl="0" eaLnBrk="1" fontAlgn="auto" latinLnBrk="0" hangingPunct="1">
              <a:lnSpc>
                <a:spcPct val="100000"/>
              </a:lnSpc>
              <a:spcBef>
                <a:spcPct val="0"/>
              </a:spcBef>
              <a:spcAft>
                <a:spcPts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154E989-964A-AF4E-B7A3-1A4DEDA48879}"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ct val="0"/>
                </a:spcBef>
                <a:spcAft>
                  <a:spcPts val="0"/>
                </a:spcAft>
                <a:buClr>
                  <a:srgbClr val="000000"/>
                </a:buClr>
                <a:buSzPct val="100000"/>
                <a:buFont typeface="Times New Roman" panose="02020603050405020304" pitchFamily="18" charset="0"/>
                <a:buNone/>
                <a:tabLst>
                  <a:tab pos="723900" algn="l"/>
                  <a:tab pos="1447800" algn="l"/>
                  <a:tab pos="2171700" algn="l"/>
                  <a:tab pos="2895600" algn="l"/>
                </a:tabLst>
                <a:defRPr/>
              </a:pPr>
              <a:t>1</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51907" name="Text Box 1">
            <a:extLst>
              <a:ext uri="{FF2B5EF4-FFF2-40B4-BE49-F238E27FC236}">
                <a16:creationId xmlns:a16="http://schemas.microsoft.com/office/drawing/2014/main" id="{4173F383-8438-0F18-1F32-6D9BDE8D46DB}"/>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1908" name="Text Box 2">
            <a:extLst>
              <a:ext uri="{FF2B5EF4-FFF2-40B4-BE49-F238E27FC236}">
                <a16:creationId xmlns:a16="http://schemas.microsoft.com/office/drawing/2014/main" id="{14ACFAB3-ECCC-A214-8F79-D3F25D278F34}"/>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850574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453958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789020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4084510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4216342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1687560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60601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608843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874336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8447276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5420338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536435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860866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1704496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462190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472787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BE7880-1AC9-88CB-18FF-0D5EB83BD0B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B2BB114-6732-C234-B7C5-BFE3A1C291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F22CCED-377C-3627-AA9B-342445BAB2F3}"/>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5" name="Segnaposto piè di pagina 4">
            <a:extLst>
              <a:ext uri="{FF2B5EF4-FFF2-40B4-BE49-F238E27FC236}">
                <a16:creationId xmlns:a16="http://schemas.microsoft.com/office/drawing/2014/main" id="{1C0B7DD9-40F9-494E-0206-00B138CFBD9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C3F05AF-4C41-E8DE-0476-EF483CAA4AC1}"/>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3658946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ED2197-11F0-737E-A559-5470CA8B7A0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56AD8D6-E7F9-B43E-C0DE-E968FF34D05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6CA384C-D38F-4B54-4DFC-75EDDE4C1CBB}"/>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5" name="Segnaposto piè di pagina 4">
            <a:extLst>
              <a:ext uri="{FF2B5EF4-FFF2-40B4-BE49-F238E27FC236}">
                <a16:creationId xmlns:a16="http://schemas.microsoft.com/office/drawing/2014/main" id="{A074983B-8147-2584-DDB7-EB532923EEF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D968B4D-4112-F47F-B2A1-089CB102E04F}"/>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2704938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46F2C89-7C4D-0AB4-C745-CE35C70AAE8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2A26DD5-8413-020F-D6F3-5EA092A8EDD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6AB075F-9871-4243-01F2-A4423C1868C6}"/>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5" name="Segnaposto piè di pagina 4">
            <a:extLst>
              <a:ext uri="{FF2B5EF4-FFF2-40B4-BE49-F238E27FC236}">
                <a16:creationId xmlns:a16="http://schemas.microsoft.com/office/drawing/2014/main" id="{033BD3C9-3421-CB5F-2850-F8471ACC2F1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150DC54-5C67-0DBE-C3C1-651508D15307}"/>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2617110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7184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8610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ver BLUE">
    <p:bg>
      <p:bgPr>
        <a:solidFill>
          <a:schemeClr val="accent1"/>
        </a:solidFill>
        <a:effectLst/>
      </p:bgPr>
    </p:bg>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C8C3EAE2-CB8E-414F-A953-426CD5ACBC8B}"/>
              </a:ext>
            </a:extLst>
          </p:cNvPr>
          <p:cNvSpPr>
            <a:spLocks noGrp="1"/>
          </p:cNvSpPr>
          <p:nvPr>
            <p:ph type="title" hasCustomPrompt="1"/>
          </p:nvPr>
        </p:nvSpPr>
        <p:spPr>
          <a:xfrm>
            <a:off x="317500" y="3486150"/>
            <a:ext cx="11553825" cy="1981199"/>
          </a:xfrm>
        </p:spPr>
        <p:txBody>
          <a:bodyPr/>
          <a:lstStyle>
            <a:lvl1pPr>
              <a:defRPr>
                <a:solidFill>
                  <a:schemeClr val="tx1"/>
                </a:solidFill>
              </a:defRPr>
            </a:lvl1pPr>
          </a:lstStyle>
          <a:p>
            <a:r>
              <a:rPr lang="it-IT" dirty="0"/>
              <a:t>INSERT Presentation </a:t>
            </a:r>
            <a:r>
              <a:rPr lang="it-IT" dirty="0" err="1"/>
              <a:t>subtitle</a:t>
            </a:r>
            <a:r>
              <a:rPr lang="it-IT" dirty="0"/>
              <a:t> HERE</a:t>
            </a:r>
          </a:p>
        </p:txBody>
      </p:sp>
      <p:sp>
        <p:nvSpPr>
          <p:cNvPr id="9" name="Segnaposto testo 8">
            <a:extLst>
              <a:ext uri="{FF2B5EF4-FFF2-40B4-BE49-F238E27FC236}">
                <a16:creationId xmlns:a16="http://schemas.microsoft.com/office/drawing/2014/main" id="{1E0F525C-83FF-9844-B951-181D771AD6CC}"/>
              </a:ext>
            </a:extLst>
          </p:cNvPr>
          <p:cNvSpPr>
            <a:spLocks noGrp="1"/>
          </p:cNvSpPr>
          <p:nvPr>
            <p:ph type="body" sz="quarter" idx="11" hasCustomPrompt="1"/>
          </p:nvPr>
        </p:nvSpPr>
        <p:spPr>
          <a:xfrm>
            <a:off x="317500" y="2460625"/>
            <a:ext cx="11553825" cy="873125"/>
          </a:xfrm>
        </p:spPr>
        <p:txBody>
          <a:bodyPr/>
          <a:lstStyle>
            <a:lvl1pPr>
              <a:lnSpc>
                <a:spcPts val="5500"/>
              </a:lnSpc>
              <a:spcBef>
                <a:spcPts val="0"/>
              </a:spcBef>
              <a:defRPr sz="5550" b="0" i="0" cap="all" baseline="0">
                <a:solidFill>
                  <a:schemeClr val="tx1"/>
                </a:solidFill>
                <a:latin typeface="Söhne Schmal Kräftig" panose="02060606060206060203" pitchFamily="18" charset="77"/>
              </a:defRPr>
            </a:lvl1pPr>
            <a:lvl2pPr>
              <a:lnSpc>
                <a:spcPts val="5500"/>
              </a:lnSpc>
              <a:defRPr sz="5550" b="0" i="0" cap="all" baseline="0">
                <a:latin typeface="Test Söhne Kräftig" panose="020B0503030202060203" pitchFamily="34" charset="77"/>
              </a:defRPr>
            </a:lvl2pPr>
            <a:lvl3pPr>
              <a:defRPr b="0" i="0">
                <a:latin typeface="Test Söhne Kräftig" panose="020B0503030202060203" pitchFamily="34" charset="77"/>
              </a:defRPr>
            </a:lvl3pPr>
            <a:lvl4pPr>
              <a:defRPr b="0" i="0">
                <a:latin typeface="Test Söhne Kräftig" panose="020B0503030202060203" pitchFamily="34" charset="77"/>
              </a:defRPr>
            </a:lvl4pPr>
            <a:lvl5pPr>
              <a:defRPr b="0" i="0">
                <a:latin typeface="Test Söhne Kräftig" panose="020B0503030202060203" pitchFamily="34" charset="77"/>
              </a:defRPr>
            </a:lvl5pPr>
          </a:lstStyle>
          <a:p>
            <a:pPr lvl="0"/>
            <a:r>
              <a:rPr lang="it-IT" dirty="0" err="1"/>
              <a:t>Insert</a:t>
            </a:r>
            <a:r>
              <a:rPr lang="it-IT" dirty="0"/>
              <a:t> </a:t>
            </a:r>
            <a:r>
              <a:rPr lang="it-IT" dirty="0" err="1"/>
              <a:t>presentation</a:t>
            </a:r>
            <a:r>
              <a:rPr lang="it-IT" dirty="0"/>
              <a:t> </a:t>
            </a:r>
            <a:r>
              <a:rPr lang="it-IT" dirty="0" err="1"/>
              <a:t>title</a:t>
            </a:r>
            <a:endParaRPr lang="it-IT" dirty="0"/>
          </a:p>
        </p:txBody>
      </p:sp>
      <p:sp>
        <p:nvSpPr>
          <p:cNvPr id="11" name="Segnaposto testo 10">
            <a:extLst>
              <a:ext uri="{FF2B5EF4-FFF2-40B4-BE49-F238E27FC236}">
                <a16:creationId xmlns:a16="http://schemas.microsoft.com/office/drawing/2014/main" id="{3E01C5B9-A233-8E40-B402-F5B0FBA2BC63}"/>
              </a:ext>
            </a:extLst>
          </p:cNvPr>
          <p:cNvSpPr>
            <a:spLocks noGrp="1"/>
          </p:cNvSpPr>
          <p:nvPr>
            <p:ph type="body" sz="quarter" idx="12" hasCustomPrompt="1"/>
          </p:nvPr>
        </p:nvSpPr>
        <p:spPr>
          <a:xfrm>
            <a:off x="317500" y="292101"/>
            <a:ext cx="1765300" cy="323850"/>
          </a:xfrm>
        </p:spPr>
        <p:txBody>
          <a:bodyPr/>
          <a:lstStyle>
            <a:lvl1pPr>
              <a:lnSpc>
                <a:spcPts val="1020"/>
              </a:lnSpc>
              <a:defRPr sz="850" b="1" i="0" cap="all" baseline="0">
                <a:solidFill>
                  <a:schemeClr val="tx1"/>
                </a:solidFill>
                <a:latin typeface="Söhne Halbfett" panose="020B0503030202060203" pitchFamily="34" charset="77"/>
              </a:defRPr>
            </a:lvl1pPr>
            <a:lvl2pPr>
              <a:lnSpc>
                <a:spcPts val="1020"/>
              </a:lnSpc>
              <a:defRPr sz="850" b="1" i="0" cap="all" baseline="0">
                <a:solidFill>
                  <a:schemeClr val="tx1"/>
                </a:solidFill>
                <a:latin typeface="Test Söhne Halbfett" panose="020B0503030202060203" pitchFamily="34" charset="77"/>
              </a:defRPr>
            </a:lvl2pPr>
            <a:lvl3pPr>
              <a:lnSpc>
                <a:spcPts val="1020"/>
              </a:lnSpc>
              <a:defRPr sz="850" b="1" i="0" cap="all" baseline="0">
                <a:solidFill>
                  <a:schemeClr val="tx1"/>
                </a:solidFill>
                <a:latin typeface="Test Söhne Halbfett" panose="020B0503030202060203" pitchFamily="34" charset="77"/>
              </a:defRPr>
            </a:lvl3pPr>
            <a:lvl4pPr>
              <a:lnSpc>
                <a:spcPts val="1020"/>
              </a:lnSpc>
              <a:defRPr sz="850" b="1" i="0" cap="all" baseline="0">
                <a:solidFill>
                  <a:schemeClr val="tx1"/>
                </a:solidFill>
                <a:latin typeface="Test Söhne Halbfett" panose="020B0503030202060203" pitchFamily="34" charset="77"/>
              </a:defRPr>
            </a:lvl4pPr>
            <a:lvl5pPr>
              <a:lnSpc>
                <a:spcPts val="1020"/>
              </a:lnSpc>
              <a:defRPr sz="850" b="1" i="0" cap="all" baseline="0">
                <a:solidFill>
                  <a:schemeClr val="tx1"/>
                </a:solidFill>
                <a:latin typeface="Test Söhne Halbfett" panose="020B0503030202060203" pitchFamily="34" charset="77"/>
              </a:defRPr>
            </a:lvl5pPr>
            <a:lvl6pPr>
              <a:defRPr>
                <a:solidFill>
                  <a:schemeClr val="tx1"/>
                </a:solidFill>
              </a:defRPr>
            </a:lvl6pPr>
          </a:lstStyle>
          <a:p>
            <a:pPr lvl="0"/>
            <a:r>
              <a:rPr lang="it-IT" dirty="0" err="1"/>
              <a:t>Insert</a:t>
            </a:r>
            <a:r>
              <a:rPr lang="it-IT" dirty="0"/>
              <a:t> location </a:t>
            </a:r>
            <a:r>
              <a:rPr lang="it-IT" dirty="0" err="1"/>
              <a:t>here</a:t>
            </a:r>
            <a:endParaRPr lang="it-IT" dirty="0"/>
          </a:p>
        </p:txBody>
      </p:sp>
      <p:pic>
        <p:nvPicPr>
          <p:cNvPr id="13" name="Immagine 12">
            <a:extLst>
              <a:ext uri="{FF2B5EF4-FFF2-40B4-BE49-F238E27FC236}">
                <a16:creationId xmlns:a16="http://schemas.microsoft.com/office/drawing/2014/main" id="{0FACE464-64A8-4F49-87AA-DEA498B164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499" y="6347846"/>
            <a:ext cx="1753200" cy="189479"/>
          </a:xfrm>
          <a:prstGeom prst="rect">
            <a:avLst/>
          </a:prstGeom>
        </p:spPr>
      </p:pic>
      <p:sp>
        <p:nvSpPr>
          <p:cNvPr id="14" name="Segnaposto testo 10">
            <a:extLst>
              <a:ext uri="{FF2B5EF4-FFF2-40B4-BE49-F238E27FC236}">
                <a16:creationId xmlns:a16="http://schemas.microsoft.com/office/drawing/2014/main" id="{98D39B69-4249-D643-B015-84D47550E49E}"/>
              </a:ext>
            </a:extLst>
          </p:cNvPr>
          <p:cNvSpPr>
            <a:spLocks noGrp="1"/>
          </p:cNvSpPr>
          <p:nvPr>
            <p:ph type="body" sz="quarter" idx="13" hasCustomPrompt="1"/>
          </p:nvPr>
        </p:nvSpPr>
        <p:spPr>
          <a:xfrm>
            <a:off x="2279576" y="292101"/>
            <a:ext cx="1765300" cy="323850"/>
          </a:xfrm>
        </p:spPr>
        <p:txBody>
          <a:bodyPr/>
          <a:lstStyle>
            <a:lvl1pPr>
              <a:lnSpc>
                <a:spcPts val="1020"/>
              </a:lnSpc>
              <a:defRPr sz="850" b="1" i="0" cap="all" baseline="0">
                <a:solidFill>
                  <a:schemeClr val="tx1"/>
                </a:solidFill>
                <a:latin typeface="Söhne Halbfett" panose="020B0503030202060203" pitchFamily="34" charset="77"/>
              </a:defRPr>
            </a:lvl1pPr>
            <a:lvl2pPr>
              <a:lnSpc>
                <a:spcPts val="1020"/>
              </a:lnSpc>
              <a:defRPr sz="850" b="1" i="0" cap="all" baseline="0">
                <a:solidFill>
                  <a:schemeClr val="tx1"/>
                </a:solidFill>
                <a:latin typeface="Test Söhne Halbfett" panose="020B0503030202060203" pitchFamily="34" charset="77"/>
              </a:defRPr>
            </a:lvl2pPr>
            <a:lvl3pPr>
              <a:lnSpc>
                <a:spcPts val="1020"/>
              </a:lnSpc>
              <a:defRPr sz="850" b="1" i="0" cap="all" baseline="0">
                <a:solidFill>
                  <a:schemeClr val="tx1"/>
                </a:solidFill>
                <a:latin typeface="Test Söhne Halbfett" panose="020B0503030202060203" pitchFamily="34" charset="77"/>
              </a:defRPr>
            </a:lvl3pPr>
            <a:lvl4pPr>
              <a:lnSpc>
                <a:spcPts val="1020"/>
              </a:lnSpc>
              <a:defRPr sz="850" b="1" i="0" cap="all" baseline="0">
                <a:solidFill>
                  <a:srgbClr val="FF0000"/>
                </a:solidFill>
                <a:latin typeface="Test Söhne Halbfett" panose="020B0503030202060203" pitchFamily="34" charset="77"/>
              </a:defRPr>
            </a:lvl4pPr>
            <a:lvl5pPr>
              <a:lnSpc>
                <a:spcPts val="1020"/>
              </a:lnSpc>
              <a:defRPr sz="850" b="1" i="0" cap="all" baseline="0">
                <a:solidFill>
                  <a:srgbClr val="FF0000"/>
                </a:solidFill>
                <a:latin typeface="Test Söhne Halbfett" panose="020B0503030202060203" pitchFamily="34" charset="77"/>
              </a:defRPr>
            </a:lvl5pPr>
          </a:lstStyle>
          <a:p>
            <a:pPr lvl="0"/>
            <a:r>
              <a:rPr lang="it-IT" dirty="0"/>
              <a:t>DD.MM.YYYY</a:t>
            </a:r>
          </a:p>
        </p:txBody>
      </p:sp>
      <p:sp>
        <p:nvSpPr>
          <p:cNvPr id="15" name="Segnaposto testo 10">
            <a:extLst>
              <a:ext uri="{FF2B5EF4-FFF2-40B4-BE49-F238E27FC236}">
                <a16:creationId xmlns:a16="http://schemas.microsoft.com/office/drawing/2014/main" id="{1910A397-F5CB-E842-844F-F49BC6D9A879}"/>
              </a:ext>
            </a:extLst>
          </p:cNvPr>
          <p:cNvSpPr>
            <a:spLocks noGrp="1"/>
          </p:cNvSpPr>
          <p:nvPr>
            <p:ph type="body" sz="quarter" idx="14" hasCustomPrompt="1"/>
          </p:nvPr>
        </p:nvSpPr>
        <p:spPr>
          <a:xfrm>
            <a:off x="8150223" y="292102"/>
            <a:ext cx="1762125" cy="903814"/>
          </a:xfrm>
        </p:spPr>
        <p:txBody>
          <a:bodyPr anchor="t" anchorCtr="0"/>
          <a:lstStyle>
            <a:lvl1pPr algn="r">
              <a:lnSpc>
                <a:spcPts val="1020"/>
              </a:lnSpc>
              <a:defRPr sz="850" b="1" i="0" cap="all" baseline="0">
                <a:solidFill>
                  <a:schemeClr val="tx1"/>
                </a:solidFill>
                <a:latin typeface="Söhne Halbfett" panose="020B0503030202060203" pitchFamily="34" charset="77"/>
              </a:defRPr>
            </a:lvl1pPr>
            <a:lvl2pPr>
              <a:lnSpc>
                <a:spcPts val="1020"/>
              </a:lnSpc>
              <a:defRPr sz="850" b="1" i="0" cap="all" baseline="0">
                <a:solidFill>
                  <a:schemeClr val="tx1"/>
                </a:solidFill>
                <a:latin typeface="Test Söhne Halbfett" panose="020B0503030202060203" pitchFamily="34" charset="77"/>
              </a:defRPr>
            </a:lvl2pPr>
            <a:lvl3pPr>
              <a:lnSpc>
                <a:spcPts val="1020"/>
              </a:lnSpc>
              <a:defRPr sz="850" b="1" i="0" cap="all" baseline="0">
                <a:solidFill>
                  <a:schemeClr val="tx1"/>
                </a:solidFill>
                <a:latin typeface="Test Söhne Halbfett" panose="020B0503030202060203" pitchFamily="34" charset="77"/>
              </a:defRPr>
            </a:lvl3pPr>
            <a:lvl4pPr>
              <a:lnSpc>
                <a:spcPts val="1020"/>
              </a:lnSpc>
              <a:defRPr sz="850" b="1" i="0" cap="all" baseline="0">
                <a:solidFill>
                  <a:schemeClr val="tx1"/>
                </a:solidFill>
                <a:latin typeface="Test Söhne Halbfett" panose="020B0503030202060203" pitchFamily="34" charset="77"/>
              </a:defRPr>
            </a:lvl4pPr>
            <a:lvl5pPr>
              <a:lnSpc>
                <a:spcPts val="1020"/>
              </a:lnSpc>
              <a:defRPr sz="850" b="1" i="0" cap="all" baseline="0">
                <a:solidFill>
                  <a:schemeClr val="tx1"/>
                </a:solidFill>
                <a:latin typeface="Test Söhne Halbfett" panose="020B0503030202060203" pitchFamily="34" charset="77"/>
              </a:defRPr>
            </a:lvl5pPr>
          </a:lstStyle>
          <a:p>
            <a:pPr lvl="0"/>
            <a:r>
              <a:rPr lang="it-IT" dirty="0"/>
              <a:t>INSERT SPEAKER NAME</a:t>
            </a:r>
          </a:p>
        </p:txBody>
      </p:sp>
      <p:sp>
        <p:nvSpPr>
          <p:cNvPr id="16" name="Segnaposto testo 10">
            <a:extLst>
              <a:ext uri="{FF2B5EF4-FFF2-40B4-BE49-F238E27FC236}">
                <a16:creationId xmlns:a16="http://schemas.microsoft.com/office/drawing/2014/main" id="{564FED9E-AD55-7F48-AD3B-C563A5529E0C}"/>
              </a:ext>
            </a:extLst>
          </p:cNvPr>
          <p:cNvSpPr>
            <a:spLocks noGrp="1"/>
          </p:cNvSpPr>
          <p:nvPr>
            <p:ph type="body" sz="quarter" idx="15" hasCustomPrompt="1"/>
          </p:nvPr>
        </p:nvSpPr>
        <p:spPr>
          <a:xfrm>
            <a:off x="10106025" y="292101"/>
            <a:ext cx="1765300" cy="903815"/>
          </a:xfrm>
        </p:spPr>
        <p:txBody>
          <a:bodyPr anchor="t" anchorCtr="0"/>
          <a:lstStyle>
            <a:lvl1pPr algn="r">
              <a:lnSpc>
                <a:spcPts val="1020"/>
              </a:lnSpc>
              <a:defRPr sz="850" b="1" i="0" cap="all" baseline="0">
                <a:solidFill>
                  <a:schemeClr val="tx1"/>
                </a:solidFill>
                <a:latin typeface="Söhne Halbfett" panose="020B0503030202060203" pitchFamily="34" charset="77"/>
              </a:defRPr>
            </a:lvl1pPr>
            <a:lvl2pPr>
              <a:lnSpc>
                <a:spcPts val="1020"/>
              </a:lnSpc>
              <a:defRPr sz="850" b="1" i="0" cap="all" baseline="0">
                <a:solidFill>
                  <a:schemeClr val="tx1"/>
                </a:solidFill>
                <a:latin typeface="Test Söhne Halbfett" panose="020B0503030202060203" pitchFamily="34" charset="77"/>
              </a:defRPr>
            </a:lvl2pPr>
            <a:lvl3pPr>
              <a:lnSpc>
                <a:spcPts val="1020"/>
              </a:lnSpc>
              <a:defRPr sz="850" b="1" i="0" cap="all" baseline="0">
                <a:solidFill>
                  <a:schemeClr val="tx1"/>
                </a:solidFill>
                <a:latin typeface="Test Söhne Halbfett" panose="020B0503030202060203" pitchFamily="34" charset="77"/>
              </a:defRPr>
            </a:lvl3pPr>
            <a:lvl4pPr>
              <a:lnSpc>
                <a:spcPts val="1020"/>
              </a:lnSpc>
              <a:defRPr sz="850" b="1" i="0" cap="all" baseline="0">
                <a:solidFill>
                  <a:schemeClr val="tx1"/>
                </a:solidFill>
                <a:latin typeface="Test Söhne Halbfett" panose="020B0503030202060203" pitchFamily="34" charset="77"/>
              </a:defRPr>
            </a:lvl4pPr>
            <a:lvl5pPr>
              <a:lnSpc>
                <a:spcPts val="1020"/>
              </a:lnSpc>
              <a:defRPr sz="850" b="1" i="0" cap="all" baseline="0">
                <a:solidFill>
                  <a:schemeClr val="tx1"/>
                </a:solidFill>
                <a:latin typeface="Test Söhne Halbfett" panose="020B0503030202060203" pitchFamily="34" charset="77"/>
              </a:defRPr>
            </a:lvl5pPr>
          </a:lstStyle>
          <a:p>
            <a:pPr lvl="0"/>
            <a:r>
              <a:rPr lang="it-IT" dirty="0"/>
              <a:t>INSERT DEPARTMENT or job </a:t>
            </a:r>
            <a:r>
              <a:rPr lang="it-IT" dirty="0" err="1"/>
              <a:t>title</a:t>
            </a:r>
            <a:r>
              <a:rPr lang="it-IT" dirty="0"/>
              <a:t> HERE</a:t>
            </a:r>
          </a:p>
        </p:txBody>
      </p:sp>
      <p:pic>
        <p:nvPicPr>
          <p:cNvPr id="10" name="Immagine 9">
            <a:extLst>
              <a:ext uri="{FF2B5EF4-FFF2-40B4-BE49-F238E27FC236}">
                <a16:creationId xmlns:a16="http://schemas.microsoft.com/office/drawing/2014/main" id="{AA3C27C0-086D-1945-B0CC-A3A7ED422E7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627725" y="6152289"/>
            <a:ext cx="307607" cy="449106"/>
          </a:xfrm>
          <a:prstGeom prst="rect">
            <a:avLst/>
          </a:prstGeom>
        </p:spPr>
      </p:pic>
      <p:pic>
        <p:nvPicPr>
          <p:cNvPr id="12" name="Immagine 11">
            <a:extLst>
              <a:ext uri="{FF2B5EF4-FFF2-40B4-BE49-F238E27FC236}">
                <a16:creationId xmlns:a16="http://schemas.microsoft.com/office/drawing/2014/main" id="{571FAA57-11EB-EB43-AE8B-01E274972D5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258772" y="6314058"/>
            <a:ext cx="2133645" cy="277374"/>
          </a:xfrm>
          <a:prstGeom prst="rect">
            <a:avLst/>
          </a:prstGeom>
        </p:spPr>
      </p:pic>
      <p:sp>
        <p:nvSpPr>
          <p:cNvPr id="23" name="Segnaposto testo 20">
            <a:extLst>
              <a:ext uri="{FF2B5EF4-FFF2-40B4-BE49-F238E27FC236}">
                <a16:creationId xmlns:a16="http://schemas.microsoft.com/office/drawing/2014/main" id="{B72B2B55-2FDC-DC49-A3FE-8B963509EF4A}"/>
              </a:ext>
            </a:extLst>
          </p:cNvPr>
          <p:cNvSpPr>
            <a:spLocks noGrp="1"/>
          </p:cNvSpPr>
          <p:nvPr>
            <p:ph type="body" sz="quarter" idx="16" hasCustomPrompt="1"/>
          </p:nvPr>
        </p:nvSpPr>
        <p:spPr>
          <a:xfrm>
            <a:off x="317498" y="1426005"/>
            <a:ext cx="11553825" cy="349680"/>
          </a:xfrm>
        </p:spPr>
        <p:txBody>
          <a:bodyPr/>
          <a:lstStyle>
            <a:lvl1pPr>
              <a:defRPr sz="1500"/>
            </a:lvl1pPr>
          </a:lstStyle>
          <a:p>
            <a:r>
              <a:rPr lang="it-IT" dirty="0"/>
              <a:t>INSERT NAME OF THE PROGRAM</a:t>
            </a:r>
          </a:p>
        </p:txBody>
      </p:sp>
    </p:spTree>
    <p:extLst>
      <p:ext uri="{BB962C8B-B14F-4D97-AF65-F5344CB8AC3E}">
        <p14:creationId xmlns:p14="http://schemas.microsoft.com/office/powerpoint/2010/main" val="1042782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mp; Text">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F3B9CF12-720C-9443-9F21-896717B7C66F}"/>
              </a:ext>
            </a:extLst>
          </p:cNvPr>
          <p:cNvSpPr>
            <a:spLocks noGrp="1"/>
          </p:cNvSpPr>
          <p:nvPr>
            <p:ph type="sldNum" sz="quarter" idx="10"/>
          </p:nvPr>
        </p:nvSpPr>
        <p:spPr/>
        <p:txBody>
          <a:bodyPr/>
          <a:lstStyle/>
          <a:p>
            <a:fld id="{F6B1423B-B126-4CFB-BD17-F47B21D01BE7}" type="slidenum">
              <a:rPr lang="it-IT" smtClean="0"/>
              <a:pPr/>
              <a:t>‹N›</a:t>
            </a:fld>
            <a:endParaRPr lang="it-IT" sz="850" dirty="0"/>
          </a:p>
        </p:txBody>
      </p:sp>
      <p:pic>
        <p:nvPicPr>
          <p:cNvPr id="8" name="Immagine 7">
            <a:extLst>
              <a:ext uri="{FF2B5EF4-FFF2-40B4-BE49-F238E27FC236}">
                <a16:creationId xmlns:a16="http://schemas.microsoft.com/office/drawing/2014/main" id="{28990603-03DE-3B4F-9243-D0CDCBCE44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499" y="6347846"/>
            <a:ext cx="1753200" cy="189479"/>
          </a:xfrm>
          <a:prstGeom prst="rect">
            <a:avLst/>
          </a:prstGeom>
        </p:spPr>
      </p:pic>
      <p:sp>
        <p:nvSpPr>
          <p:cNvPr id="5" name="Titolo 4">
            <a:extLst>
              <a:ext uri="{FF2B5EF4-FFF2-40B4-BE49-F238E27FC236}">
                <a16:creationId xmlns:a16="http://schemas.microsoft.com/office/drawing/2014/main" id="{0625E185-6A5C-2A46-8FC9-33151F2D6647}"/>
              </a:ext>
            </a:extLst>
          </p:cNvPr>
          <p:cNvSpPr>
            <a:spLocks noGrp="1"/>
          </p:cNvSpPr>
          <p:nvPr>
            <p:ph type="title" hasCustomPrompt="1"/>
          </p:nvPr>
        </p:nvSpPr>
        <p:spPr>
          <a:xfrm>
            <a:off x="317499" y="279783"/>
            <a:ext cx="11553825" cy="917192"/>
          </a:xfrm>
        </p:spPr>
        <p:txBody>
          <a:bodyPr/>
          <a:lstStyle>
            <a:lvl1pPr>
              <a:defRPr>
                <a:solidFill>
                  <a:schemeClr val="tx1"/>
                </a:solidFill>
              </a:defRPr>
            </a:lvl1pPr>
          </a:lstStyle>
          <a:p>
            <a:r>
              <a:rPr lang="it-IT" dirty="0" err="1"/>
              <a:t>Insert</a:t>
            </a:r>
            <a:r>
              <a:rPr lang="it-IT" dirty="0"/>
              <a:t> Title of the slide </a:t>
            </a:r>
            <a:r>
              <a:rPr lang="it-IT" dirty="0" err="1"/>
              <a:t>here</a:t>
            </a:r>
            <a:endParaRPr lang="it-IT" dirty="0"/>
          </a:p>
        </p:txBody>
      </p:sp>
      <p:sp>
        <p:nvSpPr>
          <p:cNvPr id="6" name="Segnaposto contenuto 5">
            <a:extLst>
              <a:ext uri="{FF2B5EF4-FFF2-40B4-BE49-F238E27FC236}">
                <a16:creationId xmlns:a16="http://schemas.microsoft.com/office/drawing/2014/main" id="{1A939106-D621-1E4E-AF72-A06570C7EC49}"/>
              </a:ext>
            </a:extLst>
          </p:cNvPr>
          <p:cNvSpPr>
            <a:spLocks noGrp="1"/>
          </p:cNvSpPr>
          <p:nvPr>
            <p:ph sz="quarter" idx="11" hasCustomPrompt="1"/>
          </p:nvPr>
        </p:nvSpPr>
        <p:spPr>
          <a:xfrm>
            <a:off x="317499" y="1343608"/>
            <a:ext cx="11553825" cy="4833256"/>
          </a:xfrm>
        </p:spPr>
        <p:txBody>
          <a:bodyPr/>
          <a:lstStyle>
            <a:lvl1pPr>
              <a:lnSpc>
                <a:spcPct val="100000"/>
              </a:lnSpc>
              <a:defRPr sz="1600"/>
            </a:lvl1pPr>
          </a:lstStyle>
          <a:p>
            <a:r>
              <a:rPr lang="it-IT" dirty="0" err="1"/>
              <a:t>Insert</a:t>
            </a:r>
            <a:r>
              <a:rPr lang="it-IT" dirty="0"/>
              <a:t> text </a:t>
            </a:r>
            <a:r>
              <a:rPr lang="it-IT" dirty="0" err="1"/>
              <a:t>here</a:t>
            </a:r>
            <a:endParaRPr lang="it-IT" dirty="0"/>
          </a:p>
        </p:txBody>
      </p:sp>
    </p:spTree>
    <p:extLst>
      <p:ext uri="{BB962C8B-B14F-4D97-AF65-F5344CB8AC3E}">
        <p14:creationId xmlns:p14="http://schemas.microsoft.com/office/powerpoint/2010/main" val="666592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MASTER">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9479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blank">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7245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F3B9CF12-720C-9443-9F21-896717B7C66F}"/>
              </a:ext>
            </a:extLst>
          </p:cNvPr>
          <p:cNvSpPr>
            <a:spLocks noGrp="1"/>
          </p:cNvSpPr>
          <p:nvPr>
            <p:ph type="sldNum" sz="quarter" idx="10"/>
          </p:nvPr>
        </p:nvSpPr>
        <p:spPr/>
        <p:txBody>
          <a:bodyPr/>
          <a:lstStyle/>
          <a:p>
            <a:fld id="{F6B1423B-B126-4CFB-BD17-F47B21D01BE7}" type="slidenum">
              <a:rPr lang="it-IT" smtClean="0"/>
              <a:pPr/>
              <a:t>‹N›</a:t>
            </a:fld>
            <a:endParaRPr lang="it-IT" sz="850" dirty="0"/>
          </a:p>
        </p:txBody>
      </p:sp>
      <p:pic>
        <p:nvPicPr>
          <p:cNvPr id="8" name="Immagine 7">
            <a:extLst>
              <a:ext uri="{FF2B5EF4-FFF2-40B4-BE49-F238E27FC236}">
                <a16:creationId xmlns:a16="http://schemas.microsoft.com/office/drawing/2014/main" id="{28990603-03DE-3B4F-9243-D0CDCBCE44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499" y="6347846"/>
            <a:ext cx="1753200" cy="189479"/>
          </a:xfrm>
          <a:prstGeom prst="rect">
            <a:avLst/>
          </a:prstGeom>
        </p:spPr>
      </p:pic>
    </p:spTree>
    <p:extLst>
      <p:ext uri="{BB962C8B-B14F-4D97-AF65-F5344CB8AC3E}">
        <p14:creationId xmlns:p14="http://schemas.microsoft.com/office/powerpoint/2010/main" val="423439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A76015-6CB9-97FC-0CCD-B1DE3782B61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A00CA3C-433D-B648-C347-A5502BBDDB7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4F484F4-6C80-7ACD-4911-A93CA09E014E}"/>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5" name="Segnaposto piè di pagina 4">
            <a:extLst>
              <a:ext uri="{FF2B5EF4-FFF2-40B4-BE49-F238E27FC236}">
                <a16:creationId xmlns:a16="http://schemas.microsoft.com/office/drawing/2014/main" id="{CD59FD59-8B28-0326-FB9D-EA059D9C3CA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9A79A8F-4122-C335-FCD9-062FBC6AC549}"/>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3669107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720295-59E6-13A8-9987-D684908A844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25449F8-9F8E-EA9F-58B4-B49FD82733A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5D66D95-A2D7-CDEB-9864-20E9515EF809}"/>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5" name="Segnaposto piè di pagina 4">
            <a:extLst>
              <a:ext uri="{FF2B5EF4-FFF2-40B4-BE49-F238E27FC236}">
                <a16:creationId xmlns:a16="http://schemas.microsoft.com/office/drawing/2014/main" id="{9C84CB05-4AB3-6C85-B039-BC78DBF9DE6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62C638-6838-BFD4-CB83-619FEA743C05}"/>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274198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E16AE0-A2D2-63E0-7A1F-D4F2BCFDFAE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C7869B7-7FB0-032A-A23C-2E9E88B9BCE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DB81E85-4EDB-A3E3-FC62-18DD3629EC5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1BEB505-8645-8659-8BD6-66611516C5DA}"/>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6" name="Segnaposto piè di pagina 5">
            <a:extLst>
              <a:ext uri="{FF2B5EF4-FFF2-40B4-BE49-F238E27FC236}">
                <a16:creationId xmlns:a16="http://schemas.microsoft.com/office/drawing/2014/main" id="{3469F801-A606-906C-E832-3C22392858D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EA45E31-A096-3C3E-0565-BE6EA0CE8077}"/>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843949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B43294-D7D2-0CCE-3C3A-B439EB8253E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F8ED7C1-B516-8211-C0AD-AE2EC06DEC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54F17AE-BBD7-1387-BFF8-24054D344BD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4775A43-D0BB-1125-C320-7619CA5DC3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302D4E-9E32-A5FE-8F78-5303B994C85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CF1641C-BD15-860A-CE33-B7D96D056B27}"/>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8" name="Segnaposto piè di pagina 7">
            <a:extLst>
              <a:ext uri="{FF2B5EF4-FFF2-40B4-BE49-F238E27FC236}">
                <a16:creationId xmlns:a16="http://schemas.microsoft.com/office/drawing/2014/main" id="{798C5460-E8BB-10DA-58C8-BA67301F275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347437B-B5E1-DB0D-D70E-9547A17C8F75}"/>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102616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D35DDB-AAFE-88EC-F7B8-F44E4B7A93D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02DCC00-D830-9165-2EEE-701F21D31730}"/>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4" name="Segnaposto piè di pagina 3">
            <a:extLst>
              <a:ext uri="{FF2B5EF4-FFF2-40B4-BE49-F238E27FC236}">
                <a16:creationId xmlns:a16="http://schemas.microsoft.com/office/drawing/2014/main" id="{318FEDF0-239D-BAB7-57A1-8227EE1DD24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FFC3163-D7FB-4E04-B35D-C2B984031A7D}"/>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4011627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802CC40-D856-6227-9CE3-3A2E4C6EA8CF}"/>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3" name="Segnaposto piè di pagina 2">
            <a:extLst>
              <a:ext uri="{FF2B5EF4-FFF2-40B4-BE49-F238E27FC236}">
                <a16:creationId xmlns:a16="http://schemas.microsoft.com/office/drawing/2014/main" id="{1590BA04-B319-458F-4773-A803FC648D1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7C6AAD0-636C-62F5-4A33-28485F764432}"/>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590102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DB5C46-0590-9D8F-1CD8-E70037546C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AC1CD9E-CB17-E2B3-2EF9-807F3CED05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D6EDA9-CC39-2D36-EE2C-7B4598C156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D701B50-DABA-C864-B7C3-30BA0387EE18}"/>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6" name="Segnaposto piè di pagina 5">
            <a:extLst>
              <a:ext uri="{FF2B5EF4-FFF2-40B4-BE49-F238E27FC236}">
                <a16:creationId xmlns:a16="http://schemas.microsoft.com/office/drawing/2014/main" id="{0804AB1A-83A1-047D-492B-71F5A48C5C5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CAF6235-51A3-D9E5-B139-283061991751}"/>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265446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9B7A77-D43E-7FA4-9321-6A5A0C3AC05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0EC9F30-6346-9BEB-482A-19E1DA4024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9D0CEE3-63E7-4959-FE10-9CCEA8F9E6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5CC4CBF-73F4-D9E8-5BBA-C49DA65FC3B7}"/>
              </a:ext>
            </a:extLst>
          </p:cNvPr>
          <p:cNvSpPr>
            <a:spLocks noGrp="1"/>
          </p:cNvSpPr>
          <p:nvPr>
            <p:ph type="dt" sz="half" idx="10"/>
          </p:nvPr>
        </p:nvSpPr>
        <p:spPr/>
        <p:txBody>
          <a:bodyPr/>
          <a:lstStyle/>
          <a:p>
            <a:fld id="{3D0FB3F8-0025-4C47-800D-936F16806467}" type="datetimeFigureOut">
              <a:rPr lang="it-IT" smtClean="0"/>
              <a:t>05/08/26</a:t>
            </a:fld>
            <a:endParaRPr lang="it-IT"/>
          </a:p>
        </p:txBody>
      </p:sp>
      <p:sp>
        <p:nvSpPr>
          <p:cNvPr id="6" name="Segnaposto piè di pagina 5">
            <a:extLst>
              <a:ext uri="{FF2B5EF4-FFF2-40B4-BE49-F238E27FC236}">
                <a16:creationId xmlns:a16="http://schemas.microsoft.com/office/drawing/2014/main" id="{42A0B3B9-2FB8-D4DC-675E-71C7D661D70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21FC0D2-FE9C-225B-9100-61FB373A6BE5}"/>
              </a:ext>
            </a:extLst>
          </p:cNvPr>
          <p:cNvSpPr>
            <a:spLocks noGrp="1"/>
          </p:cNvSpPr>
          <p:nvPr>
            <p:ph type="sldNum" sz="quarter" idx="12"/>
          </p:nvPr>
        </p:nvSpPr>
        <p:spPr/>
        <p:txBody>
          <a:bodyPr/>
          <a:lstStyle/>
          <a:p>
            <a:fld id="{076E8490-EB99-4447-A105-53A71A19B5D8}" type="slidenum">
              <a:rPr lang="it-IT" smtClean="0"/>
              <a:t>‹N›</a:t>
            </a:fld>
            <a:endParaRPr lang="it-IT"/>
          </a:p>
        </p:txBody>
      </p:sp>
    </p:spTree>
    <p:extLst>
      <p:ext uri="{BB962C8B-B14F-4D97-AF65-F5344CB8AC3E}">
        <p14:creationId xmlns:p14="http://schemas.microsoft.com/office/powerpoint/2010/main" val="1000102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4613CE2-AA40-5632-42CC-D42414DACD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667588C-AD0F-BB98-EF21-192BBF6777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E8538B0-ECD3-5E7F-2FF2-FF0ED94EA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D0FB3F8-0025-4C47-800D-936F16806467}" type="datetimeFigureOut">
              <a:rPr lang="it-IT" smtClean="0"/>
              <a:t>05/08/26</a:t>
            </a:fld>
            <a:endParaRPr lang="it-IT"/>
          </a:p>
        </p:txBody>
      </p:sp>
      <p:sp>
        <p:nvSpPr>
          <p:cNvPr id="5" name="Segnaposto piè di pagina 4">
            <a:extLst>
              <a:ext uri="{FF2B5EF4-FFF2-40B4-BE49-F238E27FC236}">
                <a16:creationId xmlns:a16="http://schemas.microsoft.com/office/drawing/2014/main" id="{26772271-D4CC-18DF-F7F8-BD0A05E11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9AA67116-11CB-D66B-4C8B-CECF09777A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6E8490-EB99-4447-A105-53A71A19B5D8}" type="slidenum">
              <a:rPr lang="it-IT" smtClean="0"/>
              <a:t>‹N›</a:t>
            </a:fld>
            <a:endParaRPr lang="it-IT"/>
          </a:p>
        </p:txBody>
      </p:sp>
    </p:spTree>
    <p:extLst>
      <p:ext uri="{BB962C8B-B14F-4D97-AF65-F5344CB8AC3E}">
        <p14:creationId xmlns:p14="http://schemas.microsoft.com/office/powerpoint/2010/main" val="136817159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4" r:id="rId13"/>
    <p:sldLayoutId id="2147483725" r:id="rId14"/>
    <p:sldLayoutId id="2147483726" r:id="rId15"/>
    <p:sldLayoutId id="2147483727" r:id="rId16"/>
    <p:sldLayoutId id="2147483728" r:id="rId17"/>
    <p:sldLayoutId id="214748372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6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7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DA077-8843-55E2-F9ED-C3C749F8454F}"/>
            </a:ext>
          </a:extLst>
        </p:cNvPr>
        <p:cNvGrpSpPr/>
        <p:nvPr/>
      </p:nvGrpSpPr>
      <p:grpSpPr>
        <a:xfrm>
          <a:off x="0" y="0"/>
          <a:ext cx="0" cy="0"/>
          <a:chOff x="0" y="0"/>
          <a:chExt cx="0" cy="0"/>
        </a:xfrm>
      </p:grpSpPr>
      <p:sp>
        <p:nvSpPr>
          <p:cNvPr id="250881" name="Text Box 1">
            <a:extLst>
              <a:ext uri="{FF2B5EF4-FFF2-40B4-BE49-F238E27FC236}">
                <a16:creationId xmlns:a16="http://schemas.microsoft.com/office/drawing/2014/main" id="{C9AA6123-D021-8E1C-C096-226BFF877D45}"/>
              </a:ext>
            </a:extLst>
          </p:cNvPr>
          <p:cNvSpPr txBox="1">
            <a:spLocks noChangeArrowheads="1"/>
          </p:cNvSpPr>
          <p:nvPr/>
        </p:nvSpPr>
        <p:spPr bwMode="auto">
          <a:xfrm>
            <a:off x="5503863" y="6091239"/>
            <a:ext cx="1185862"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spcAft>
                <a:spcPts val="1425"/>
              </a:spcAft>
              <a:buClr>
                <a:srgbClr val="000000"/>
              </a:buClr>
              <a:buSzPct val="100000"/>
              <a:buFont typeface="Times New Roman" panose="02020603050405020304" pitchFamily="18" charset="0"/>
              <a:tabLst>
                <a:tab pos="723900" algn="l"/>
              </a:tabLst>
              <a:defRPr sz="25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723900" algn="l"/>
              </a:tabLst>
              <a:defRPr sz="24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pPr marL="0" marR="0" lvl="0" indent="0" algn="l" defTabSz="914400" rtl="0" eaLnBrk="1" fontAlgn="auto" latinLnBrk="0" hangingPunct="1">
              <a:lnSpc>
                <a:spcPct val="100000"/>
              </a:lnSpc>
              <a:spcBef>
                <a:spcPts val="0"/>
              </a:spcBef>
              <a:spcAft>
                <a:spcPct val="0"/>
              </a:spcAft>
              <a:buClr>
                <a:srgbClr val="000000"/>
              </a:buClr>
              <a:buSzPct val="100000"/>
              <a:buFont typeface="Times New Roman" panose="02020603050405020304" pitchFamily="18" charset="0"/>
              <a:buNone/>
              <a:tabLst>
                <a:tab pos="723900" algn="l"/>
              </a:tabLst>
              <a:defRPr/>
            </a:pPr>
            <a:fld id="{F6377CAB-61E4-2640-A25B-B92A4F38E65B}" type="slidenum">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l" defTabSz="914400" rtl="0" eaLnBrk="1" fontAlgn="auto" latinLnBrk="0" hangingPunct="1">
                <a:lnSpc>
                  <a:spcPct val="100000"/>
                </a:lnSpc>
                <a:spcBef>
                  <a:spcPts val="0"/>
                </a:spcBef>
                <a:spcAft>
                  <a:spcPct val="0"/>
                </a:spcAft>
                <a:buClr>
                  <a:srgbClr val="000000"/>
                </a:buClr>
                <a:buSzPct val="100000"/>
                <a:buFont typeface="Times New Roman" panose="02020603050405020304" pitchFamily="18" charset="0"/>
                <a:buNone/>
                <a:tabLst>
                  <a:tab pos="723900" algn="l"/>
                </a:tabLst>
                <a:defRPr/>
              </a:pPr>
              <a:t>1</a:t>
            </a:fld>
            <a:endPar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0882" name="Rectangle 2">
            <a:extLst>
              <a:ext uri="{FF2B5EF4-FFF2-40B4-BE49-F238E27FC236}">
                <a16:creationId xmlns:a16="http://schemas.microsoft.com/office/drawing/2014/main" id="{71702CD1-BDC0-A0F4-0947-01E0ED2B4FD6}"/>
              </a:ext>
            </a:extLst>
          </p:cNvPr>
          <p:cNvSpPr>
            <a:spLocks noChangeArrowheads="1"/>
          </p:cNvSpPr>
          <p:nvPr/>
        </p:nvSpPr>
        <p:spPr bwMode="auto">
          <a:xfrm>
            <a:off x="1671639" y="90489"/>
            <a:ext cx="8150225" cy="1157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lnSpc>
                <a:spcPct val="93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5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pPr marL="0" marR="0" lvl="0" indent="0" algn="l" defTabSz="914400" rtl="0" eaLnBrk="1" fontAlgn="auto" latinLnBrk="0" hangingPunct="1">
              <a:lnSpc>
                <a:spcPct val="100000"/>
              </a:lnSpc>
              <a:spcBef>
                <a:spcPts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kumimoji="0" lang="it-IT" altLang="it-IT"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l" defTabSz="914400" rtl="0" eaLnBrk="1" fontAlgn="auto" latinLnBrk="0" hangingPunct="1">
              <a:lnSpc>
                <a:spcPct val="100000"/>
              </a:lnSpc>
              <a:spcBef>
                <a:spcPts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auto" latinLnBrk="0" hangingPunct="1">
              <a:lnSpc>
                <a:spcPct val="100000"/>
              </a:lnSpc>
              <a:spcBef>
                <a:spcPts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auto" latinLnBrk="0" hangingPunct="1">
              <a:lnSpc>
                <a:spcPct val="100000"/>
              </a:lnSpc>
              <a:spcBef>
                <a:spcPts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kumimoji="0" lang="it-IT" altLang="it-IT" sz="16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p:txBody>
      </p:sp>
      <p:sp>
        <p:nvSpPr>
          <p:cNvPr id="250883" name="Rectangle 3">
            <a:extLst>
              <a:ext uri="{FF2B5EF4-FFF2-40B4-BE49-F238E27FC236}">
                <a16:creationId xmlns:a16="http://schemas.microsoft.com/office/drawing/2014/main" id="{AE8D9985-E99B-C3DC-FA6F-436CB3537797}"/>
              </a:ext>
            </a:extLst>
          </p:cNvPr>
          <p:cNvSpPr>
            <a:spLocks noChangeArrowheads="1"/>
          </p:cNvSpPr>
          <p:nvPr/>
        </p:nvSpPr>
        <p:spPr bwMode="auto">
          <a:xfrm>
            <a:off x="1671638" y="185738"/>
            <a:ext cx="8418512" cy="9218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lnSpc>
                <a:spcPct val="93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5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9pPr>
          </a:lstStyle>
          <a:p>
            <a:pPr marL="0" marR="0" lvl="0" indent="0" algn="l" defTabSz="914400" rtl="0" eaLnBrk="1" fontAlgn="auto" latinLnBrk="0" hangingPunct="1">
              <a:lnSpc>
                <a:spcPct val="100000"/>
              </a:lnSpc>
              <a:spcBef>
                <a:spcPts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br>
              <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br>
            <a:endPar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just" defTabSz="914400" rtl="0" eaLnBrk="1" fontAlgn="auto" latinLnBrk="0" hangingPunct="1">
              <a:lnSpc>
                <a:spcPct val="100000"/>
              </a:lnSpc>
              <a:spcBef>
                <a:spcPts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kumimoji="0" lang="it-IT" altLang="it-IT"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Segnaposto contenuto 4">
            <a:extLst>
              <a:ext uri="{FF2B5EF4-FFF2-40B4-BE49-F238E27FC236}">
                <a16:creationId xmlns:a16="http://schemas.microsoft.com/office/drawing/2014/main" id="{43E06269-9AD5-516C-EB36-A2DD3AF785A6}"/>
              </a:ext>
            </a:extLst>
          </p:cNvPr>
          <p:cNvSpPr txBox="1">
            <a:spLocks/>
          </p:cNvSpPr>
          <p:nvPr/>
        </p:nvSpPr>
        <p:spPr>
          <a:xfrm>
            <a:off x="319087" y="1352080"/>
            <a:ext cx="11553825" cy="5282635"/>
          </a:xfrm>
          <a:prstGeom prst="rect">
            <a:avLst/>
          </a:prstGeom>
        </p:spPr>
        <p:txBody>
          <a:bodyPr vert="horz" lIns="91440" tIns="45720" rIns="91440" bIns="45720" rtlCol="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it-IT" sz="2400" dirty="0">
              <a:latin typeface="Calibri" panose="020F0502020204030204" pitchFamily="34" charset="0"/>
              <a:cs typeface="Calibri" panose="020F0502020204030204" pitchFamily="34" charset="0"/>
            </a:endParaRPr>
          </a:p>
          <a:p>
            <a:r>
              <a:rPr lang="it-IT" dirty="0">
                <a:latin typeface="Calibri" panose="020F0502020204030204" pitchFamily="34" charset="0"/>
                <a:cs typeface="Calibri" panose="020F0502020204030204" pitchFamily="34" charset="0"/>
              </a:rPr>
              <a:t>Modulo 2 (Parte II) - Revisione Prezzi e Strumenti di Controllo</a:t>
            </a:r>
          </a:p>
          <a:p>
            <a:r>
              <a:rPr lang="it-IT" sz="2400" dirty="0">
                <a:latin typeface="Calibri" panose="020F0502020204030204" pitchFamily="34" charset="0"/>
                <a:cs typeface="Calibri" panose="020F0502020204030204" pitchFamily="34" charset="0"/>
              </a:rPr>
              <a:t>Simulazione di un caso pratico: elaborazione check list di controllo e applicazione di penali: accertamento dei presupposti e procedura di applicazione negli appalti di servizi.</a:t>
            </a:r>
          </a:p>
          <a:p>
            <a:endParaRPr lang="it-IT" sz="2400" dirty="0">
              <a:latin typeface="Calibri" panose="020F0502020204030204" pitchFamily="34" charset="0"/>
              <a:cs typeface="Calibri" panose="020F0502020204030204" pitchFamily="34" charset="0"/>
            </a:endParaRPr>
          </a:p>
          <a:p>
            <a:endParaRPr lang="it-IT" b="1" dirty="0">
              <a:latin typeface="Calibri" panose="020F0502020204030204" pitchFamily="34" charset="0"/>
              <a:cs typeface="Calibri" panose="020F0502020204030204" pitchFamily="34" charset="0"/>
            </a:endParaRPr>
          </a:p>
          <a:p>
            <a:br>
              <a:rPr lang="it-IT" sz="2400" b="1" dirty="0">
                <a:latin typeface="Calibri" panose="020F0502020204030204" pitchFamily="34" charset="0"/>
                <a:cs typeface="Calibri" panose="020F0502020204030204" pitchFamily="34" charset="0"/>
              </a:rPr>
            </a:br>
            <a:endParaRPr lang="it-IT" sz="2400" dirty="0">
              <a:latin typeface="Calibri" panose="020F0502020204030204" pitchFamily="34" charset="0"/>
              <a:cs typeface="Calibri" panose="020F0502020204030204" pitchFamily="34" charset="0"/>
            </a:endParaRPr>
          </a:p>
        </p:txBody>
      </p:sp>
      <p:sp>
        <p:nvSpPr>
          <p:cNvPr id="3" name="TextBox 4">
            <a:extLst>
              <a:ext uri="{FF2B5EF4-FFF2-40B4-BE49-F238E27FC236}">
                <a16:creationId xmlns:a16="http://schemas.microsoft.com/office/drawing/2014/main" id="{15D04F8A-9FDD-CFBD-42A1-6A316AA1D75B}"/>
              </a:ext>
            </a:extLst>
          </p:cNvPr>
          <p:cNvSpPr txBox="1"/>
          <p:nvPr/>
        </p:nvSpPr>
        <p:spPr>
          <a:xfrm>
            <a:off x="713232" y="4096512"/>
            <a:ext cx="7315200" cy="960120"/>
          </a:xfrm>
          <a:prstGeom prst="rect">
            <a:avLst/>
          </a:prstGeom>
          <a:noFill/>
        </p:spPr>
        <p:txBody>
          <a:bodyPr wrap="square" lIns="0" tIns="0" rIns="0" bIns="0" anchor="t">
            <a:spAutoFit/>
          </a:bodyPr>
          <a:lstStyle/>
          <a:p>
            <a:pPr algn="l">
              <a:defRPr sz="2000" b="0" i="0">
                <a:solidFill>
                  <a:srgbClr val="252F38"/>
                </a:solidFill>
                <a:latin typeface="Calibri"/>
              </a:defRPr>
            </a:pPr>
            <a:r>
              <a:rPr dirty="0" err="1"/>
              <a:t>Avv</a:t>
            </a:r>
            <a:r>
              <a:rPr dirty="0"/>
              <a:t>. Samantha Battiston</a:t>
            </a:r>
            <a:br>
              <a:rPr dirty="0"/>
            </a:br>
            <a:r>
              <a:rPr dirty="0" err="1"/>
              <a:t>info@studiobattiston.eu</a:t>
            </a:r>
            <a:endParaRPr dirty="0"/>
          </a:p>
        </p:txBody>
      </p:sp>
    </p:spTree>
    <p:extLst>
      <p:ext uri="{BB962C8B-B14F-4D97-AF65-F5344CB8AC3E}">
        <p14:creationId xmlns:p14="http://schemas.microsoft.com/office/powerpoint/2010/main" val="26090419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507831"/>
          </a:xfrm>
          <a:prstGeom prst="rect">
            <a:avLst/>
          </a:prstGeom>
          <a:noFill/>
        </p:spPr>
        <p:txBody>
          <a:bodyPr wrap="square">
            <a:spAutoFit/>
          </a:bodyPr>
          <a:lstStyle/>
          <a:p>
            <a:pPr>
              <a:defRPr sz="2700" b="1">
                <a:solidFill>
                  <a:srgbClr val="183E68"/>
                </a:solidFill>
                <a:latin typeface="Calibri"/>
              </a:defRPr>
            </a:pPr>
            <a:r>
              <a:rPr dirty="0"/>
              <a:t>Clausola </a:t>
            </a:r>
            <a:r>
              <a:rPr lang="it-IT" dirty="0"/>
              <a:t>esempio </a:t>
            </a:r>
            <a:r>
              <a:rPr dirty="0"/>
              <a:t> – Penale su termine globale o milestone essenziale</a:t>
            </a:r>
          </a:p>
        </p:txBody>
      </p:sp>
      <p:sp>
        <p:nvSpPr>
          <p:cNvPr id="5" name="TextBox 4"/>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Art. 126 d.lgs. 36/2023; artt. 1218 e 1382 c.c.</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12</a:t>
            </a:r>
          </a:p>
        </p:txBody>
      </p:sp>
      <p:sp>
        <p:nvSpPr>
          <p:cNvPr id="7" name="Rounded Rectangle 6"/>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rPr dirty="0"/>
              <a:t>VERSIONE 1</a:t>
            </a:r>
          </a:p>
        </p:txBody>
      </p:sp>
      <p:sp>
        <p:nvSpPr>
          <p:cNvPr id="8" name="Rounded Rectangle 7"/>
          <p:cNvSpPr/>
          <p:nvPr/>
        </p:nvSpPr>
        <p:spPr>
          <a:xfrm>
            <a:off x="658368" y="1783080"/>
            <a:ext cx="10972800" cy="297180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t>“Per ogni giorno naturale e consecutivo di ritardo imputabile all’Appaltatore rispetto al termine di avvio del servizio, alla milestone essenziale n. __ o al termine finale, è applicata una penale pari allo __‰ dell’ammontare netto contrattuale. La misura è graduata in relazione alle conseguenze del ritardo e l’importo complessivo non può superare il dieci per cento dell’ammontare netto contrattuale.”</a:t>
            </a:r>
          </a:p>
        </p:txBody>
      </p:sp>
      <p:sp>
        <p:nvSpPr>
          <p:cNvPr id="10" name="TextBox 9"/>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Art. 126 d.lgs. 36/2023, testo vigente.</a:t>
            </a:r>
          </a:p>
        </p:txBody>
      </p:sp>
      <p:sp>
        <p:nvSpPr>
          <p:cNvPr id="11" name="TextBox 10"/>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12</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1D5EE749-3570-439D-AE55-A681CB8C6552}"/>
              </a:ext>
            </a:extLst>
          </p:cNvPr>
          <p:cNvSpPr>
            <a:spLocks noGrp="1"/>
          </p:cNvSpPr>
          <p:nvPr/>
        </p:nvSpPr>
        <p:spPr>
          <a:xfrm>
            <a:off x="590550" y="3238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Ogni </a:t>
            </a:r>
            <a:r>
              <a:rPr sz="2700" b="1" i="0" dirty="0" err="1">
                <a:solidFill>
                  <a:srgbClr val="1F2937"/>
                </a:solidFill>
                <a:latin typeface="Calibri"/>
                <a:ea typeface="Calibri"/>
                <a:cs typeface="Calibri"/>
              </a:rPr>
              <a:t>riga</a:t>
            </a:r>
            <a:r>
              <a:rPr sz="2700" b="1" i="0" dirty="0">
                <a:solidFill>
                  <a:srgbClr val="1F2937"/>
                </a:solidFill>
                <a:latin typeface="Calibri"/>
                <a:ea typeface="Calibri"/>
                <a:cs typeface="Calibri"/>
              </a:rPr>
              <a:t> </a:t>
            </a:r>
            <a:r>
              <a:rPr lang="it-IT" sz="2700" b="1" i="0" dirty="0">
                <a:solidFill>
                  <a:srgbClr val="1F2937"/>
                </a:solidFill>
                <a:latin typeface="Calibri"/>
                <a:ea typeface="Calibri"/>
                <a:cs typeface="Calibri"/>
              </a:rPr>
              <a:t>della matrice </a:t>
            </a:r>
            <a:r>
              <a:rPr sz="2700" b="1" i="0" dirty="0">
                <a:solidFill>
                  <a:srgbClr val="1F2937"/>
                </a:solidFill>
                <a:latin typeface="Calibri"/>
                <a:ea typeface="Calibri"/>
                <a:cs typeface="Calibri"/>
              </a:rPr>
              <a:t>deve c</a:t>
            </a:r>
            <a:r>
              <a:rPr lang="it-IT" sz="2700" b="1" i="0" dirty="0" err="1">
                <a:solidFill>
                  <a:srgbClr val="1F2937"/>
                </a:solidFill>
                <a:latin typeface="Calibri"/>
                <a:ea typeface="Calibri"/>
                <a:cs typeface="Calibri"/>
              </a:rPr>
              <a:t>ollegarsi</a:t>
            </a:r>
            <a:r>
              <a:rPr lang="it-IT" sz="2700" b="1" i="0" dirty="0">
                <a:solidFill>
                  <a:srgbClr val="1F2937"/>
                </a:solidFill>
                <a:latin typeface="Calibri"/>
                <a:ea typeface="Calibri"/>
                <a:cs typeface="Calibri"/>
              </a:rPr>
              <a:t> a clausole del</a:t>
            </a:r>
            <a:r>
              <a:rPr sz="2700" b="1" i="0" dirty="0">
                <a:solidFill>
                  <a:srgbClr val="1F2937"/>
                </a:solidFill>
                <a:latin typeface="Calibri"/>
                <a:ea typeface="Calibri"/>
                <a:cs typeface="Calibri"/>
              </a:rPr>
              <a:t> contratto</a:t>
            </a:r>
          </a:p>
        </p:txBody>
      </p:sp>
      <p:sp>
        <p:nvSpPr>
          <p:cNvPr id="4" name="Rettangolo 3">
            <a:extLst>
              <a:ext uri="{FF2B5EF4-FFF2-40B4-BE49-F238E27FC236}">
                <a16:creationId xmlns:a16="http://schemas.microsoft.com/office/drawing/2014/main" id="{3C0661E5-600A-46DA-B37D-CA78FDAB1B41}"/>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4BB6D0CD-ABA6-49B1-929D-3DCE53EE4CE5}"/>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3760FBCE-6295-4B97-BEEE-B3002B8B1C67}"/>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44</a:t>
            </a:r>
          </a:p>
        </p:txBody>
      </p:sp>
      <p:sp>
        <p:nvSpPr>
          <p:cNvPr id="8" name="Rettangolo 7">
            <a:extLst>
              <a:ext uri="{FF2B5EF4-FFF2-40B4-BE49-F238E27FC236}">
                <a16:creationId xmlns:a16="http://schemas.microsoft.com/office/drawing/2014/main" id="{23B424CC-87D0-4EAD-87A7-546F62001D51}"/>
              </a:ext>
            </a:extLst>
          </p:cNvPr>
          <p:cNvSpPr>
            <a:spLocks noGrp="1"/>
          </p:cNvSpPr>
          <p:nvPr/>
        </p:nvSpPr>
        <p:spPr>
          <a:xfrm>
            <a:off x="590550" y="1314450"/>
            <a:ext cx="457200" cy="457200"/>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6AAED207-BA9A-4DA9-92FF-4D854D31203F}"/>
              </a:ext>
            </a:extLst>
          </p:cNvPr>
          <p:cNvSpPr>
            <a:spLocks noGrp="1"/>
          </p:cNvSpPr>
          <p:nvPr/>
        </p:nvSpPr>
        <p:spPr>
          <a:xfrm>
            <a:off x="590550" y="133350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1</a:t>
            </a:r>
          </a:p>
        </p:txBody>
      </p:sp>
      <p:sp>
        <p:nvSpPr>
          <p:cNvPr id="10" name="Rettangolo 9">
            <a:extLst>
              <a:ext uri="{FF2B5EF4-FFF2-40B4-BE49-F238E27FC236}">
                <a16:creationId xmlns:a16="http://schemas.microsoft.com/office/drawing/2014/main" id="{AF6AB75D-ABFA-4670-A94A-A43149FBFD43}"/>
              </a:ext>
            </a:extLst>
          </p:cNvPr>
          <p:cNvSpPr>
            <a:spLocks noGrp="1"/>
          </p:cNvSpPr>
          <p:nvPr/>
        </p:nvSpPr>
        <p:spPr>
          <a:xfrm>
            <a:off x="1257300" y="129540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Rischio</a:t>
            </a:r>
          </a:p>
        </p:txBody>
      </p:sp>
      <p:sp>
        <p:nvSpPr>
          <p:cNvPr id="11" name="Rettangolo 10">
            <a:extLst>
              <a:ext uri="{FF2B5EF4-FFF2-40B4-BE49-F238E27FC236}">
                <a16:creationId xmlns:a16="http://schemas.microsoft.com/office/drawing/2014/main" id="{0784E77A-CA64-4F94-B0B8-3E395270345E}"/>
              </a:ext>
            </a:extLst>
          </p:cNvPr>
          <p:cNvSpPr>
            <a:spLocks noGrp="1"/>
          </p:cNvSpPr>
          <p:nvPr/>
        </p:nvSpPr>
        <p:spPr>
          <a:xfrm>
            <a:off x="4495800" y="129540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Evento e allocazione nella matrice.</a:t>
            </a:r>
          </a:p>
        </p:txBody>
      </p:sp>
      <p:sp>
        <p:nvSpPr>
          <p:cNvPr id="12" name="Rettangolo 11">
            <a:extLst>
              <a:ext uri="{FF2B5EF4-FFF2-40B4-BE49-F238E27FC236}">
                <a16:creationId xmlns:a16="http://schemas.microsoft.com/office/drawing/2014/main" id="{5A4B08E7-DFAA-4697-9DF5-298559E09063}"/>
              </a:ext>
            </a:extLst>
          </p:cNvPr>
          <p:cNvSpPr>
            <a:spLocks noGrp="1"/>
          </p:cNvSpPr>
          <p:nvPr/>
        </p:nvSpPr>
        <p:spPr>
          <a:xfrm>
            <a:off x="590550" y="2251710"/>
            <a:ext cx="457200" cy="457200"/>
          </a:xfrm>
          <a:prstGeom prst="rect">
            <a:avLst/>
          </a:prstGeom>
          <a:solidFill>
            <a:srgbClr val="B91C1C"/>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1C6E7649-BECD-4F02-9182-E7BD62DB1888}"/>
              </a:ext>
            </a:extLst>
          </p:cNvPr>
          <p:cNvSpPr>
            <a:spLocks noGrp="1"/>
          </p:cNvSpPr>
          <p:nvPr/>
        </p:nvSpPr>
        <p:spPr>
          <a:xfrm>
            <a:off x="590550" y="227076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2</a:t>
            </a:r>
          </a:p>
        </p:txBody>
      </p:sp>
      <p:sp>
        <p:nvSpPr>
          <p:cNvPr id="14" name="Rettangolo 13">
            <a:extLst>
              <a:ext uri="{FF2B5EF4-FFF2-40B4-BE49-F238E27FC236}">
                <a16:creationId xmlns:a16="http://schemas.microsoft.com/office/drawing/2014/main" id="{CDAC3D8C-1274-473E-AC78-2466EC05180D}"/>
              </a:ext>
            </a:extLst>
          </p:cNvPr>
          <p:cNvSpPr>
            <a:spLocks noGrp="1"/>
          </p:cNvSpPr>
          <p:nvPr/>
        </p:nvSpPr>
        <p:spPr>
          <a:xfrm>
            <a:off x="1257300" y="223266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Obbligo</a:t>
            </a:r>
          </a:p>
        </p:txBody>
      </p:sp>
      <p:sp>
        <p:nvSpPr>
          <p:cNvPr id="15" name="Rettangolo 14">
            <a:extLst>
              <a:ext uri="{FF2B5EF4-FFF2-40B4-BE49-F238E27FC236}">
                <a16:creationId xmlns:a16="http://schemas.microsoft.com/office/drawing/2014/main" id="{966629DF-A1D3-43E3-9F7F-70F23C12125B}"/>
              </a:ext>
            </a:extLst>
          </p:cNvPr>
          <p:cNvSpPr>
            <a:spLocks noGrp="1"/>
          </p:cNvSpPr>
          <p:nvPr/>
        </p:nvSpPr>
        <p:spPr>
          <a:xfrm>
            <a:off x="4495800" y="223266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Prestazione, standard e responsabilità nell’articolo contrattuale.</a:t>
            </a:r>
          </a:p>
        </p:txBody>
      </p:sp>
      <p:sp>
        <p:nvSpPr>
          <p:cNvPr id="16" name="Rettangolo 15">
            <a:extLst>
              <a:ext uri="{FF2B5EF4-FFF2-40B4-BE49-F238E27FC236}">
                <a16:creationId xmlns:a16="http://schemas.microsoft.com/office/drawing/2014/main" id="{F3A2D6AD-C5F2-4E70-90B2-EBCE2430E2C8}"/>
              </a:ext>
            </a:extLst>
          </p:cNvPr>
          <p:cNvSpPr>
            <a:spLocks noGrp="1"/>
          </p:cNvSpPr>
          <p:nvPr/>
        </p:nvSpPr>
        <p:spPr>
          <a:xfrm>
            <a:off x="590550" y="3188970"/>
            <a:ext cx="457200" cy="457200"/>
          </a:xfrm>
          <a:prstGeom prst="rect">
            <a:avLst/>
          </a:prstGeom>
          <a:solidFill>
            <a:srgbClr val="B91C1C"/>
          </a:solidFill>
          <a:ln w="0">
            <a:noFill/>
            <a:prstDash val="solid"/>
          </a:ln>
        </p:spPr>
        <p:txBody>
          <a:bodyPr/>
          <a:lstStyle/>
          <a:p>
            <a:endParaRPr lang="it-IT"/>
          </a:p>
        </p:txBody>
      </p:sp>
      <p:sp>
        <p:nvSpPr>
          <p:cNvPr id="17" name="Rettangolo 16">
            <a:extLst>
              <a:ext uri="{FF2B5EF4-FFF2-40B4-BE49-F238E27FC236}">
                <a16:creationId xmlns:a16="http://schemas.microsoft.com/office/drawing/2014/main" id="{13B90647-128C-4A08-9716-C899B4F03B39}"/>
              </a:ext>
            </a:extLst>
          </p:cNvPr>
          <p:cNvSpPr>
            <a:spLocks noGrp="1"/>
          </p:cNvSpPr>
          <p:nvPr/>
        </p:nvSpPr>
        <p:spPr>
          <a:xfrm>
            <a:off x="590550" y="320802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3</a:t>
            </a:r>
          </a:p>
        </p:txBody>
      </p:sp>
      <p:sp>
        <p:nvSpPr>
          <p:cNvPr id="18" name="Rettangolo 17">
            <a:extLst>
              <a:ext uri="{FF2B5EF4-FFF2-40B4-BE49-F238E27FC236}">
                <a16:creationId xmlns:a16="http://schemas.microsoft.com/office/drawing/2014/main" id="{0FEE1A64-EDB3-4E58-B017-603C6CF37A4E}"/>
              </a:ext>
            </a:extLst>
          </p:cNvPr>
          <p:cNvSpPr>
            <a:spLocks noGrp="1"/>
          </p:cNvSpPr>
          <p:nvPr/>
        </p:nvSpPr>
        <p:spPr>
          <a:xfrm>
            <a:off x="1257300" y="316992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Dato</a:t>
            </a:r>
          </a:p>
        </p:txBody>
      </p:sp>
      <p:sp>
        <p:nvSpPr>
          <p:cNvPr id="19" name="Rettangolo 18">
            <a:extLst>
              <a:ext uri="{FF2B5EF4-FFF2-40B4-BE49-F238E27FC236}">
                <a16:creationId xmlns:a16="http://schemas.microsoft.com/office/drawing/2014/main" id="{5458D2CC-C944-4DA9-AD81-6243D5428E09}"/>
              </a:ext>
            </a:extLst>
          </p:cNvPr>
          <p:cNvSpPr>
            <a:spLocks noGrp="1"/>
          </p:cNvSpPr>
          <p:nvPr/>
        </p:nvSpPr>
        <p:spPr>
          <a:xfrm>
            <a:off x="4495800" y="316992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KPI, formula, baseline e fonte nel capitolato di gestione.</a:t>
            </a:r>
          </a:p>
        </p:txBody>
      </p:sp>
      <p:sp>
        <p:nvSpPr>
          <p:cNvPr id="20" name="Rettangolo 19">
            <a:extLst>
              <a:ext uri="{FF2B5EF4-FFF2-40B4-BE49-F238E27FC236}">
                <a16:creationId xmlns:a16="http://schemas.microsoft.com/office/drawing/2014/main" id="{84BC2875-31AB-47DF-B102-BA0D345EFC7A}"/>
              </a:ext>
            </a:extLst>
          </p:cNvPr>
          <p:cNvSpPr>
            <a:spLocks noGrp="1"/>
          </p:cNvSpPr>
          <p:nvPr/>
        </p:nvSpPr>
        <p:spPr>
          <a:xfrm>
            <a:off x="590550" y="4126230"/>
            <a:ext cx="457200" cy="457200"/>
          </a:xfrm>
          <a:prstGeom prst="rect">
            <a:avLst/>
          </a:prstGeom>
          <a:solidFill>
            <a:srgbClr val="B91C1C"/>
          </a:solidFill>
          <a:ln w="0">
            <a:noFill/>
            <a:prstDash val="solid"/>
          </a:ln>
        </p:spPr>
        <p:txBody>
          <a:bodyPr/>
          <a:lstStyle/>
          <a:p>
            <a:endParaRPr lang="it-IT"/>
          </a:p>
        </p:txBody>
      </p:sp>
      <p:sp>
        <p:nvSpPr>
          <p:cNvPr id="21" name="Rettangolo 20">
            <a:extLst>
              <a:ext uri="{FF2B5EF4-FFF2-40B4-BE49-F238E27FC236}">
                <a16:creationId xmlns:a16="http://schemas.microsoft.com/office/drawing/2014/main" id="{51A43C3B-F754-404B-A446-3FA8ACF4DE66}"/>
              </a:ext>
            </a:extLst>
          </p:cNvPr>
          <p:cNvSpPr>
            <a:spLocks noGrp="1"/>
          </p:cNvSpPr>
          <p:nvPr/>
        </p:nvSpPr>
        <p:spPr>
          <a:xfrm>
            <a:off x="590550" y="414528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4</a:t>
            </a:r>
          </a:p>
        </p:txBody>
      </p:sp>
      <p:sp>
        <p:nvSpPr>
          <p:cNvPr id="22" name="Rettangolo 21">
            <a:extLst>
              <a:ext uri="{FF2B5EF4-FFF2-40B4-BE49-F238E27FC236}">
                <a16:creationId xmlns:a16="http://schemas.microsoft.com/office/drawing/2014/main" id="{66130966-FA28-422E-9A01-4CA23D6ABA8B}"/>
              </a:ext>
            </a:extLst>
          </p:cNvPr>
          <p:cNvSpPr>
            <a:spLocks noGrp="1"/>
          </p:cNvSpPr>
          <p:nvPr/>
        </p:nvSpPr>
        <p:spPr>
          <a:xfrm>
            <a:off x="1257300" y="410718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Effetto</a:t>
            </a:r>
          </a:p>
        </p:txBody>
      </p:sp>
      <p:sp>
        <p:nvSpPr>
          <p:cNvPr id="23" name="Rettangolo 22">
            <a:extLst>
              <a:ext uri="{FF2B5EF4-FFF2-40B4-BE49-F238E27FC236}">
                <a16:creationId xmlns:a16="http://schemas.microsoft.com/office/drawing/2014/main" id="{9A6156C7-56FD-4BBE-B38F-BAB17D77AB82}"/>
              </a:ext>
            </a:extLst>
          </p:cNvPr>
          <p:cNvSpPr>
            <a:spLocks noGrp="1"/>
          </p:cNvSpPr>
          <p:nvPr/>
        </p:nvSpPr>
        <p:spPr>
          <a:xfrm>
            <a:off x="4495800" y="410718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Deduzione, penale, costo a carico, assicurazione o piano di rimedio.</a:t>
            </a:r>
          </a:p>
        </p:txBody>
      </p:sp>
      <p:sp>
        <p:nvSpPr>
          <p:cNvPr id="24" name="Rettangolo 23">
            <a:extLst>
              <a:ext uri="{FF2B5EF4-FFF2-40B4-BE49-F238E27FC236}">
                <a16:creationId xmlns:a16="http://schemas.microsoft.com/office/drawing/2014/main" id="{4584E49A-19C1-436D-AECA-1C8B98FC0BF9}"/>
              </a:ext>
            </a:extLst>
          </p:cNvPr>
          <p:cNvSpPr>
            <a:spLocks noGrp="1"/>
          </p:cNvSpPr>
          <p:nvPr/>
        </p:nvSpPr>
        <p:spPr>
          <a:xfrm>
            <a:off x="590550" y="5063490"/>
            <a:ext cx="457200" cy="457200"/>
          </a:xfrm>
          <a:prstGeom prst="rect">
            <a:avLst/>
          </a:prstGeom>
          <a:solidFill>
            <a:srgbClr val="B91C1C"/>
          </a:solidFill>
          <a:ln w="0">
            <a:noFill/>
            <a:prstDash val="solid"/>
          </a:ln>
        </p:spPr>
        <p:txBody>
          <a:bodyPr/>
          <a:lstStyle/>
          <a:p>
            <a:endParaRPr lang="it-IT"/>
          </a:p>
        </p:txBody>
      </p:sp>
      <p:sp>
        <p:nvSpPr>
          <p:cNvPr id="25" name="Rettangolo 24">
            <a:extLst>
              <a:ext uri="{FF2B5EF4-FFF2-40B4-BE49-F238E27FC236}">
                <a16:creationId xmlns:a16="http://schemas.microsoft.com/office/drawing/2014/main" id="{61765498-96B0-4215-9F8F-5658203E9DB7}"/>
              </a:ext>
            </a:extLst>
          </p:cNvPr>
          <p:cNvSpPr>
            <a:spLocks noGrp="1"/>
          </p:cNvSpPr>
          <p:nvPr/>
        </p:nvSpPr>
        <p:spPr>
          <a:xfrm>
            <a:off x="590550" y="508254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Rettangolo 25">
            <a:extLst>
              <a:ext uri="{FF2B5EF4-FFF2-40B4-BE49-F238E27FC236}">
                <a16:creationId xmlns:a16="http://schemas.microsoft.com/office/drawing/2014/main" id="{8C330ABA-49B7-4BB9-89C1-B8B7F5EAE2A0}"/>
              </a:ext>
            </a:extLst>
          </p:cNvPr>
          <p:cNvSpPr>
            <a:spLocks noGrp="1"/>
          </p:cNvSpPr>
          <p:nvPr/>
        </p:nvSpPr>
        <p:spPr>
          <a:xfrm>
            <a:off x="1257300" y="504444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Finanza</a:t>
            </a:r>
          </a:p>
        </p:txBody>
      </p:sp>
      <p:sp>
        <p:nvSpPr>
          <p:cNvPr id="27" name="Rettangolo 26">
            <a:extLst>
              <a:ext uri="{FF2B5EF4-FFF2-40B4-BE49-F238E27FC236}">
                <a16:creationId xmlns:a16="http://schemas.microsoft.com/office/drawing/2014/main" id="{75A31823-1AB6-458D-8F3A-207DBA6671D9}"/>
              </a:ext>
            </a:extLst>
          </p:cNvPr>
          <p:cNvSpPr>
            <a:spLocks noGrp="1"/>
          </p:cNvSpPr>
          <p:nvPr/>
        </p:nvSpPr>
        <p:spPr>
          <a:xfrm>
            <a:off x="4495800" y="504444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Voce del PEF, indicatore interessato e soglia di early warning.</a:t>
            </a:r>
          </a:p>
        </p:txBody>
      </p:sp>
    </p:spTree>
    <p:extLst>
      <p:ext uri="{BB962C8B-B14F-4D97-AF65-F5344CB8AC3E}">
        <p14:creationId xmlns:p14="http://schemas.microsoft.com/office/powerpoint/2010/main" val="10999785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E43A4C0-40F3-4751-861D-DCD7D5D08E9A}"/>
              </a:ext>
            </a:extLst>
          </p:cNvPr>
          <p:cNvSpPr>
            <a:spLocks noGrp="1"/>
          </p:cNvSpPr>
          <p:nvPr/>
        </p:nvSpPr>
        <p:spPr>
          <a:xfrm>
            <a:off x="1700212" y="447675"/>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Il piano dei controlli segue le fasi del </a:t>
            </a:r>
            <a:r>
              <a:rPr sz="2700" b="1" i="0" dirty="0" err="1">
                <a:solidFill>
                  <a:srgbClr val="1F2937"/>
                </a:solidFill>
                <a:latin typeface="Calibri"/>
                <a:ea typeface="Calibri"/>
                <a:cs typeface="Calibri"/>
              </a:rPr>
              <a:t>rischio</a:t>
            </a:r>
            <a:endParaRPr sz="2700" b="1" i="0" dirty="0">
              <a:solidFill>
                <a:srgbClr val="1F2937"/>
              </a:solidFill>
              <a:latin typeface="Calibri"/>
              <a:ea typeface="Calibri"/>
              <a:cs typeface="Calibri"/>
            </a:endParaRPr>
          </a:p>
        </p:txBody>
      </p:sp>
      <p:sp>
        <p:nvSpPr>
          <p:cNvPr id="4" name="Rettangolo 3">
            <a:extLst>
              <a:ext uri="{FF2B5EF4-FFF2-40B4-BE49-F238E27FC236}">
                <a16:creationId xmlns:a16="http://schemas.microsoft.com/office/drawing/2014/main" id="{EA019C80-34DF-444F-9D53-1DE760CE221C}"/>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6E40E4B9-F0AD-4F3C-811E-3F5610B98015}"/>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0DB99349-C3AF-4C34-AEA1-AED58E5C3E23}"/>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45</a:t>
            </a:r>
          </a:p>
        </p:txBody>
      </p:sp>
      <p:sp>
        <p:nvSpPr>
          <p:cNvPr id="8" name="Rettangolo 7">
            <a:extLst>
              <a:ext uri="{FF2B5EF4-FFF2-40B4-BE49-F238E27FC236}">
                <a16:creationId xmlns:a16="http://schemas.microsoft.com/office/drawing/2014/main" id="{5AD800A4-6C82-44F9-BE0F-73B3203EACDE}"/>
              </a:ext>
            </a:extLst>
          </p:cNvPr>
          <p:cNvSpPr>
            <a:spLocks noGrp="1"/>
          </p:cNvSpPr>
          <p:nvPr/>
        </p:nvSpPr>
        <p:spPr>
          <a:xfrm>
            <a:off x="400050" y="1333500"/>
            <a:ext cx="2050542" cy="4572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F89E19FB-76F4-469A-9182-37A5B25EB93F}"/>
              </a:ext>
            </a:extLst>
          </p:cNvPr>
          <p:cNvSpPr>
            <a:spLocks noGrp="1"/>
          </p:cNvSpPr>
          <p:nvPr/>
        </p:nvSpPr>
        <p:spPr>
          <a:xfrm>
            <a:off x="476250" y="1409700"/>
            <a:ext cx="1898142"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Fase</a:t>
            </a:r>
          </a:p>
        </p:txBody>
      </p:sp>
      <p:sp>
        <p:nvSpPr>
          <p:cNvPr id="10" name="Rettangolo 9">
            <a:extLst>
              <a:ext uri="{FF2B5EF4-FFF2-40B4-BE49-F238E27FC236}">
                <a16:creationId xmlns:a16="http://schemas.microsoft.com/office/drawing/2014/main" id="{43C60A98-6E46-4275-B31A-E799429252B6}"/>
              </a:ext>
            </a:extLst>
          </p:cNvPr>
          <p:cNvSpPr>
            <a:spLocks noGrp="1"/>
          </p:cNvSpPr>
          <p:nvPr/>
        </p:nvSpPr>
        <p:spPr>
          <a:xfrm>
            <a:off x="2450592" y="1333500"/>
            <a:ext cx="2164461" cy="4572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7A4F24B1-D4BD-4B57-8DA1-704DE14CEDE9}"/>
              </a:ext>
            </a:extLst>
          </p:cNvPr>
          <p:cNvSpPr>
            <a:spLocks noGrp="1"/>
          </p:cNvSpPr>
          <p:nvPr/>
        </p:nvSpPr>
        <p:spPr>
          <a:xfrm>
            <a:off x="2526792" y="1409700"/>
            <a:ext cx="2012061"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Frequenza</a:t>
            </a:r>
          </a:p>
        </p:txBody>
      </p:sp>
      <p:sp>
        <p:nvSpPr>
          <p:cNvPr id="12" name="Rettangolo 11">
            <a:extLst>
              <a:ext uri="{FF2B5EF4-FFF2-40B4-BE49-F238E27FC236}">
                <a16:creationId xmlns:a16="http://schemas.microsoft.com/office/drawing/2014/main" id="{B6BB8382-077B-4D0D-A278-ED9E4091B000}"/>
              </a:ext>
            </a:extLst>
          </p:cNvPr>
          <p:cNvSpPr>
            <a:spLocks noGrp="1"/>
          </p:cNvSpPr>
          <p:nvPr/>
        </p:nvSpPr>
        <p:spPr>
          <a:xfrm>
            <a:off x="4615053" y="1333500"/>
            <a:ext cx="4556760" cy="4572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88DB9B8D-88E1-4D5D-84CB-399361781728}"/>
              </a:ext>
            </a:extLst>
          </p:cNvPr>
          <p:cNvSpPr>
            <a:spLocks noGrp="1"/>
          </p:cNvSpPr>
          <p:nvPr/>
        </p:nvSpPr>
        <p:spPr>
          <a:xfrm>
            <a:off x="4691253" y="1409700"/>
            <a:ext cx="4404360"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Controlli</a:t>
            </a:r>
          </a:p>
        </p:txBody>
      </p:sp>
      <p:sp>
        <p:nvSpPr>
          <p:cNvPr id="14" name="Rettangolo 13">
            <a:extLst>
              <a:ext uri="{FF2B5EF4-FFF2-40B4-BE49-F238E27FC236}">
                <a16:creationId xmlns:a16="http://schemas.microsoft.com/office/drawing/2014/main" id="{A5092B3A-6181-4B0E-A3BA-F17DD6B621CD}"/>
              </a:ext>
            </a:extLst>
          </p:cNvPr>
          <p:cNvSpPr>
            <a:spLocks noGrp="1"/>
          </p:cNvSpPr>
          <p:nvPr/>
        </p:nvSpPr>
        <p:spPr>
          <a:xfrm>
            <a:off x="9171813" y="1333500"/>
            <a:ext cx="2620137" cy="457200"/>
          </a:xfrm>
          <a:prstGeom prst="rect">
            <a:avLst/>
          </a:prstGeom>
          <a:solidFill>
            <a:srgbClr val="1F2937"/>
          </a:solidFill>
          <a:ln w="5715">
            <a:solidFill>
              <a:srgbClr val="FFFFFF"/>
            </a:solidFill>
            <a:prstDash val="solid"/>
          </a:ln>
        </p:spPr>
        <p:txBody>
          <a:bodyPr/>
          <a:lstStyle/>
          <a:p>
            <a:endParaRPr lang="it-IT"/>
          </a:p>
        </p:txBody>
      </p:sp>
      <p:sp>
        <p:nvSpPr>
          <p:cNvPr id="15" name="Rettangolo 14">
            <a:extLst>
              <a:ext uri="{FF2B5EF4-FFF2-40B4-BE49-F238E27FC236}">
                <a16:creationId xmlns:a16="http://schemas.microsoft.com/office/drawing/2014/main" id="{CE96AF82-E679-43A9-A07C-08109D02D40B}"/>
              </a:ext>
            </a:extLst>
          </p:cNvPr>
          <p:cNvSpPr>
            <a:spLocks noGrp="1"/>
          </p:cNvSpPr>
          <p:nvPr/>
        </p:nvSpPr>
        <p:spPr>
          <a:xfrm>
            <a:off x="9248013" y="1409700"/>
            <a:ext cx="2467737"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Decisione</a:t>
            </a:r>
          </a:p>
        </p:txBody>
      </p:sp>
      <p:sp>
        <p:nvSpPr>
          <p:cNvPr id="16" name="Rettangolo 15">
            <a:extLst>
              <a:ext uri="{FF2B5EF4-FFF2-40B4-BE49-F238E27FC236}">
                <a16:creationId xmlns:a16="http://schemas.microsoft.com/office/drawing/2014/main" id="{C88904D4-482A-422A-909A-166322063C55}"/>
              </a:ext>
            </a:extLst>
          </p:cNvPr>
          <p:cNvSpPr>
            <a:spLocks noGrp="1"/>
          </p:cNvSpPr>
          <p:nvPr/>
        </p:nvSpPr>
        <p:spPr>
          <a:xfrm>
            <a:off x="400050" y="1790700"/>
            <a:ext cx="2050542" cy="701675"/>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9F485B1F-8FC1-4721-8A5D-F799AF092BEB}"/>
              </a:ext>
            </a:extLst>
          </p:cNvPr>
          <p:cNvSpPr>
            <a:spLocks noGrp="1"/>
          </p:cNvSpPr>
          <p:nvPr/>
        </p:nvSpPr>
        <p:spPr>
          <a:xfrm>
            <a:off x="476250" y="1857375"/>
            <a:ext cx="1898142"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Progettazione</a:t>
            </a:r>
          </a:p>
        </p:txBody>
      </p:sp>
      <p:sp>
        <p:nvSpPr>
          <p:cNvPr id="18" name="Rettangolo 17">
            <a:extLst>
              <a:ext uri="{FF2B5EF4-FFF2-40B4-BE49-F238E27FC236}">
                <a16:creationId xmlns:a16="http://schemas.microsoft.com/office/drawing/2014/main" id="{2F55BC17-4279-4288-9802-AFCEC20B6CED}"/>
              </a:ext>
            </a:extLst>
          </p:cNvPr>
          <p:cNvSpPr>
            <a:spLocks noGrp="1"/>
          </p:cNvSpPr>
          <p:nvPr/>
        </p:nvSpPr>
        <p:spPr>
          <a:xfrm>
            <a:off x="2450592" y="1790700"/>
            <a:ext cx="2164461" cy="701675"/>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7EE67B3F-F8E9-4929-941B-25710F8BE5FA}"/>
              </a:ext>
            </a:extLst>
          </p:cNvPr>
          <p:cNvSpPr>
            <a:spLocks noGrp="1"/>
          </p:cNvSpPr>
          <p:nvPr/>
        </p:nvSpPr>
        <p:spPr>
          <a:xfrm>
            <a:off x="2526792" y="1857375"/>
            <a:ext cx="2012061"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Quindicinale</a:t>
            </a:r>
          </a:p>
        </p:txBody>
      </p:sp>
      <p:sp>
        <p:nvSpPr>
          <p:cNvPr id="20" name="Rettangolo 19">
            <a:extLst>
              <a:ext uri="{FF2B5EF4-FFF2-40B4-BE49-F238E27FC236}">
                <a16:creationId xmlns:a16="http://schemas.microsoft.com/office/drawing/2014/main" id="{35C9E6D6-2137-43C7-ACE4-34CA2B536AB1}"/>
              </a:ext>
            </a:extLst>
          </p:cNvPr>
          <p:cNvSpPr>
            <a:spLocks noGrp="1"/>
          </p:cNvSpPr>
          <p:nvPr/>
        </p:nvSpPr>
        <p:spPr>
          <a:xfrm>
            <a:off x="4615053" y="1790700"/>
            <a:ext cx="4556760" cy="701675"/>
          </a:xfrm>
          <a:prstGeom prst="rect">
            <a:avLst/>
          </a:prstGeom>
          <a:solidFill>
            <a:srgbClr val="FFFFFF"/>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B0E3797D-616B-4D71-934C-D67B4842C044}"/>
              </a:ext>
            </a:extLst>
          </p:cNvPr>
          <p:cNvSpPr>
            <a:spLocks noGrp="1"/>
          </p:cNvSpPr>
          <p:nvPr/>
        </p:nvSpPr>
        <p:spPr>
          <a:xfrm>
            <a:off x="4691253" y="1857375"/>
            <a:ext cx="4404360"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Prescrizioni, autorizzazioni, design freeze</a:t>
            </a:r>
          </a:p>
        </p:txBody>
      </p:sp>
      <p:sp>
        <p:nvSpPr>
          <p:cNvPr id="22" name="Rettangolo 21">
            <a:extLst>
              <a:ext uri="{FF2B5EF4-FFF2-40B4-BE49-F238E27FC236}">
                <a16:creationId xmlns:a16="http://schemas.microsoft.com/office/drawing/2014/main" id="{5D187AA7-369B-4437-810E-6813E15E43DC}"/>
              </a:ext>
            </a:extLst>
          </p:cNvPr>
          <p:cNvSpPr>
            <a:spLocks noGrp="1"/>
          </p:cNvSpPr>
          <p:nvPr/>
        </p:nvSpPr>
        <p:spPr>
          <a:xfrm>
            <a:off x="9171813" y="1790700"/>
            <a:ext cx="2620137" cy="701675"/>
          </a:xfrm>
          <a:prstGeom prst="rect">
            <a:avLst/>
          </a:prstGeom>
          <a:solidFill>
            <a:srgbClr val="FFFFFF"/>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9A2269B9-088A-4A08-AAE8-575B1E62FDBB}"/>
              </a:ext>
            </a:extLst>
          </p:cNvPr>
          <p:cNvSpPr>
            <a:spLocks noGrp="1"/>
          </p:cNvSpPr>
          <p:nvPr/>
        </p:nvSpPr>
        <p:spPr>
          <a:xfrm>
            <a:off x="9248013" y="1857375"/>
            <a:ext cx="246773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Approva / richiede correzione</a:t>
            </a:r>
          </a:p>
        </p:txBody>
      </p:sp>
      <p:sp>
        <p:nvSpPr>
          <p:cNvPr id="24" name="Rettangolo 23">
            <a:extLst>
              <a:ext uri="{FF2B5EF4-FFF2-40B4-BE49-F238E27FC236}">
                <a16:creationId xmlns:a16="http://schemas.microsoft.com/office/drawing/2014/main" id="{7AF49FF4-8F14-424A-AAC7-76F1AF46B560}"/>
              </a:ext>
            </a:extLst>
          </p:cNvPr>
          <p:cNvSpPr>
            <a:spLocks noGrp="1"/>
          </p:cNvSpPr>
          <p:nvPr/>
        </p:nvSpPr>
        <p:spPr>
          <a:xfrm>
            <a:off x="400050" y="2492375"/>
            <a:ext cx="2050542" cy="701675"/>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B0A65F2B-5B45-42B3-92C0-A2E73564BB1A}"/>
              </a:ext>
            </a:extLst>
          </p:cNvPr>
          <p:cNvSpPr>
            <a:spLocks noGrp="1"/>
          </p:cNvSpPr>
          <p:nvPr/>
        </p:nvSpPr>
        <p:spPr>
          <a:xfrm>
            <a:off x="476250" y="2559050"/>
            <a:ext cx="1898142"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Costruzione</a:t>
            </a:r>
          </a:p>
        </p:txBody>
      </p:sp>
      <p:sp>
        <p:nvSpPr>
          <p:cNvPr id="26" name="Rettangolo 25">
            <a:extLst>
              <a:ext uri="{FF2B5EF4-FFF2-40B4-BE49-F238E27FC236}">
                <a16:creationId xmlns:a16="http://schemas.microsoft.com/office/drawing/2014/main" id="{BB94573E-7F4A-4AB9-A591-2311CA93A880}"/>
              </a:ext>
            </a:extLst>
          </p:cNvPr>
          <p:cNvSpPr>
            <a:spLocks noGrp="1"/>
          </p:cNvSpPr>
          <p:nvPr/>
        </p:nvSpPr>
        <p:spPr>
          <a:xfrm>
            <a:off x="2450592" y="2492375"/>
            <a:ext cx="2164461" cy="701675"/>
          </a:xfrm>
          <a:prstGeom prst="rect">
            <a:avLst/>
          </a:prstGeom>
          <a:solidFill>
            <a:srgbClr val="F3F4F6"/>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2D33DEAA-CB4C-4DE9-8D24-B09C176C9463}"/>
              </a:ext>
            </a:extLst>
          </p:cNvPr>
          <p:cNvSpPr>
            <a:spLocks noGrp="1"/>
          </p:cNvSpPr>
          <p:nvPr/>
        </p:nvSpPr>
        <p:spPr>
          <a:xfrm>
            <a:off x="2526792" y="2559050"/>
            <a:ext cx="2012061"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Mensile</a:t>
            </a:r>
          </a:p>
        </p:txBody>
      </p:sp>
      <p:sp>
        <p:nvSpPr>
          <p:cNvPr id="28" name="Rettangolo 27">
            <a:extLst>
              <a:ext uri="{FF2B5EF4-FFF2-40B4-BE49-F238E27FC236}">
                <a16:creationId xmlns:a16="http://schemas.microsoft.com/office/drawing/2014/main" id="{AFF4ED97-46E9-4E5A-A85A-F51EFF359396}"/>
              </a:ext>
            </a:extLst>
          </p:cNvPr>
          <p:cNvSpPr>
            <a:spLocks noGrp="1"/>
          </p:cNvSpPr>
          <p:nvPr/>
        </p:nvSpPr>
        <p:spPr>
          <a:xfrm>
            <a:off x="4615053" y="2492375"/>
            <a:ext cx="4556760" cy="701675"/>
          </a:xfrm>
          <a:prstGeom prst="rect">
            <a:avLst/>
          </a:prstGeom>
          <a:solidFill>
            <a:srgbClr val="F3F4F6"/>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AD817E7B-F432-4100-831E-8237E1958C17}"/>
              </a:ext>
            </a:extLst>
          </p:cNvPr>
          <p:cNvSpPr>
            <a:spLocks noGrp="1"/>
          </p:cNvSpPr>
          <p:nvPr/>
        </p:nvSpPr>
        <p:spPr>
          <a:xfrm>
            <a:off x="4691253" y="2559050"/>
            <a:ext cx="4404360"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SAL, tempi, cost to complete, rischi HSE</a:t>
            </a:r>
          </a:p>
        </p:txBody>
      </p:sp>
      <p:sp>
        <p:nvSpPr>
          <p:cNvPr id="30" name="Rettangolo 29">
            <a:extLst>
              <a:ext uri="{FF2B5EF4-FFF2-40B4-BE49-F238E27FC236}">
                <a16:creationId xmlns:a16="http://schemas.microsoft.com/office/drawing/2014/main" id="{08E87F55-B613-4E05-B4AD-8716B526A514}"/>
              </a:ext>
            </a:extLst>
          </p:cNvPr>
          <p:cNvSpPr>
            <a:spLocks noGrp="1"/>
          </p:cNvSpPr>
          <p:nvPr/>
        </p:nvSpPr>
        <p:spPr>
          <a:xfrm>
            <a:off x="9171813" y="2492375"/>
            <a:ext cx="2620137" cy="701675"/>
          </a:xfrm>
          <a:prstGeom prst="rect">
            <a:avLst/>
          </a:prstGeom>
          <a:solidFill>
            <a:srgbClr val="F3F4F6"/>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8A1CCDEA-D281-486C-B7A4-5AAFAEFAD063}"/>
              </a:ext>
            </a:extLst>
          </p:cNvPr>
          <p:cNvSpPr>
            <a:spLocks noGrp="1"/>
          </p:cNvSpPr>
          <p:nvPr/>
        </p:nvSpPr>
        <p:spPr>
          <a:xfrm>
            <a:off x="9248013" y="2559050"/>
            <a:ext cx="246773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Certifica / contesta / escalation</a:t>
            </a:r>
          </a:p>
        </p:txBody>
      </p:sp>
      <p:sp>
        <p:nvSpPr>
          <p:cNvPr id="32" name="Rettangolo 31">
            <a:extLst>
              <a:ext uri="{FF2B5EF4-FFF2-40B4-BE49-F238E27FC236}">
                <a16:creationId xmlns:a16="http://schemas.microsoft.com/office/drawing/2014/main" id="{B98F7307-87D3-4578-A61B-5D3864A781E1}"/>
              </a:ext>
            </a:extLst>
          </p:cNvPr>
          <p:cNvSpPr>
            <a:spLocks noGrp="1"/>
          </p:cNvSpPr>
          <p:nvPr/>
        </p:nvSpPr>
        <p:spPr>
          <a:xfrm>
            <a:off x="400050" y="3194050"/>
            <a:ext cx="2050542" cy="701675"/>
          </a:xfrm>
          <a:prstGeom prst="rect">
            <a:avLst/>
          </a:prstGeom>
          <a:solidFill>
            <a:srgbClr val="FFFFFF"/>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31E76ADB-C82C-45F5-80C0-E09029D54CF0}"/>
              </a:ext>
            </a:extLst>
          </p:cNvPr>
          <p:cNvSpPr>
            <a:spLocks noGrp="1"/>
          </p:cNvSpPr>
          <p:nvPr/>
        </p:nvSpPr>
        <p:spPr>
          <a:xfrm>
            <a:off x="476250" y="3260725"/>
            <a:ext cx="1898142"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Commissioning</a:t>
            </a:r>
          </a:p>
        </p:txBody>
      </p:sp>
      <p:sp>
        <p:nvSpPr>
          <p:cNvPr id="34" name="Rettangolo 33">
            <a:extLst>
              <a:ext uri="{FF2B5EF4-FFF2-40B4-BE49-F238E27FC236}">
                <a16:creationId xmlns:a16="http://schemas.microsoft.com/office/drawing/2014/main" id="{C45D8EC0-B3E8-44A5-A92C-B6113CB2C89D}"/>
              </a:ext>
            </a:extLst>
          </p:cNvPr>
          <p:cNvSpPr>
            <a:spLocks noGrp="1"/>
          </p:cNvSpPr>
          <p:nvPr/>
        </p:nvSpPr>
        <p:spPr>
          <a:xfrm>
            <a:off x="2450592" y="3194050"/>
            <a:ext cx="2164461" cy="701675"/>
          </a:xfrm>
          <a:prstGeom prst="rect">
            <a:avLst/>
          </a:prstGeom>
          <a:solidFill>
            <a:srgbClr val="FFFFFF"/>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6AA32009-1156-4198-AA26-D928808F09C7}"/>
              </a:ext>
            </a:extLst>
          </p:cNvPr>
          <p:cNvSpPr>
            <a:spLocks noGrp="1"/>
          </p:cNvSpPr>
          <p:nvPr/>
        </p:nvSpPr>
        <p:spPr>
          <a:xfrm>
            <a:off x="2526792" y="3260725"/>
            <a:ext cx="2012061"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Per test</a:t>
            </a:r>
          </a:p>
        </p:txBody>
      </p:sp>
      <p:sp>
        <p:nvSpPr>
          <p:cNvPr id="36" name="Rettangolo 35">
            <a:extLst>
              <a:ext uri="{FF2B5EF4-FFF2-40B4-BE49-F238E27FC236}">
                <a16:creationId xmlns:a16="http://schemas.microsoft.com/office/drawing/2014/main" id="{E231E491-6E21-4C30-8DBA-BF86237E3EFD}"/>
              </a:ext>
            </a:extLst>
          </p:cNvPr>
          <p:cNvSpPr>
            <a:spLocks noGrp="1"/>
          </p:cNvSpPr>
          <p:nvPr/>
        </p:nvSpPr>
        <p:spPr>
          <a:xfrm>
            <a:off x="4615053" y="3194050"/>
            <a:ext cx="4556760" cy="701675"/>
          </a:xfrm>
          <a:prstGeom prst="rect">
            <a:avLst/>
          </a:prstGeom>
          <a:solidFill>
            <a:srgbClr val="FFFFFF"/>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51D54351-D375-4ACD-B40C-42A4073D3924}"/>
              </a:ext>
            </a:extLst>
          </p:cNvPr>
          <p:cNvSpPr>
            <a:spLocks noGrp="1"/>
          </p:cNvSpPr>
          <p:nvPr/>
        </p:nvSpPr>
        <p:spPr>
          <a:xfrm>
            <a:off x="4691253" y="3260725"/>
            <a:ext cx="4404360"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Acceptance criteria e punch list</a:t>
            </a:r>
          </a:p>
        </p:txBody>
      </p:sp>
      <p:sp>
        <p:nvSpPr>
          <p:cNvPr id="38" name="Rettangolo 37">
            <a:extLst>
              <a:ext uri="{FF2B5EF4-FFF2-40B4-BE49-F238E27FC236}">
                <a16:creationId xmlns:a16="http://schemas.microsoft.com/office/drawing/2014/main" id="{090CC77C-2002-4B86-AAFB-96DA0BBBFEA0}"/>
              </a:ext>
            </a:extLst>
          </p:cNvPr>
          <p:cNvSpPr>
            <a:spLocks noGrp="1"/>
          </p:cNvSpPr>
          <p:nvPr/>
        </p:nvSpPr>
        <p:spPr>
          <a:xfrm>
            <a:off x="9171813" y="3194050"/>
            <a:ext cx="2620137" cy="701675"/>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DF430969-4560-44B4-BC60-5CBCD5A45687}"/>
              </a:ext>
            </a:extLst>
          </p:cNvPr>
          <p:cNvSpPr>
            <a:spLocks noGrp="1"/>
          </p:cNvSpPr>
          <p:nvPr/>
        </p:nvSpPr>
        <p:spPr>
          <a:xfrm>
            <a:off x="9248013" y="3260725"/>
            <a:ext cx="246773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Attiva o nega il canone</a:t>
            </a:r>
          </a:p>
        </p:txBody>
      </p:sp>
      <p:sp>
        <p:nvSpPr>
          <p:cNvPr id="40" name="Rettangolo 39">
            <a:extLst>
              <a:ext uri="{FF2B5EF4-FFF2-40B4-BE49-F238E27FC236}">
                <a16:creationId xmlns:a16="http://schemas.microsoft.com/office/drawing/2014/main" id="{F85CF6BD-42BA-4BBF-A165-10689FA00E08}"/>
              </a:ext>
            </a:extLst>
          </p:cNvPr>
          <p:cNvSpPr>
            <a:spLocks noGrp="1"/>
          </p:cNvSpPr>
          <p:nvPr/>
        </p:nvSpPr>
        <p:spPr>
          <a:xfrm>
            <a:off x="400050" y="3895725"/>
            <a:ext cx="2050542" cy="701675"/>
          </a:xfrm>
          <a:prstGeom prst="rect">
            <a:avLst/>
          </a:prstGeom>
          <a:solidFill>
            <a:srgbClr val="F3F4F6"/>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372BEE31-4D24-4ED4-88BE-3F2F53209E9B}"/>
              </a:ext>
            </a:extLst>
          </p:cNvPr>
          <p:cNvSpPr>
            <a:spLocks noGrp="1"/>
          </p:cNvSpPr>
          <p:nvPr/>
        </p:nvSpPr>
        <p:spPr>
          <a:xfrm>
            <a:off x="476250" y="3962400"/>
            <a:ext cx="1898142"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Gestione</a:t>
            </a:r>
          </a:p>
        </p:txBody>
      </p:sp>
      <p:sp>
        <p:nvSpPr>
          <p:cNvPr id="42" name="Rettangolo 41">
            <a:extLst>
              <a:ext uri="{FF2B5EF4-FFF2-40B4-BE49-F238E27FC236}">
                <a16:creationId xmlns:a16="http://schemas.microsoft.com/office/drawing/2014/main" id="{75CF9C35-D2E1-4897-BAA7-62264D8AEA06}"/>
              </a:ext>
            </a:extLst>
          </p:cNvPr>
          <p:cNvSpPr>
            <a:spLocks noGrp="1"/>
          </p:cNvSpPr>
          <p:nvPr/>
        </p:nvSpPr>
        <p:spPr>
          <a:xfrm>
            <a:off x="2450592" y="3895725"/>
            <a:ext cx="2164461" cy="701675"/>
          </a:xfrm>
          <a:prstGeom prst="rect">
            <a:avLst/>
          </a:prstGeom>
          <a:solidFill>
            <a:srgbClr val="F3F4F6"/>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262368C3-6BB3-4253-BBD1-8A27059CAB5B}"/>
              </a:ext>
            </a:extLst>
          </p:cNvPr>
          <p:cNvSpPr>
            <a:spLocks noGrp="1"/>
          </p:cNvSpPr>
          <p:nvPr/>
        </p:nvSpPr>
        <p:spPr>
          <a:xfrm>
            <a:off x="2526792" y="3962400"/>
            <a:ext cx="2012061"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Mensile / trimestrale</a:t>
            </a:r>
          </a:p>
        </p:txBody>
      </p:sp>
      <p:sp>
        <p:nvSpPr>
          <p:cNvPr id="44" name="Rettangolo 43">
            <a:extLst>
              <a:ext uri="{FF2B5EF4-FFF2-40B4-BE49-F238E27FC236}">
                <a16:creationId xmlns:a16="http://schemas.microsoft.com/office/drawing/2014/main" id="{E2D91CB5-72D9-4D4C-9AA1-5F0EF99827C7}"/>
              </a:ext>
            </a:extLst>
          </p:cNvPr>
          <p:cNvSpPr>
            <a:spLocks noGrp="1"/>
          </p:cNvSpPr>
          <p:nvPr/>
        </p:nvSpPr>
        <p:spPr>
          <a:xfrm>
            <a:off x="4615053" y="3895725"/>
            <a:ext cx="4556760" cy="701675"/>
          </a:xfrm>
          <a:prstGeom prst="rect">
            <a:avLst/>
          </a:prstGeom>
          <a:solidFill>
            <a:srgbClr val="F3F4F6"/>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0FC9B129-36E9-41E2-8B81-465962CF8A5F}"/>
              </a:ext>
            </a:extLst>
          </p:cNvPr>
          <p:cNvSpPr>
            <a:spLocks noGrp="1"/>
          </p:cNvSpPr>
          <p:nvPr/>
        </p:nvSpPr>
        <p:spPr>
          <a:xfrm>
            <a:off x="4691253" y="3962400"/>
            <a:ext cx="4404360"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KPI, deduzioni, manutenzione, risparmio</a:t>
            </a:r>
          </a:p>
        </p:txBody>
      </p:sp>
      <p:sp>
        <p:nvSpPr>
          <p:cNvPr id="46" name="Rettangolo 45">
            <a:extLst>
              <a:ext uri="{FF2B5EF4-FFF2-40B4-BE49-F238E27FC236}">
                <a16:creationId xmlns:a16="http://schemas.microsoft.com/office/drawing/2014/main" id="{E1773983-0469-487F-AC3B-F8F310535010}"/>
              </a:ext>
            </a:extLst>
          </p:cNvPr>
          <p:cNvSpPr>
            <a:spLocks noGrp="1"/>
          </p:cNvSpPr>
          <p:nvPr/>
        </p:nvSpPr>
        <p:spPr>
          <a:xfrm>
            <a:off x="9171813" y="3895725"/>
            <a:ext cx="2620137" cy="701675"/>
          </a:xfrm>
          <a:prstGeom prst="rect">
            <a:avLst/>
          </a:prstGeom>
          <a:solidFill>
            <a:srgbClr val="F3F4F6"/>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CCC096A9-5715-4A67-97EB-081B64D19C93}"/>
              </a:ext>
            </a:extLst>
          </p:cNvPr>
          <p:cNvSpPr>
            <a:spLocks noGrp="1"/>
          </p:cNvSpPr>
          <p:nvPr/>
        </p:nvSpPr>
        <p:spPr>
          <a:xfrm>
            <a:off x="9248013" y="3962400"/>
            <a:ext cx="246773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Paga, rettifica, ordina rimedio</a:t>
            </a:r>
          </a:p>
        </p:txBody>
      </p:sp>
      <p:sp>
        <p:nvSpPr>
          <p:cNvPr id="48" name="Rettangolo 47">
            <a:extLst>
              <a:ext uri="{FF2B5EF4-FFF2-40B4-BE49-F238E27FC236}">
                <a16:creationId xmlns:a16="http://schemas.microsoft.com/office/drawing/2014/main" id="{CDA33BA3-1EAB-470E-93E2-373EAFE370F9}"/>
              </a:ext>
            </a:extLst>
          </p:cNvPr>
          <p:cNvSpPr>
            <a:spLocks noGrp="1"/>
          </p:cNvSpPr>
          <p:nvPr/>
        </p:nvSpPr>
        <p:spPr>
          <a:xfrm>
            <a:off x="400050" y="4597400"/>
            <a:ext cx="2050542" cy="701675"/>
          </a:xfrm>
          <a:prstGeom prst="rect">
            <a:avLst/>
          </a:prstGeom>
          <a:solidFill>
            <a:srgbClr val="FFFFFF"/>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C0910A33-2354-43DD-80E2-698677606FAD}"/>
              </a:ext>
            </a:extLst>
          </p:cNvPr>
          <p:cNvSpPr>
            <a:spLocks noGrp="1"/>
          </p:cNvSpPr>
          <p:nvPr/>
        </p:nvSpPr>
        <p:spPr>
          <a:xfrm>
            <a:off x="476250" y="4664075"/>
            <a:ext cx="1898142"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Finanza</a:t>
            </a:r>
          </a:p>
        </p:txBody>
      </p:sp>
      <p:sp>
        <p:nvSpPr>
          <p:cNvPr id="50" name="Rettangolo 49">
            <a:extLst>
              <a:ext uri="{FF2B5EF4-FFF2-40B4-BE49-F238E27FC236}">
                <a16:creationId xmlns:a16="http://schemas.microsoft.com/office/drawing/2014/main" id="{56C36D5E-96B5-43A4-990D-410B3FCC763B}"/>
              </a:ext>
            </a:extLst>
          </p:cNvPr>
          <p:cNvSpPr>
            <a:spLocks noGrp="1"/>
          </p:cNvSpPr>
          <p:nvPr/>
        </p:nvSpPr>
        <p:spPr>
          <a:xfrm>
            <a:off x="2450592" y="4597400"/>
            <a:ext cx="2164461" cy="701675"/>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7EA11492-CEC2-4DEE-8DC8-5FCE524D6764}"/>
              </a:ext>
            </a:extLst>
          </p:cNvPr>
          <p:cNvSpPr>
            <a:spLocks noGrp="1"/>
          </p:cNvSpPr>
          <p:nvPr/>
        </p:nvSpPr>
        <p:spPr>
          <a:xfrm>
            <a:off x="2526792" y="4664075"/>
            <a:ext cx="2012061"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Trimestrale / annuale</a:t>
            </a:r>
          </a:p>
        </p:txBody>
      </p:sp>
      <p:sp>
        <p:nvSpPr>
          <p:cNvPr id="52" name="Rettangolo 51">
            <a:extLst>
              <a:ext uri="{FF2B5EF4-FFF2-40B4-BE49-F238E27FC236}">
                <a16:creationId xmlns:a16="http://schemas.microsoft.com/office/drawing/2014/main" id="{C02D6E54-94C4-4237-AAB8-055D9C98537F}"/>
              </a:ext>
            </a:extLst>
          </p:cNvPr>
          <p:cNvSpPr>
            <a:spLocks noGrp="1"/>
          </p:cNvSpPr>
          <p:nvPr/>
        </p:nvSpPr>
        <p:spPr>
          <a:xfrm>
            <a:off x="4615053" y="4597400"/>
            <a:ext cx="4556760" cy="701675"/>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94DE212C-7C5E-4F16-8C06-8C96EBB89A84}"/>
              </a:ext>
            </a:extLst>
          </p:cNvPr>
          <p:cNvSpPr>
            <a:spLocks noGrp="1"/>
          </p:cNvSpPr>
          <p:nvPr/>
        </p:nvSpPr>
        <p:spPr>
          <a:xfrm>
            <a:off x="4691253" y="4664075"/>
            <a:ext cx="4404360"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CFADS, DSCR, riserve, covenant, forecast</a:t>
            </a:r>
          </a:p>
        </p:txBody>
      </p:sp>
      <p:sp>
        <p:nvSpPr>
          <p:cNvPr id="54" name="Rettangolo 53">
            <a:extLst>
              <a:ext uri="{FF2B5EF4-FFF2-40B4-BE49-F238E27FC236}">
                <a16:creationId xmlns:a16="http://schemas.microsoft.com/office/drawing/2014/main" id="{90CEBCD8-5670-4290-83D2-8FAF390981A4}"/>
              </a:ext>
            </a:extLst>
          </p:cNvPr>
          <p:cNvSpPr>
            <a:spLocks noGrp="1"/>
          </p:cNvSpPr>
          <p:nvPr/>
        </p:nvSpPr>
        <p:spPr>
          <a:xfrm>
            <a:off x="9171813" y="4597400"/>
            <a:ext cx="2620137" cy="701675"/>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89D3F40D-B014-40E2-BE41-D05650420FF5}"/>
              </a:ext>
            </a:extLst>
          </p:cNvPr>
          <p:cNvSpPr>
            <a:spLocks noGrp="1"/>
          </p:cNvSpPr>
          <p:nvPr/>
        </p:nvSpPr>
        <p:spPr>
          <a:xfrm>
            <a:off x="9248013" y="4664075"/>
            <a:ext cx="246773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Early warning / cure plan</a:t>
            </a:r>
          </a:p>
        </p:txBody>
      </p:sp>
      <p:sp>
        <p:nvSpPr>
          <p:cNvPr id="56" name="Rettangolo 55">
            <a:extLst>
              <a:ext uri="{FF2B5EF4-FFF2-40B4-BE49-F238E27FC236}">
                <a16:creationId xmlns:a16="http://schemas.microsoft.com/office/drawing/2014/main" id="{CD2CD9D0-F8CE-474C-B236-31A42808C113}"/>
              </a:ext>
            </a:extLst>
          </p:cNvPr>
          <p:cNvSpPr>
            <a:spLocks noGrp="1"/>
          </p:cNvSpPr>
          <p:nvPr/>
        </p:nvSpPr>
        <p:spPr>
          <a:xfrm>
            <a:off x="400050" y="5299075"/>
            <a:ext cx="2050542" cy="701675"/>
          </a:xfrm>
          <a:prstGeom prst="rect">
            <a:avLst/>
          </a:prstGeom>
          <a:solidFill>
            <a:srgbClr val="F3F4F6"/>
          </a:solidFill>
          <a:ln w="5715">
            <a:solidFill>
              <a:srgbClr val="E5E7EB"/>
            </a:solidFill>
            <a:prstDash val="solid"/>
          </a:ln>
        </p:spPr>
        <p:txBody>
          <a:bodyPr/>
          <a:lstStyle/>
          <a:p>
            <a:endParaRPr lang="it-IT"/>
          </a:p>
        </p:txBody>
      </p:sp>
      <p:sp>
        <p:nvSpPr>
          <p:cNvPr id="57" name="Rettangolo 56">
            <a:extLst>
              <a:ext uri="{FF2B5EF4-FFF2-40B4-BE49-F238E27FC236}">
                <a16:creationId xmlns:a16="http://schemas.microsoft.com/office/drawing/2014/main" id="{38E0B656-C1F4-4764-841F-47E84D13BFD7}"/>
              </a:ext>
            </a:extLst>
          </p:cNvPr>
          <p:cNvSpPr>
            <a:spLocks noGrp="1"/>
          </p:cNvSpPr>
          <p:nvPr/>
        </p:nvSpPr>
        <p:spPr>
          <a:xfrm>
            <a:off x="476250" y="5365750"/>
            <a:ext cx="1898142"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Strategico</a:t>
            </a:r>
          </a:p>
        </p:txBody>
      </p:sp>
      <p:sp>
        <p:nvSpPr>
          <p:cNvPr id="58" name="Rettangolo 57">
            <a:extLst>
              <a:ext uri="{FF2B5EF4-FFF2-40B4-BE49-F238E27FC236}">
                <a16:creationId xmlns:a16="http://schemas.microsoft.com/office/drawing/2014/main" id="{5043512E-BCE6-4367-96EB-C7AC92F7B5A0}"/>
              </a:ext>
            </a:extLst>
          </p:cNvPr>
          <p:cNvSpPr>
            <a:spLocks noGrp="1"/>
          </p:cNvSpPr>
          <p:nvPr/>
        </p:nvSpPr>
        <p:spPr>
          <a:xfrm>
            <a:off x="2450592" y="5299075"/>
            <a:ext cx="2164461" cy="701675"/>
          </a:xfrm>
          <a:prstGeom prst="rect">
            <a:avLst/>
          </a:prstGeom>
          <a:solidFill>
            <a:srgbClr val="F3F4F6"/>
          </a:solidFill>
          <a:ln w="5715">
            <a:solidFill>
              <a:srgbClr val="E5E7EB"/>
            </a:solidFill>
            <a:prstDash val="solid"/>
          </a:ln>
        </p:spPr>
        <p:txBody>
          <a:bodyPr/>
          <a:lstStyle/>
          <a:p>
            <a:endParaRPr lang="it-IT"/>
          </a:p>
        </p:txBody>
      </p:sp>
      <p:sp>
        <p:nvSpPr>
          <p:cNvPr id="59" name="Rettangolo 58">
            <a:extLst>
              <a:ext uri="{FF2B5EF4-FFF2-40B4-BE49-F238E27FC236}">
                <a16:creationId xmlns:a16="http://schemas.microsoft.com/office/drawing/2014/main" id="{43C46EA3-D872-4BDE-AD0C-2D23BE36F3CF}"/>
              </a:ext>
            </a:extLst>
          </p:cNvPr>
          <p:cNvSpPr>
            <a:spLocks noGrp="1"/>
          </p:cNvSpPr>
          <p:nvPr/>
        </p:nvSpPr>
        <p:spPr>
          <a:xfrm>
            <a:off x="2526792" y="5365750"/>
            <a:ext cx="2012061"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Annuale / evento</a:t>
            </a:r>
          </a:p>
        </p:txBody>
      </p:sp>
      <p:sp>
        <p:nvSpPr>
          <p:cNvPr id="60" name="Rettangolo 59">
            <a:extLst>
              <a:ext uri="{FF2B5EF4-FFF2-40B4-BE49-F238E27FC236}">
                <a16:creationId xmlns:a16="http://schemas.microsoft.com/office/drawing/2014/main" id="{8A45040D-E1AA-4AF7-BC6B-45EE24892645}"/>
              </a:ext>
            </a:extLst>
          </p:cNvPr>
          <p:cNvSpPr>
            <a:spLocks noGrp="1"/>
          </p:cNvSpPr>
          <p:nvPr/>
        </p:nvSpPr>
        <p:spPr>
          <a:xfrm>
            <a:off x="4615053" y="5299075"/>
            <a:ext cx="4556760" cy="701675"/>
          </a:xfrm>
          <a:prstGeom prst="rect">
            <a:avLst/>
          </a:prstGeom>
          <a:solidFill>
            <a:srgbClr val="F3F4F6"/>
          </a:solidFill>
          <a:ln w="5715">
            <a:solidFill>
              <a:srgbClr val="E5E7EB"/>
            </a:solidFill>
            <a:prstDash val="solid"/>
          </a:ln>
        </p:spPr>
        <p:txBody>
          <a:bodyPr/>
          <a:lstStyle/>
          <a:p>
            <a:endParaRPr lang="it-IT"/>
          </a:p>
        </p:txBody>
      </p:sp>
      <p:sp>
        <p:nvSpPr>
          <p:cNvPr id="61" name="Rettangolo 60">
            <a:extLst>
              <a:ext uri="{FF2B5EF4-FFF2-40B4-BE49-F238E27FC236}">
                <a16:creationId xmlns:a16="http://schemas.microsoft.com/office/drawing/2014/main" id="{17AF4043-DA53-4183-9A7F-D90153B1B82D}"/>
              </a:ext>
            </a:extLst>
          </p:cNvPr>
          <p:cNvSpPr>
            <a:spLocks noGrp="1"/>
          </p:cNvSpPr>
          <p:nvPr/>
        </p:nvSpPr>
        <p:spPr>
          <a:xfrm>
            <a:off x="4691253" y="5365750"/>
            <a:ext cx="4404360"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Matrice, PEF, rischi emergenti, handback</a:t>
            </a:r>
          </a:p>
        </p:txBody>
      </p:sp>
      <p:sp>
        <p:nvSpPr>
          <p:cNvPr id="62" name="Rettangolo 61">
            <a:extLst>
              <a:ext uri="{FF2B5EF4-FFF2-40B4-BE49-F238E27FC236}">
                <a16:creationId xmlns:a16="http://schemas.microsoft.com/office/drawing/2014/main" id="{7D138622-7E8F-421C-8C45-4B0FE5509291}"/>
              </a:ext>
            </a:extLst>
          </p:cNvPr>
          <p:cNvSpPr>
            <a:spLocks noGrp="1"/>
          </p:cNvSpPr>
          <p:nvPr/>
        </p:nvSpPr>
        <p:spPr>
          <a:xfrm>
            <a:off x="9171813" y="5299075"/>
            <a:ext cx="2620137" cy="701675"/>
          </a:xfrm>
          <a:prstGeom prst="rect">
            <a:avLst/>
          </a:prstGeom>
          <a:solidFill>
            <a:srgbClr val="F3F4F6"/>
          </a:solidFill>
          <a:ln w="5715">
            <a:solidFill>
              <a:srgbClr val="E5E7EB"/>
            </a:solidFill>
            <a:prstDash val="solid"/>
          </a:ln>
        </p:spPr>
        <p:txBody>
          <a:bodyPr/>
          <a:lstStyle/>
          <a:p>
            <a:endParaRPr lang="it-IT"/>
          </a:p>
        </p:txBody>
      </p:sp>
      <p:sp>
        <p:nvSpPr>
          <p:cNvPr id="63" name="Rettangolo 62">
            <a:extLst>
              <a:ext uri="{FF2B5EF4-FFF2-40B4-BE49-F238E27FC236}">
                <a16:creationId xmlns:a16="http://schemas.microsoft.com/office/drawing/2014/main" id="{5D791D26-8B70-49FB-BEE3-4D9EFFCFBB9F}"/>
              </a:ext>
            </a:extLst>
          </p:cNvPr>
          <p:cNvSpPr>
            <a:spLocks noGrp="1"/>
          </p:cNvSpPr>
          <p:nvPr/>
        </p:nvSpPr>
        <p:spPr>
          <a:xfrm>
            <a:off x="9248013" y="5365750"/>
            <a:ext cx="246773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Aggiorna presidi; valuta modifica</a:t>
            </a:r>
          </a:p>
        </p:txBody>
      </p:sp>
    </p:spTree>
    <p:extLst>
      <p:ext uri="{BB962C8B-B14F-4D97-AF65-F5344CB8AC3E}">
        <p14:creationId xmlns:p14="http://schemas.microsoft.com/office/powerpoint/2010/main" val="30199697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078B6906-BBAC-4902-95BA-D7847183EECC}"/>
              </a:ext>
            </a:extLst>
          </p:cNvPr>
          <p:cNvSpPr>
            <a:spLocks noGrp="1"/>
          </p:cNvSpPr>
          <p:nvPr/>
        </p:nvSpPr>
        <p:spPr>
          <a:xfrm>
            <a:off x="1007364" y="38100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Le </a:t>
            </a:r>
            <a:r>
              <a:rPr sz="2700" b="1" i="0" dirty="0" err="1">
                <a:solidFill>
                  <a:srgbClr val="1F2937"/>
                </a:solidFill>
                <a:latin typeface="Calibri"/>
                <a:ea typeface="Calibri"/>
                <a:cs typeface="Calibri"/>
              </a:rPr>
              <a:t>soglie</a:t>
            </a:r>
            <a:r>
              <a:rPr sz="2700" b="1" i="0" dirty="0">
                <a:solidFill>
                  <a:srgbClr val="1F2937"/>
                </a:solidFill>
                <a:latin typeface="Calibri"/>
                <a:ea typeface="Calibri"/>
                <a:cs typeface="Calibri"/>
              </a:rPr>
              <a:t> di </a:t>
            </a:r>
            <a:r>
              <a:rPr sz="2700" b="1" i="0" dirty="0" err="1">
                <a:solidFill>
                  <a:srgbClr val="1F2937"/>
                </a:solidFill>
                <a:latin typeface="Calibri"/>
                <a:ea typeface="Calibri"/>
                <a:cs typeface="Calibri"/>
              </a:rPr>
              <a:t>allerta</a:t>
            </a:r>
            <a:r>
              <a:rPr sz="2700" b="1" i="0" dirty="0">
                <a:solidFill>
                  <a:srgbClr val="1F2937"/>
                </a:solidFill>
                <a:latin typeface="Calibri"/>
                <a:ea typeface="Calibri"/>
                <a:cs typeface="Calibri"/>
              </a:rPr>
              <a:t> </a:t>
            </a:r>
            <a:r>
              <a:rPr sz="2700" b="1" i="0" dirty="0" err="1">
                <a:solidFill>
                  <a:srgbClr val="1F2937"/>
                </a:solidFill>
                <a:latin typeface="Calibri"/>
                <a:ea typeface="Calibri"/>
                <a:cs typeface="Calibri"/>
              </a:rPr>
              <a:t>attivano</a:t>
            </a:r>
            <a:r>
              <a:rPr sz="2700" b="1" i="0" dirty="0">
                <a:solidFill>
                  <a:srgbClr val="1F2937"/>
                </a:solidFill>
                <a:latin typeface="Calibri"/>
                <a:ea typeface="Calibri"/>
                <a:cs typeface="Calibri"/>
              </a:rPr>
              <a:t> azioni</a:t>
            </a:r>
          </a:p>
        </p:txBody>
      </p:sp>
      <p:sp>
        <p:nvSpPr>
          <p:cNvPr id="4" name="Rettangolo 3">
            <a:extLst>
              <a:ext uri="{FF2B5EF4-FFF2-40B4-BE49-F238E27FC236}">
                <a16:creationId xmlns:a16="http://schemas.microsoft.com/office/drawing/2014/main" id="{429AF96B-5C83-43F6-A75C-A5B161E0808E}"/>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44834452-0C61-4847-9950-06C934893014}"/>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047719EB-9C23-4331-A2CC-B0797B715744}"/>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47</a:t>
            </a:r>
          </a:p>
        </p:txBody>
      </p:sp>
      <p:sp>
        <p:nvSpPr>
          <p:cNvPr id="8" name="Rettangolo 7">
            <a:extLst>
              <a:ext uri="{FF2B5EF4-FFF2-40B4-BE49-F238E27FC236}">
                <a16:creationId xmlns:a16="http://schemas.microsoft.com/office/drawing/2014/main" id="{22588E95-7A02-4D52-AA46-4BD5725A6C2F}"/>
              </a:ext>
            </a:extLst>
          </p:cNvPr>
          <p:cNvSpPr>
            <a:spLocks noGrp="1"/>
          </p:cNvSpPr>
          <p:nvPr/>
        </p:nvSpPr>
        <p:spPr>
          <a:xfrm>
            <a:off x="400050" y="1333500"/>
            <a:ext cx="2734056" cy="4572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D599BF52-8117-44E2-8905-0C6128246F2A}"/>
              </a:ext>
            </a:extLst>
          </p:cNvPr>
          <p:cNvSpPr>
            <a:spLocks noGrp="1"/>
          </p:cNvSpPr>
          <p:nvPr/>
        </p:nvSpPr>
        <p:spPr>
          <a:xfrm>
            <a:off x="476250" y="1409700"/>
            <a:ext cx="2581656"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Segnale</a:t>
            </a:r>
          </a:p>
        </p:txBody>
      </p:sp>
      <p:sp>
        <p:nvSpPr>
          <p:cNvPr id="10" name="Rettangolo 9">
            <a:extLst>
              <a:ext uri="{FF2B5EF4-FFF2-40B4-BE49-F238E27FC236}">
                <a16:creationId xmlns:a16="http://schemas.microsoft.com/office/drawing/2014/main" id="{C04B0BE9-1347-408F-A3FD-266172C5D4BF}"/>
              </a:ext>
            </a:extLst>
          </p:cNvPr>
          <p:cNvSpPr>
            <a:spLocks noGrp="1"/>
          </p:cNvSpPr>
          <p:nvPr/>
        </p:nvSpPr>
        <p:spPr>
          <a:xfrm>
            <a:off x="3134106" y="1333500"/>
            <a:ext cx="1594866" cy="4572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FB1B0126-F746-44B6-A5DD-DE9065FA385B}"/>
              </a:ext>
            </a:extLst>
          </p:cNvPr>
          <p:cNvSpPr>
            <a:spLocks noGrp="1"/>
          </p:cNvSpPr>
          <p:nvPr/>
        </p:nvSpPr>
        <p:spPr>
          <a:xfrm>
            <a:off x="3210306" y="1409700"/>
            <a:ext cx="1442466"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Verde</a:t>
            </a:r>
          </a:p>
        </p:txBody>
      </p:sp>
      <p:sp>
        <p:nvSpPr>
          <p:cNvPr id="12" name="Rettangolo 11">
            <a:extLst>
              <a:ext uri="{FF2B5EF4-FFF2-40B4-BE49-F238E27FC236}">
                <a16:creationId xmlns:a16="http://schemas.microsoft.com/office/drawing/2014/main" id="{BC77BADB-4E76-460D-A8DA-247773BC6D99}"/>
              </a:ext>
            </a:extLst>
          </p:cNvPr>
          <p:cNvSpPr>
            <a:spLocks noGrp="1"/>
          </p:cNvSpPr>
          <p:nvPr/>
        </p:nvSpPr>
        <p:spPr>
          <a:xfrm>
            <a:off x="4728972" y="1333500"/>
            <a:ext cx="2050542" cy="4572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12225B23-B834-4184-A634-4BC75E82BD08}"/>
              </a:ext>
            </a:extLst>
          </p:cNvPr>
          <p:cNvSpPr>
            <a:spLocks noGrp="1"/>
          </p:cNvSpPr>
          <p:nvPr/>
        </p:nvSpPr>
        <p:spPr>
          <a:xfrm>
            <a:off x="4805172" y="1409700"/>
            <a:ext cx="1898142"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Ambra</a:t>
            </a:r>
          </a:p>
        </p:txBody>
      </p:sp>
      <p:sp>
        <p:nvSpPr>
          <p:cNvPr id="14" name="Rettangolo 13">
            <a:extLst>
              <a:ext uri="{FF2B5EF4-FFF2-40B4-BE49-F238E27FC236}">
                <a16:creationId xmlns:a16="http://schemas.microsoft.com/office/drawing/2014/main" id="{4EF48DDB-8D44-4DEC-AEBB-C5315788F3BC}"/>
              </a:ext>
            </a:extLst>
          </p:cNvPr>
          <p:cNvSpPr>
            <a:spLocks noGrp="1"/>
          </p:cNvSpPr>
          <p:nvPr/>
        </p:nvSpPr>
        <p:spPr>
          <a:xfrm>
            <a:off x="6779514" y="1333500"/>
            <a:ext cx="1822704" cy="457200"/>
          </a:xfrm>
          <a:prstGeom prst="rect">
            <a:avLst/>
          </a:prstGeom>
          <a:solidFill>
            <a:srgbClr val="1F2937"/>
          </a:solidFill>
          <a:ln w="5715">
            <a:solidFill>
              <a:srgbClr val="FFFFFF"/>
            </a:solidFill>
            <a:prstDash val="solid"/>
          </a:ln>
        </p:spPr>
        <p:txBody>
          <a:bodyPr/>
          <a:lstStyle/>
          <a:p>
            <a:endParaRPr lang="it-IT"/>
          </a:p>
        </p:txBody>
      </p:sp>
      <p:sp>
        <p:nvSpPr>
          <p:cNvPr id="15" name="Rettangolo 14">
            <a:extLst>
              <a:ext uri="{FF2B5EF4-FFF2-40B4-BE49-F238E27FC236}">
                <a16:creationId xmlns:a16="http://schemas.microsoft.com/office/drawing/2014/main" id="{29597C7D-CA8E-44D6-B5D3-2E9905FA0E3C}"/>
              </a:ext>
            </a:extLst>
          </p:cNvPr>
          <p:cNvSpPr>
            <a:spLocks noGrp="1"/>
          </p:cNvSpPr>
          <p:nvPr/>
        </p:nvSpPr>
        <p:spPr>
          <a:xfrm>
            <a:off x="6855714" y="1409700"/>
            <a:ext cx="1670304"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Rosso</a:t>
            </a:r>
          </a:p>
        </p:txBody>
      </p:sp>
      <p:sp>
        <p:nvSpPr>
          <p:cNvPr id="16" name="Rettangolo 15">
            <a:extLst>
              <a:ext uri="{FF2B5EF4-FFF2-40B4-BE49-F238E27FC236}">
                <a16:creationId xmlns:a16="http://schemas.microsoft.com/office/drawing/2014/main" id="{B0CE7D8B-FF65-41F7-B7A9-D19F9C765946}"/>
              </a:ext>
            </a:extLst>
          </p:cNvPr>
          <p:cNvSpPr>
            <a:spLocks noGrp="1"/>
          </p:cNvSpPr>
          <p:nvPr/>
        </p:nvSpPr>
        <p:spPr>
          <a:xfrm>
            <a:off x="8602218" y="1333500"/>
            <a:ext cx="3189732" cy="457200"/>
          </a:xfrm>
          <a:prstGeom prst="rect">
            <a:avLst/>
          </a:prstGeom>
          <a:solidFill>
            <a:srgbClr val="1F2937"/>
          </a:solidFill>
          <a:ln w="5715">
            <a:solidFill>
              <a:srgbClr val="FFFFFF"/>
            </a:solidFill>
            <a:prstDash val="solid"/>
          </a:ln>
        </p:spPr>
        <p:txBody>
          <a:bodyPr/>
          <a:lstStyle/>
          <a:p>
            <a:endParaRPr lang="it-IT"/>
          </a:p>
        </p:txBody>
      </p:sp>
      <p:sp>
        <p:nvSpPr>
          <p:cNvPr id="17" name="Rettangolo 16">
            <a:extLst>
              <a:ext uri="{FF2B5EF4-FFF2-40B4-BE49-F238E27FC236}">
                <a16:creationId xmlns:a16="http://schemas.microsoft.com/office/drawing/2014/main" id="{65B9E5AE-6980-421C-B577-2056EF05B18E}"/>
              </a:ext>
            </a:extLst>
          </p:cNvPr>
          <p:cNvSpPr>
            <a:spLocks noGrp="1"/>
          </p:cNvSpPr>
          <p:nvPr/>
        </p:nvSpPr>
        <p:spPr>
          <a:xfrm>
            <a:off x="8678418" y="1409700"/>
            <a:ext cx="3037332"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Azione</a:t>
            </a:r>
          </a:p>
        </p:txBody>
      </p:sp>
      <p:sp>
        <p:nvSpPr>
          <p:cNvPr id="18" name="Rettangolo 17">
            <a:extLst>
              <a:ext uri="{FF2B5EF4-FFF2-40B4-BE49-F238E27FC236}">
                <a16:creationId xmlns:a16="http://schemas.microsoft.com/office/drawing/2014/main" id="{3EAFACDA-2CE7-4E49-B3BF-3A67F484A1F8}"/>
              </a:ext>
            </a:extLst>
          </p:cNvPr>
          <p:cNvSpPr>
            <a:spLocks noGrp="1"/>
          </p:cNvSpPr>
          <p:nvPr/>
        </p:nvSpPr>
        <p:spPr>
          <a:xfrm>
            <a:off x="400050" y="1790700"/>
            <a:ext cx="2734056" cy="701675"/>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C55B935A-CF31-48D3-A5D0-0B5FC640D494}"/>
              </a:ext>
            </a:extLst>
          </p:cNvPr>
          <p:cNvSpPr>
            <a:spLocks noGrp="1"/>
          </p:cNvSpPr>
          <p:nvPr/>
        </p:nvSpPr>
        <p:spPr>
          <a:xfrm>
            <a:off x="476250" y="1857375"/>
            <a:ext cx="2581656" cy="5873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Ritardo critical path</a:t>
            </a:r>
          </a:p>
        </p:txBody>
      </p:sp>
      <p:sp>
        <p:nvSpPr>
          <p:cNvPr id="20" name="Rettangolo 19">
            <a:extLst>
              <a:ext uri="{FF2B5EF4-FFF2-40B4-BE49-F238E27FC236}">
                <a16:creationId xmlns:a16="http://schemas.microsoft.com/office/drawing/2014/main" id="{77E832D7-517E-4E35-BD92-64042881F79D}"/>
              </a:ext>
            </a:extLst>
          </p:cNvPr>
          <p:cNvSpPr>
            <a:spLocks noGrp="1"/>
          </p:cNvSpPr>
          <p:nvPr/>
        </p:nvSpPr>
        <p:spPr>
          <a:xfrm>
            <a:off x="3134106" y="1790700"/>
            <a:ext cx="1594866" cy="701675"/>
          </a:xfrm>
          <a:prstGeom prst="rect">
            <a:avLst/>
          </a:prstGeom>
          <a:solidFill>
            <a:srgbClr val="FFFFFF"/>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B5D50971-197B-433B-9BB6-CBBCDDAE1236}"/>
              </a:ext>
            </a:extLst>
          </p:cNvPr>
          <p:cNvSpPr>
            <a:spLocks noGrp="1"/>
          </p:cNvSpPr>
          <p:nvPr/>
        </p:nvSpPr>
        <p:spPr>
          <a:xfrm>
            <a:off x="3210306" y="1857375"/>
            <a:ext cx="1442466"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&lt;15 gg</a:t>
            </a:r>
          </a:p>
        </p:txBody>
      </p:sp>
      <p:sp>
        <p:nvSpPr>
          <p:cNvPr id="22" name="Rettangolo 21">
            <a:extLst>
              <a:ext uri="{FF2B5EF4-FFF2-40B4-BE49-F238E27FC236}">
                <a16:creationId xmlns:a16="http://schemas.microsoft.com/office/drawing/2014/main" id="{4DA99DCE-FCD0-4E3C-BE4F-EA8F45DA5367}"/>
              </a:ext>
            </a:extLst>
          </p:cNvPr>
          <p:cNvSpPr>
            <a:spLocks noGrp="1"/>
          </p:cNvSpPr>
          <p:nvPr/>
        </p:nvSpPr>
        <p:spPr>
          <a:xfrm>
            <a:off x="4728972" y="1790700"/>
            <a:ext cx="2050542" cy="701675"/>
          </a:xfrm>
          <a:prstGeom prst="rect">
            <a:avLst/>
          </a:prstGeom>
          <a:solidFill>
            <a:srgbClr val="FFFFFF"/>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6C854E30-7906-47BA-BAFC-623003CB1F06}"/>
              </a:ext>
            </a:extLst>
          </p:cNvPr>
          <p:cNvSpPr>
            <a:spLocks noGrp="1"/>
          </p:cNvSpPr>
          <p:nvPr/>
        </p:nvSpPr>
        <p:spPr>
          <a:xfrm>
            <a:off x="4805172" y="1857375"/>
            <a:ext cx="189814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15-30 gg</a:t>
            </a:r>
          </a:p>
        </p:txBody>
      </p:sp>
      <p:sp>
        <p:nvSpPr>
          <p:cNvPr id="24" name="Rettangolo 23">
            <a:extLst>
              <a:ext uri="{FF2B5EF4-FFF2-40B4-BE49-F238E27FC236}">
                <a16:creationId xmlns:a16="http://schemas.microsoft.com/office/drawing/2014/main" id="{141B3B32-93A0-4364-8E6E-1EE96145CAAC}"/>
              </a:ext>
            </a:extLst>
          </p:cNvPr>
          <p:cNvSpPr>
            <a:spLocks noGrp="1"/>
          </p:cNvSpPr>
          <p:nvPr/>
        </p:nvSpPr>
        <p:spPr>
          <a:xfrm>
            <a:off x="6779514" y="1790700"/>
            <a:ext cx="1822704" cy="701675"/>
          </a:xfrm>
          <a:prstGeom prst="rect">
            <a:avLst/>
          </a:prstGeom>
          <a:solidFill>
            <a:srgbClr val="FFFFFF"/>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E9C72E53-7E24-4291-9584-E03A11EC250B}"/>
              </a:ext>
            </a:extLst>
          </p:cNvPr>
          <p:cNvSpPr>
            <a:spLocks noGrp="1"/>
          </p:cNvSpPr>
          <p:nvPr/>
        </p:nvSpPr>
        <p:spPr>
          <a:xfrm>
            <a:off x="6855714" y="1857375"/>
            <a:ext cx="1670304"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&gt;30 gg</a:t>
            </a:r>
          </a:p>
        </p:txBody>
      </p:sp>
      <p:sp>
        <p:nvSpPr>
          <p:cNvPr id="26" name="Rettangolo 25">
            <a:extLst>
              <a:ext uri="{FF2B5EF4-FFF2-40B4-BE49-F238E27FC236}">
                <a16:creationId xmlns:a16="http://schemas.microsoft.com/office/drawing/2014/main" id="{B11F1E16-2778-414D-B42A-B34A78B7088F}"/>
              </a:ext>
            </a:extLst>
          </p:cNvPr>
          <p:cNvSpPr>
            <a:spLocks noGrp="1"/>
          </p:cNvSpPr>
          <p:nvPr/>
        </p:nvSpPr>
        <p:spPr>
          <a:xfrm>
            <a:off x="8602218" y="1790700"/>
            <a:ext cx="3189732" cy="701675"/>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5E7AC12A-33D5-418F-8C60-1CBB530CDF37}"/>
              </a:ext>
            </a:extLst>
          </p:cNvPr>
          <p:cNvSpPr>
            <a:spLocks noGrp="1"/>
          </p:cNvSpPr>
          <p:nvPr/>
        </p:nvSpPr>
        <p:spPr>
          <a:xfrm>
            <a:off x="8678418" y="1857375"/>
            <a:ext cx="303733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Recovery plan / contestazione</a:t>
            </a:r>
          </a:p>
        </p:txBody>
      </p:sp>
      <p:sp>
        <p:nvSpPr>
          <p:cNvPr id="28" name="Rettangolo 27">
            <a:extLst>
              <a:ext uri="{FF2B5EF4-FFF2-40B4-BE49-F238E27FC236}">
                <a16:creationId xmlns:a16="http://schemas.microsoft.com/office/drawing/2014/main" id="{768C0A40-DA92-4043-8A3A-F450CDB647EF}"/>
              </a:ext>
            </a:extLst>
          </p:cNvPr>
          <p:cNvSpPr>
            <a:spLocks noGrp="1"/>
          </p:cNvSpPr>
          <p:nvPr/>
        </p:nvSpPr>
        <p:spPr>
          <a:xfrm>
            <a:off x="400050" y="2492375"/>
            <a:ext cx="2734056" cy="701675"/>
          </a:xfrm>
          <a:prstGeom prst="rect">
            <a:avLst/>
          </a:prstGeom>
          <a:solidFill>
            <a:srgbClr val="F3F4F6"/>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BC4F0309-686E-4029-A25E-02574C6B37F4}"/>
              </a:ext>
            </a:extLst>
          </p:cNvPr>
          <p:cNvSpPr>
            <a:spLocks noGrp="1"/>
          </p:cNvSpPr>
          <p:nvPr/>
        </p:nvSpPr>
        <p:spPr>
          <a:xfrm>
            <a:off x="476250" y="2559050"/>
            <a:ext cx="2581656" cy="5873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Deduzioni / canone</a:t>
            </a:r>
          </a:p>
        </p:txBody>
      </p:sp>
      <p:sp>
        <p:nvSpPr>
          <p:cNvPr id="30" name="Rettangolo 29">
            <a:extLst>
              <a:ext uri="{FF2B5EF4-FFF2-40B4-BE49-F238E27FC236}">
                <a16:creationId xmlns:a16="http://schemas.microsoft.com/office/drawing/2014/main" id="{EE984852-6FAE-45EA-8A42-DC9C26D416EC}"/>
              </a:ext>
            </a:extLst>
          </p:cNvPr>
          <p:cNvSpPr>
            <a:spLocks noGrp="1"/>
          </p:cNvSpPr>
          <p:nvPr/>
        </p:nvSpPr>
        <p:spPr>
          <a:xfrm>
            <a:off x="3134106" y="2492375"/>
            <a:ext cx="1594866" cy="701675"/>
          </a:xfrm>
          <a:prstGeom prst="rect">
            <a:avLst/>
          </a:prstGeom>
          <a:solidFill>
            <a:srgbClr val="F3F4F6"/>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A8915E6B-858E-4262-8D02-5516E7ABE77E}"/>
              </a:ext>
            </a:extLst>
          </p:cNvPr>
          <p:cNvSpPr>
            <a:spLocks noGrp="1"/>
          </p:cNvSpPr>
          <p:nvPr/>
        </p:nvSpPr>
        <p:spPr>
          <a:xfrm>
            <a:off x="3210306" y="2559050"/>
            <a:ext cx="1442466"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&lt;2%</a:t>
            </a:r>
          </a:p>
        </p:txBody>
      </p:sp>
      <p:sp>
        <p:nvSpPr>
          <p:cNvPr id="32" name="Rettangolo 31">
            <a:extLst>
              <a:ext uri="{FF2B5EF4-FFF2-40B4-BE49-F238E27FC236}">
                <a16:creationId xmlns:a16="http://schemas.microsoft.com/office/drawing/2014/main" id="{667FB89D-43E2-46FE-A870-F25137841542}"/>
              </a:ext>
            </a:extLst>
          </p:cNvPr>
          <p:cNvSpPr>
            <a:spLocks noGrp="1"/>
          </p:cNvSpPr>
          <p:nvPr/>
        </p:nvSpPr>
        <p:spPr>
          <a:xfrm>
            <a:off x="4728972" y="2492375"/>
            <a:ext cx="2050542" cy="701675"/>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996C29C2-42A4-476B-892E-C54E025B7684}"/>
              </a:ext>
            </a:extLst>
          </p:cNvPr>
          <p:cNvSpPr>
            <a:spLocks noGrp="1"/>
          </p:cNvSpPr>
          <p:nvPr/>
        </p:nvSpPr>
        <p:spPr>
          <a:xfrm>
            <a:off x="4805172" y="2559050"/>
            <a:ext cx="189814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2-5%</a:t>
            </a:r>
          </a:p>
        </p:txBody>
      </p:sp>
      <p:sp>
        <p:nvSpPr>
          <p:cNvPr id="34" name="Rettangolo 33">
            <a:extLst>
              <a:ext uri="{FF2B5EF4-FFF2-40B4-BE49-F238E27FC236}">
                <a16:creationId xmlns:a16="http://schemas.microsoft.com/office/drawing/2014/main" id="{B563A81B-DE5A-4A20-B2E2-50FE85011733}"/>
              </a:ext>
            </a:extLst>
          </p:cNvPr>
          <p:cNvSpPr>
            <a:spLocks noGrp="1"/>
          </p:cNvSpPr>
          <p:nvPr/>
        </p:nvSpPr>
        <p:spPr>
          <a:xfrm>
            <a:off x="6779514" y="2492375"/>
            <a:ext cx="1822704" cy="701675"/>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A048940C-7312-405D-B1B0-28ED6EE3D0AA}"/>
              </a:ext>
            </a:extLst>
          </p:cNvPr>
          <p:cNvSpPr>
            <a:spLocks noGrp="1"/>
          </p:cNvSpPr>
          <p:nvPr/>
        </p:nvSpPr>
        <p:spPr>
          <a:xfrm>
            <a:off x="6855714" y="2559050"/>
            <a:ext cx="1670304"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&gt;5%</a:t>
            </a:r>
          </a:p>
        </p:txBody>
      </p:sp>
      <p:sp>
        <p:nvSpPr>
          <p:cNvPr id="36" name="Rettangolo 35">
            <a:extLst>
              <a:ext uri="{FF2B5EF4-FFF2-40B4-BE49-F238E27FC236}">
                <a16:creationId xmlns:a16="http://schemas.microsoft.com/office/drawing/2014/main" id="{48F0A555-EC0C-4F71-A8BE-EA097D1F0F14}"/>
              </a:ext>
            </a:extLst>
          </p:cNvPr>
          <p:cNvSpPr>
            <a:spLocks noGrp="1"/>
          </p:cNvSpPr>
          <p:nvPr/>
        </p:nvSpPr>
        <p:spPr>
          <a:xfrm>
            <a:off x="8602218" y="2492375"/>
            <a:ext cx="3189732" cy="701675"/>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0C0D6489-4DB7-4FEE-BDD3-41935967FE32}"/>
              </a:ext>
            </a:extLst>
          </p:cNvPr>
          <p:cNvSpPr>
            <a:spLocks noGrp="1"/>
          </p:cNvSpPr>
          <p:nvPr/>
        </p:nvSpPr>
        <p:spPr>
          <a:xfrm>
            <a:off x="8678418" y="2559050"/>
            <a:ext cx="303733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Root cause / audit prestazioni</a:t>
            </a:r>
          </a:p>
        </p:txBody>
      </p:sp>
      <p:sp>
        <p:nvSpPr>
          <p:cNvPr id="38" name="Rettangolo 37">
            <a:extLst>
              <a:ext uri="{FF2B5EF4-FFF2-40B4-BE49-F238E27FC236}">
                <a16:creationId xmlns:a16="http://schemas.microsoft.com/office/drawing/2014/main" id="{A0AFAA22-40A5-4CE6-B0DA-19908B6EB1B0}"/>
              </a:ext>
            </a:extLst>
          </p:cNvPr>
          <p:cNvSpPr>
            <a:spLocks noGrp="1"/>
          </p:cNvSpPr>
          <p:nvPr/>
        </p:nvSpPr>
        <p:spPr>
          <a:xfrm>
            <a:off x="400050" y="3194050"/>
            <a:ext cx="2734056" cy="701675"/>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70FA3836-0770-4B8F-998C-0945560B8044}"/>
              </a:ext>
            </a:extLst>
          </p:cNvPr>
          <p:cNvSpPr>
            <a:spLocks noGrp="1"/>
          </p:cNvSpPr>
          <p:nvPr/>
        </p:nvSpPr>
        <p:spPr>
          <a:xfrm>
            <a:off x="476250" y="3260725"/>
            <a:ext cx="2581656" cy="5873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DSCR forecast</a:t>
            </a:r>
          </a:p>
        </p:txBody>
      </p:sp>
      <p:sp>
        <p:nvSpPr>
          <p:cNvPr id="40" name="Rettangolo 39">
            <a:extLst>
              <a:ext uri="{FF2B5EF4-FFF2-40B4-BE49-F238E27FC236}">
                <a16:creationId xmlns:a16="http://schemas.microsoft.com/office/drawing/2014/main" id="{68C68B2E-F778-4252-B877-1E3CE34318DE}"/>
              </a:ext>
            </a:extLst>
          </p:cNvPr>
          <p:cNvSpPr>
            <a:spLocks noGrp="1"/>
          </p:cNvSpPr>
          <p:nvPr/>
        </p:nvSpPr>
        <p:spPr>
          <a:xfrm>
            <a:off x="3134106" y="3194050"/>
            <a:ext cx="1594866" cy="701675"/>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C6C9246D-080F-4BEF-AE95-F99F567ACCBA}"/>
              </a:ext>
            </a:extLst>
          </p:cNvPr>
          <p:cNvSpPr>
            <a:spLocks noGrp="1"/>
          </p:cNvSpPr>
          <p:nvPr/>
        </p:nvSpPr>
        <p:spPr>
          <a:xfrm>
            <a:off x="3210306" y="3260725"/>
            <a:ext cx="1442466"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&gt;1,25×</a:t>
            </a:r>
          </a:p>
        </p:txBody>
      </p:sp>
      <p:sp>
        <p:nvSpPr>
          <p:cNvPr id="42" name="Rettangolo 41">
            <a:extLst>
              <a:ext uri="{FF2B5EF4-FFF2-40B4-BE49-F238E27FC236}">
                <a16:creationId xmlns:a16="http://schemas.microsoft.com/office/drawing/2014/main" id="{7696CFFB-945A-48D9-AE35-ADCF2087CB39}"/>
              </a:ext>
            </a:extLst>
          </p:cNvPr>
          <p:cNvSpPr>
            <a:spLocks noGrp="1"/>
          </p:cNvSpPr>
          <p:nvPr/>
        </p:nvSpPr>
        <p:spPr>
          <a:xfrm>
            <a:off x="4728972" y="3194050"/>
            <a:ext cx="2050542" cy="701675"/>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F7876236-F173-4186-B5F4-576FE74B6457}"/>
              </a:ext>
            </a:extLst>
          </p:cNvPr>
          <p:cNvSpPr>
            <a:spLocks noGrp="1"/>
          </p:cNvSpPr>
          <p:nvPr/>
        </p:nvSpPr>
        <p:spPr>
          <a:xfrm>
            <a:off x="4805172" y="3260725"/>
            <a:ext cx="189814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1,10-1,25×</a:t>
            </a:r>
          </a:p>
        </p:txBody>
      </p:sp>
      <p:sp>
        <p:nvSpPr>
          <p:cNvPr id="44" name="Rettangolo 43">
            <a:extLst>
              <a:ext uri="{FF2B5EF4-FFF2-40B4-BE49-F238E27FC236}">
                <a16:creationId xmlns:a16="http://schemas.microsoft.com/office/drawing/2014/main" id="{07F1B96E-E860-405C-893C-EB88CED5DEBE}"/>
              </a:ext>
            </a:extLst>
          </p:cNvPr>
          <p:cNvSpPr>
            <a:spLocks noGrp="1"/>
          </p:cNvSpPr>
          <p:nvPr/>
        </p:nvSpPr>
        <p:spPr>
          <a:xfrm>
            <a:off x="6779514" y="3194050"/>
            <a:ext cx="1822704" cy="701675"/>
          </a:xfrm>
          <a:prstGeom prst="rect">
            <a:avLst/>
          </a:prstGeom>
          <a:solidFill>
            <a:srgbClr val="FFFFFF"/>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198AB83E-FFD3-4A78-8ECD-5FEA326EA058}"/>
              </a:ext>
            </a:extLst>
          </p:cNvPr>
          <p:cNvSpPr>
            <a:spLocks noGrp="1"/>
          </p:cNvSpPr>
          <p:nvPr/>
        </p:nvSpPr>
        <p:spPr>
          <a:xfrm>
            <a:off x="6855714" y="3260725"/>
            <a:ext cx="1670304"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&lt;1,10×</a:t>
            </a:r>
          </a:p>
        </p:txBody>
      </p:sp>
      <p:sp>
        <p:nvSpPr>
          <p:cNvPr id="46" name="Rettangolo 45">
            <a:extLst>
              <a:ext uri="{FF2B5EF4-FFF2-40B4-BE49-F238E27FC236}">
                <a16:creationId xmlns:a16="http://schemas.microsoft.com/office/drawing/2014/main" id="{FDCBB57F-FD5F-4668-9364-003EFA03F238}"/>
              </a:ext>
            </a:extLst>
          </p:cNvPr>
          <p:cNvSpPr>
            <a:spLocks noGrp="1"/>
          </p:cNvSpPr>
          <p:nvPr/>
        </p:nvSpPr>
        <p:spPr>
          <a:xfrm>
            <a:off x="8602218" y="3194050"/>
            <a:ext cx="3189732" cy="701675"/>
          </a:xfrm>
          <a:prstGeom prst="rect">
            <a:avLst/>
          </a:prstGeom>
          <a:solidFill>
            <a:srgbClr val="FFFFFF"/>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56A569CE-9523-44DF-853F-3935FD91B1FD}"/>
              </a:ext>
            </a:extLst>
          </p:cNvPr>
          <p:cNvSpPr>
            <a:spLocks noGrp="1"/>
          </p:cNvSpPr>
          <p:nvPr/>
        </p:nvSpPr>
        <p:spPr>
          <a:xfrm>
            <a:off x="8678418" y="3260725"/>
            <a:ext cx="303733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Cure plan / stop distribuzioni</a:t>
            </a:r>
          </a:p>
        </p:txBody>
      </p:sp>
      <p:sp>
        <p:nvSpPr>
          <p:cNvPr id="48" name="Rettangolo 47">
            <a:extLst>
              <a:ext uri="{FF2B5EF4-FFF2-40B4-BE49-F238E27FC236}">
                <a16:creationId xmlns:a16="http://schemas.microsoft.com/office/drawing/2014/main" id="{78497AC9-AA1C-4F6F-9110-AD80F650BFEB}"/>
              </a:ext>
            </a:extLst>
          </p:cNvPr>
          <p:cNvSpPr>
            <a:spLocks noGrp="1"/>
          </p:cNvSpPr>
          <p:nvPr/>
        </p:nvSpPr>
        <p:spPr>
          <a:xfrm>
            <a:off x="400050" y="3895725"/>
            <a:ext cx="2734056" cy="701675"/>
          </a:xfrm>
          <a:prstGeom prst="rect">
            <a:avLst/>
          </a:prstGeom>
          <a:solidFill>
            <a:srgbClr val="F3F4F6"/>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93081C85-2424-405C-8B22-D930C39468C9}"/>
              </a:ext>
            </a:extLst>
          </p:cNvPr>
          <p:cNvSpPr>
            <a:spLocks noGrp="1"/>
          </p:cNvSpPr>
          <p:nvPr/>
        </p:nvSpPr>
        <p:spPr>
          <a:xfrm>
            <a:off x="476250" y="3962400"/>
            <a:ext cx="2581656" cy="5873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DSRA</a:t>
            </a:r>
          </a:p>
        </p:txBody>
      </p:sp>
      <p:sp>
        <p:nvSpPr>
          <p:cNvPr id="50" name="Rettangolo 49">
            <a:extLst>
              <a:ext uri="{FF2B5EF4-FFF2-40B4-BE49-F238E27FC236}">
                <a16:creationId xmlns:a16="http://schemas.microsoft.com/office/drawing/2014/main" id="{991F0DA8-5587-4A03-B5E8-F41CEA23BF3E}"/>
              </a:ext>
            </a:extLst>
          </p:cNvPr>
          <p:cNvSpPr>
            <a:spLocks noGrp="1"/>
          </p:cNvSpPr>
          <p:nvPr/>
        </p:nvSpPr>
        <p:spPr>
          <a:xfrm>
            <a:off x="3134106" y="3895725"/>
            <a:ext cx="1594866" cy="701675"/>
          </a:xfrm>
          <a:prstGeom prst="rect">
            <a:avLst/>
          </a:prstGeom>
          <a:solidFill>
            <a:srgbClr val="F3F4F6"/>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05CF80BB-A06F-43E5-8D3A-B7F67128ADD3}"/>
              </a:ext>
            </a:extLst>
          </p:cNvPr>
          <p:cNvSpPr>
            <a:spLocks noGrp="1"/>
          </p:cNvSpPr>
          <p:nvPr/>
        </p:nvSpPr>
        <p:spPr>
          <a:xfrm>
            <a:off x="3210306" y="3962400"/>
            <a:ext cx="1442466"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&gt;6 mesi</a:t>
            </a:r>
          </a:p>
        </p:txBody>
      </p:sp>
      <p:sp>
        <p:nvSpPr>
          <p:cNvPr id="52" name="Rettangolo 51">
            <a:extLst>
              <a:ext uri="{FF2B5EF4-FFF2-40B4-BE49-F238E27FC236}">
                <a16:creationId xmlns:a16="http://schemas.microsoft.com/office/drawing/2014/main" id="{66B5ADDD-AEEF-454F-9C5E-90425E2DA03F}"/>
              </a:ext>
            </a:extLst>
          </p:cNvPr>
          <p:cNvSpPr>
            <a:spLocks noGrp="1"/>
          </p:cNvSpPr>
          <p:nvPr/>
        </p:nvSpPr>
        <p:spPr>
          <a:xfrm>
            <a:off x="4728972" y="3895725"/>
            <a:ext cx="2050542" cy="701675"/>
          </a:xfrm>
          <a:prstGeom prst="rect">
            <a:avLst/>
          </a:prstGeom>
          <a:solidFill>
            <a:srgbClr val="F3F4F6"/>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6EC353E7-6725-4AF0-8D4C-054DCE16BE35}"/>
              </a:ext>
            </a:extLst>
          </p:cNvPr>
          <p:cNvSpPr>
            <a:spLocks noGrp="1"/>
          </p:cNvSpPr>
          <p:nvPr/>
        </p:nvSpPr>
        <p:spPr>
          <a:xfrm>
            <a:off x="4805172" y="3962400"/>
            <a:ext cx="189814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3-6 mesi</a:t>
            </a:r>
          </a:p>
        </p:txBody>
      </p:sp>
      <p:sp>
        <p:nvSpPr>
          <p:cNvPr id="54" name="Rettangolo 53">
            <a:extLst>
              <a:ext uri="{FF2B5EF4-FFF2-40B4-BE49-F238E27FC236}">
                <a16:creationId xmlns:a16="http://schemas.microsoft.com/office/drawing/2014/main" id="{6FF038B5-82B9-4C5C-973C-94954A8CAFD5}"/>
              </a:ext>
            </a:extLst>
          </p:cNvPr>
          <p:cNvSpPr>
            <a:spLocks noGrp="1"/>
          </p:cNvSpPr>
          <p:nvPr/>
        </p:nvSpPr>
        <p:spPr>
          <a:xfrm>
            <a:off x="6779514" y="3895725"/>
            <a:ext cx="1822704" cy="701675"/>
          </a:xfrm>
          <a:prstGeom prst="rect">
            <a:avLst/>
          </a:prstGeom>
          <a:solidFill>
            <a:srgbClr val="F3F4F6"/>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EB8192FF-7190-4C80-A779-7DD22C4D5AB5}"/>
              </a:ext>
            </a:extLst>
          </p:cNvPr>
          <p:cNvSpPr>
            <a:spLocks noGrp="1"/>
          </p:cNvSpPr>
          <p:nvPr/>
        </p:nvSpPr>
        <p:spPr>
          <a:xfrm>
            <a:off x="6855714" y="3962400"/>
            <a:ext cx="1670304"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&lt;3 mesi</a:t>
            </a:r>
          </a:p>
        </p:txBody>
      </p:sp>
      <p:sp>
        <p:nvSpPr>
          <p:cNvPr id="56" name="Rettangolo 55">
            <a:extLst>
              <a:ext uri="{FF2B5EF4-FFF2-40B4-BE49-F238E27FC236}">
                <a16:creationId xmlns:a16="http://schemas.microsoft.com/office/drawing/2014/main" id="{57F34D23-5420-4280-BA27-DB5D872CF034}"/>
              </a:ext>
            </a:extLst>
          </p:cNvPr>
          <p:cNvSpPr>
            <a:spLocks noGrp="1"/>
          </p:cNvSpPr>
          <p:nvPr/>
        </p:nvSpPr>
        <p:spPr>
          <a:xfrm>
            <a:off x="8602218" y="3895725"/>
            <a:ext cx="3189732" cy="701675"/>
          </a:xfrm>
          <a:prstGeom prst="rect">
            <a:avLst/>
          </a:prstGeom>
          <a:solidFill>
            <a:srgbClr val="F3F4F6"/>
          </a:solidFill>
          <a:ln w="5715">
            <a:solidFill>
              <a:srgbClr val="E5E7EB"/>
            </a:solidFill>
            <a:prstDash val="solid"/>
          </a:ln>
        </p:spPr>
        <p:txBody>
          <a:bodyPr/>
          <a:lstStyle/>
          <a:p>
            <a:endParaRPr lang="it-IT"/>
          </a:p>
        </p:txBody>
      </p:sp>
      <p:sp>
        <p:nvSpPr>
          <p:cNvPr id="57" name="Rettangolo 56">
            <a:extLst>
              <a:ext uri="{FF2B5EF4-FFF2-40B4-BE49-F238E27FC236}">
                <a16:creationId xmlns:a16="http://schemas.microsoft.com/office/drawing/2014/main" id="{43A81815-BE72-4F97-8A5E-B416DDF060F2}"/>
              </a:ext>
            </a:extLst>
          </p:cNvPr>
          <p:cNvSpPr>
            <a:spLocks noGrp="1"/>
          </p:cNvSpPr>
          <p:nvPr/>
        </p:nvSpPr>
        <p:spPr>
          <a:xfrm>
            <a:off x="8678418" y="3962400"/>
            <a:ext cx="303733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Reintegro e controllo liquidità</a:t>
            </a:r>
          </a:p>
        </p:txBody>
      </p:sp>
      <p:sp>
        <p:nvSpPr>
          <p:cNvPr id="58" name="Rettangolo 57">
            <a:extLst>
              <a:ext uri="{FF2B5EF4-FFF2-40B4-BE49-F238E27FC236}">
                <a16:creationId xmlns:a16="http://schemas.microsoft.com/office/drawing/2014/main" id="{D23AF91C-F8C5-4442-B418-FF5B4AE153FC}"/>
              </a:ext>
            </a:extLst>
          </p:cNvPr>
          <p:cNvSpPr>
            <a:spLocks noGrp="1"/>
          </p:cNvSpPr>
          <p:nvPr/>
        </p:nvSpPr>
        <p:spPr>
          <a:xfrm>
            <a:off x="400050" y="4597400"/>
            <a:ext cx="2734056" cy="701675"/>
          </a:xfrm>
          <a:prstGeom prst="rect">
            <a:avLst/>
          </a:prstGeom>
          <a:solidFill>
            <a:srgbClr val="FFFFFF"/>
          </a:solidFill>
          <a:ln w="5715">
            <a:solidFill>
              <a:srgbClr val="E5E7EB"/>
            </a:solidFill>
            <a:prstDash val="solid"/>
          </a:ln>
        </p:spPr>
        <p:txBody>
          <a:bodyPr/>
          <a:lstStyle/>
          <a:p>
            <a:endParaRPr lang="it-IT"/>
          </a:p>
        </p:txBody>
      </p:sp>
      <p:sp>
        <p:nvSpPr>
          <p:cNvPr id="59" name="Rettangolo 58">
            <a:extLst>
              <a:ext uri="{FF2B5EF4-FFF2-40B4-BE49-F238E27FC236}">
                <a16:creationId xmlns:a16="http://schemas.microsoft.com/office/drawing/2014/main" id="{7912BFC2-E751-48E2-BD04-15D81EB8F177}"/>
              </a:ext>
            </a:extLst>
          </p:cNvPr>
          <p:cNvSpPr>
            <a:spLocks noGrp="1"/>
          </p:cNvSpPr>
          <p:nvPr/>
        </p:nvSpPr>
        <p:spPr>
          <a:xfrm>
            <a:off x="476250" y="4664075"/>
            <a:ext cx="2581656" cy="5873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Opex vs budget</a:t>
            </a:r>
          </a:p>
        </p:txBody>
      </p:sp>
      <p:sp>
        <p:nvSpPr>
          <p:cNvPr id="60" name="Rettangolo 59">
            <a:extLst>
              <a:ext uri="{FF2B5EF4-FFF2-40B4-BE49-F238E27FC236}">
                <a16:creationId xmlns:a16="http://schemas.microsoft.com/office/drawing/2014/main" id="{592DBD2B-7144-4DB1-AF02-901FB759AD3D}"/>
              </a:ext>
            </a:extLst>
          </p:cNvPr>
          <p:cNvSpPr>
            <a:spLocks noGrp="1"/>
          </p:cNvSpPr>
          <p:nvPr/>
        </p:nvSpPr>
        <p:spPr>
          <a:xfrm>
            <a:off x="3134106" y="4597400"/>
            <a:ext cx="1594866" cy="701675"/>
          </a:xfrm>
          <a:prstGeom prst="rect">
            <a:avLst/>
          </a:prstGeom>
          <a:solidFill>
            <a:srgbClr val="FFFFFF"/>
          </a:solidFill>
          <a:ln w="5715">
            <a:solidFill>
              <a:srgbClr val="E5E7EB"/>
            </a:solidFill>
            <a:prstDash val="solid"/>
          </a:ln>
        </p:spPr>
        <p:txBody>
          <a:bodyPr/>
          <a:lstStyle/>
          <a:p>
            <a:endParaRPr lang="it-IT"/>
          </a:p>
        </p:txBody>
      </p:sp>
      <p:sp>
        <p:nvSpPr>
          <p:cNvPr id="61" name="Rettangolo 60">
            <a:extLst>
              <a:ext uri="{FF2B5EF4-FFF2-40B4-BE49-F238E27FC236}">
                <a16:creationId xmlns:a16="http://schemas.microsoft.com/office/drawing/2014/main" id="{9D026BE4-C345-4957-8FC8-935FEE637840}"/>
              </a:ext>
            </a:extLst>
          </p:cNvPr>
          <p:cNvSpPr>
            <a:spLocks noGrp="1"/>
          </p:cNvSpPr>
          <p:nvPr/>
        </p:nvSpPr>
        <p:spPr>
          <a:xfrm>
            <a:off x="3210306" y="4664075"/>
            <a:ext cx="1442466"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&lt;5%</a:t>
            </a:r>
          </a:p>
        </p:txBody>
      </p:sp>
      <p:sp>
        <p:nvSpPr>
          <p:cNvPr id="62" name="Rettangolo 61">
            <a:extLst>
              <a:ext uri="{FF2B5EF4-FFF2-40B4-BE49-F238E27FC236}">
                <a16:creationId xmlns:a16="http://schemas.microsoft.com/office/drawing/2014/main" id="{75C6DD53-BEF8-48B2-AD1F-49626D50EC3F}"/>
              </a:ext>
            </a:extLst>
          </p:cNvPr>
          <p:cNvSpPr>
            <a:spLocks noGrp="1"/>
          </p:cNvSpPr>
          <p:nvPr/>
        </p:nvSpPr>
        <p:spPr>
          <a:xfrm>
            <a:off x="4728972" y="4597400"/>
            <a:ext cx="2050542" cy="701675"/>
          </a:xfrm>
          <a:prstGeom prst="rect">
            <a:avLst/>
          </a:prstGeom>
          <a:solidFill>
            <a:srgbClr val="FFFFFF"/>
          </a:solidFill>
          <a:ln w="5715">
            <a:solidFill>
              <a:srgbClr val="E5E7EB"/>
            </a:solidFill>
            <a:prstDash val="solid"/>
          </a:ln>
        </p:spPr>
        <p:txBody>
          <a:bodyPr/>
          <a:lstStyle/>
          <a:p>
            <a:endParaRPr lang="it-IT"/>
          </a:p>
        </p:txBody>
      </p:sp>
      <p:sp>
        <p:nvSpPr>
          <p:cNvPr id="63" name="Rettangolo 62">
            <a:extLst>
              <a:ext uri="{FF2B5EF4-FFF2-40B4-BE49-F238E27FC236}">
                <a16:creationId xmlns:a16="http://schemas.microsoft.com/office/drawing/2014/main" id="{F0F2C558-2634-4ABF-B318-0FE3A4A7CC2E}"/>
              </a:ext>
            </a:extLst>
          </p:cNvPr>
          <p:cNvSpPr>
            <a:spLocks noGrp="1"/>
          </p:cNvSpPr>
          <p:nvPr/>
        </p:nvSpPr>
        <p:spPr>
          <a:xfrm>
            <a:off x="4805172" y="4664075"/>
            <a:ext cx="189814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5-10%</a:t>
            </a:r>
          </a:p>
        </p:txBody>
      </p:sp>
      <p:sp>
        <p:nvSpPr>
          <p:cNvPr id="64" name="Rettangolo 63">
            <a:extLst>
              <a:ext uri="{FF2B5EF4-FFF2-40B4-BE49-F238E27FC236}">
                <a16:creationId xmlns:a16="http://schemas.microsoft.com/office/drawing/2014/main" id="{F392A4F0-9F2F-4B59-88F7-204C60516A18}"/>
              </a:ext>
            </a:extLst>
          </p:cNvPr>
          <p:cNvSpPr>
            <a:spLocks noGrp="1"/>
          </p:cNvSpPr>
          <p:nvPr/>
        </p:nvSpPr>
        <p:spPr>
          <a:xfrm>
            <a:off x="6779514" y="4597400"/>
            <a:ext cx="1822704" cy="701675"/>
          </a:xfrm>
          <a:prstGeom prst="rect">
            <a:avLst/>
          </a:prstGeom>
          <a:solidFill>
            <a:srgbClr val="FFFFFF"/>
          </a:solidFill>
          <a:ln w="5715">
            <a:solidFill>
              <a:srgbClr val="E5E7EB"/>
            </a:solidFill>
            <a:prstDash val="solid"/>
          </a:ln>
        </p:spPr>
        <p:txBody>
          <a:bodyPr/>
          <a:lstStyle/>
          <a:p>
            <a:endParaRPr lang="it-IT"/>
          </a:p>
        </p:txBody>
      </p:sp>
      <p:sp>
        <p:nvSpPr>
          <p:cNvPr id="65" name="Rettangolo 64">
            <a:extLst>
              <a:ext uri="{FF2B5EF4-FFF2-40B4-BE49-F238E27FC236}">
                <a16:creationId xmlns:a16="http://schemas.microsoft.com/office/drawing/2014/main" id="{6C821500-3D76-4751-83FF-0492532DB64E}"/>
              </a:ext>
            </a:extLst>
          </p:cNvPr>
          <p:cNvSpPr>
            <a:spLocks noGrp="1"/>
          </p:cNvSpPr>
          <p:nvPr/>
        </p:nvSpPr>
        <p:spPr>
          <a:xfrm>
            <a:off x="6855714" y="4664075"/>
            <a:ext cx="1670304"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&gt;10%</a:t>
            </a:r>
          </a:p>
        </p:txBody>
      </p:sp>
      <p:sp>
        <p:nvSpPr>
          <p:cNvPr id="66" name="Rettangolo 65">
            <a:extLst>
              <a:ext uri="{FF2B5EF4-FFF2-40B4-BE49-F238E27FC236}">
                <a16:creationId xmlns:a16="http://schemas.microsoft.com/office/drawing/2014/main" id="{F7DBFA02-D55A-4343-94EE-984C1F2095FB}"/>
              </a:ext>
            </a:extLst>
          </p:cNvPr>
          <p:cNvSpPr>
            <a:spLocks noGrp="1"/>
          </p:cNvSpPr>
          <p:nvPr/>
        </p:nvSpPr>
        <p:spPr>
          <a:xfrm>
            <a:off x="8602218" y="4597400"/>
            <a:ext cx="3189732" cy="701675"/>
          </a:xfrm>
          <a:prstGeom prst="rect">
            <a:avLst/>
          </a:prstGeom>
          <a:solidFill>
            <a:srgbClr val="FFFFFF"/>
          </a:solidFill>
          <a:ln w="5715">
            <a:solidFill>
              <a:srgbClr val="E5E7EB"/>
            </a:solidFill>
            <a:prstDash val="solid"/>
          </a:ln>
        </p:spPr>
        <p:txBody>
          <a:bodyPr/>
          <a:lstStyle/>
          <a:p>
            <a:endParaRPr lang="it-IT"/>
          </a:p>
        </p:txBody>
      </p:sp>
      <p:sp>
        <p:nvSpPr>
          <p:cNvPr id="67" name="Rettangolo 66">
            <a:extLst>
              <a:ext uri="{FF2B5EF4-FFF2-40B4-BE49-F238E27FC236}">
                <a16:creationId xmlns:a16="http://schemas.microsoft.com/office/drawing/2014/main" id="{FDDBBD2C-9373-4123-88CE-6FD764C4636F}"/>
              </a:ext>
            </a:extLst>
          </p:cNvPr>
          <p:cNvSpPr>
            <a:spLocks noGrp="1"/>
          </p:cNvSpPr>
          <p:nvPr/>
        </p:nvSpPr>
        <p:spPr>
          <a:xfrm>
            <a:off x="8678418" y="4664075"/>
            <a:ext cx="303733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Analisi efficienza e forecast</a:t>
            </a:r>
          </a:p>
        </p:txBody>
      </p:sp>
      <p:sp>
        <p:nvSpPr>
          <p:cNvPr id="68" name="Rettangolo 67">
            <a:extLst>
              <a:ext uri="{FF2B5EF4-FFF2-40B4-BE49-F238E27FC236}">
                <a16:creationId xmlns:a16="http://schemas.microsoft.com/office/drawing/2014/main" id="{97F9438D-C86D-4DD9-B1B5-AAEFD14B7A56}"/>
              </a:ext>
            </a:extLst>
          </p:cNvPr>
          <p:cNvSpPr>
            <a:spLocks noGrp="1"/>
          </p:cNvSpPr>
          <p:nvPr/>
        </p:nvSpPr>
        <p:spPr>
          <a:xfrm>
            <a:off x="400050" y="5299075"/>
            <a:ext cx="2734056" cy="701675"/>
          </a:xfrm>
          <a:prstGeom prst="rect">
            <a:avLst/>
          </a:prstGeom>
          <a:solidFill>
            <a:srgbClr val="F3F4F6"/>
          </a:solidFill>
          <a:ln w="5715">
            <a:solidFill>
              <a:srgbClr val="E5E7EB"/>
            </a:solidFill>
            <a:prstDash val="solid"/>
          </a:ln>
        </p:spPr>
        <p:txBody>
          <a:bodyPr/>
          <a:lstStyle/>
          <a:p>
            <a:endParaRPr lang="it-IT"/>
          </a:p>
        </p:txBody>
      </p:sp>
      <p:sp>
        <p:nvSpPr>
          <p:cNvPr id="69" name="Rettangolo 68">
            <a:extLst>
              <a:ext uri="{FF2B5EF4-FFF2-40B4-BE49-F238E27FC236}">
                <a16:creationId xmlns:a16="http://schemas.microsoft.com/office/drawing/2014/main" id="{0B01CA64-B8DF-4771-B876-6A3F69B1D70F}"/>
              </a:ext>
            </a:extLst>
          </p:cNvPr>
          <p:cNvSpPr>
            <a:spLocks noGrp="1"/>
          </p:cNvSpPr>
          <p:nvPr/>
        </p:nvSpPr>
        <p:spPr>
          <a:xfrm>
            <a:off x="476250" y="5365750"/>
            <a:ext cx="2581656" cy="5873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Risparmio energia</a:t>
            </a:r>
          </a:p>
        </p:txBody>
      </p:sp>
      <p:sp>
        <p:nvSpPr>
          <p:cNvPr id="70" name="Rettangolo 69">
            <a:extLst>
              <a:ext uri="{FF2B5EF4-FFF2-40B4-BE49-F238E27FC236}">
                <a16:creationId xmlns:a16="http://schemas.microsoft.com/office/drawing/2014/main" id="{56A80A80-0A12-4179-8830-D3BFC8F5AFC0}"/>
              </a:ext>
            </a:extLst>
          </p:cNvPr>
          <p:cNvSpPr>
            <a:spLocks noGrp="1"/>
          </p:cNvSpPr>
          <p:nvPr/>
        </p:nvSpPr>
        <p:spPr>
          <a:xfrm>
            <a:off x="3134106" y="5299075"/>
            <a:ext cx="1594866" cy="701675"/>
          </a:xfrm>
          <a:prstGeom prst="rect">
            <a:avLst/>
          </a:prstGeom>
          <a:solidFill>
            <a:srgbClr val="F3F4F6"/>
          </a:solidFill>
          <a:ln w="5715">
            <a:solidFill>
              <a:srgbClr val="E5E7EB"/>
            </a:solidFill>
            <a:prstDash val="solid"/>
          </a:ln>
        </p:spPr>
        <p:txBody>
          <a:bodyPr/>
          <a:lstStyle/>
          <a:p>
            <a:endParaRPr lang="it-IT"/>
          </a:p>
        </p:txBody>
      </p:sp>
      <p:sp>
        <p:nvSpPr>
          <p:cNvPr id="71" name="Rettangolo 70">
            <a:extLst>
              <a:ext uri="{FF2B5EF4-FFF2-40B4-BE49-F238E27FC236}">
                <a16:creationId xmlns:a16="http://schemas.microsoft.com/office/drawing/2014/main" id="{45140AA9-A53B-48B8-9E1A-C2F920AD30CE}"/>
              </a:ext>
            </a:extLst>
          </p:cNvPr>
          <p:cNvSpPr>
            <a:spLocks noGrp="1"/>
          </p:cNvSpPr>
          <p:nvPr/>
        </p:nvSpPr>
        <p:spPr>
          <a:xfrm>
            <a:off x="3210306" y="5365750"/>
            <a:ext cx="1442466"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&gt;32%</a:t>
            </a:r>
          </a:p>
        </p:txBody>
      </p:sp>
      <p:sp>
        <p:nvSpPr>
          <p:cNvPr id="72" name="Rettangolo 71">
            <a:extLst>
              <a:ext uri="{FF2B5EF4-FFF2-40B4-BE49-F238E27FC236}">
                <a16:creationId xmlns:a16="http://schemas.microsoft.com/office/drawing/2014/main" id="{16AAEB77-AF38-4E4F-A75F-965C4B7553D2}"/>
              </a:ext>
            </a:extLst>
          </p:cNvPr>
          <p:cNvSpPr>
            <a:spLocks noGrp="1"/>
          </p:cNvSpPr>
          <p:nvPr/>
        </p:nvSpPr>
        <p:spPr>
          <a:xfrm>
            <a:off x="4728972" y="5299075"/>
            <a:ext cx="2050542" cy="701675"/>
          </a:xfrm>
          <a:prstGeom prst="rect">
            <a:avLst/>
          </a:prstGeom>
          <a:solidFill>
            <a:srgbClr val="F3F4F6"/>
          </a:solidFill>
          <a:ln w="5715">
            <a:solidFill>
              <a:srgbClr val="E5E7EB"/>
            </a:solidFill>
            <a:prstDash val="solid"/>
          </a:ln>
        </p:spPr>
        <p:txBody>
          <a:bodyPr/>
          <a:lstStyle/>
          <a:p>
            <a:endParaRPr lang="it-IT"/>
          </a:p>
        </p:txBody>
      </p:sp>
      <p:sp>
        <p:nvSpPr>
          <p:cNvPr id="73" name="Rettangolo 72">
            <a:extLst>
              <a:ext uri="{FF2B5EF4-FFF2-40B4-BE49-F238E27FC236}">
                <a16:creationId xmlns:a16="http://schemas.microsoft.com/office/drawing/2014/main" id="{6E814EEE-EB2E-4F99-B153-25C932998AAC}"/>
              </a:ext>
            </a:extLst>
          </p:cNvPr>
          <p:cNvSpPr>
            <a:spLocks noGrp="1"/>
          </p:cNvSpPr>
          <p:nvPr/>
        </p:nvSpPr>
        <p:spPr>
          <a:xfrm>
            <a:off x="4805172" y="5365750"/>
            <a:ext cx="189814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28-32%</a:t>
            </a:r>
          </a:p>
        </p:txBody>
      </p:sp>
      <p:sp>
        <p:nvSpPr>
          <p:cNvPr id="74" name="Rettangolo 73">
            <a:extLst>
              <a:ext uri="{FF2B5EF4-FFF2-40B4-BE49-F238E27FC236}">
                <a16:creationId xmlns:a16="http://schemas.microsoft.com/office/drawing/2014/main" id="{A7AA65E8-74C5-4509-B29F-56B7FF3E89B4}"/>
              </a:ext>
            </a:extLst>
          </p:cNvPr>
          <p:cNvSpPr>
            <a:spLocks noGrp="1"/>
          </p:cNvSpPr>
          <p:nvPr/>
        </p:nvSpPr>
        <p:spPr>
          <a:xfrm>
            <a:off x="6779514" y="5299075"/>
            <a:ext cx="1822704" cy="701675"/>
          </a:xfrm>
          <a:prstGeom prst="rect">
            <a:avLst/>
          </a:prstGeom>
          <a:solidFill>
            <a:srgbClr val="F3F4F6"/>
          </a:solidFill>
          <a:ln w="5715">
            <a:solidFill>
              <a:srgbClr val="E5E7EB"/>
            </a:solidFill>
            <a:prstDash val="solid"/>
          </a:ln>
        </p:spPr>
        <p:txBody>
          <a:bodyPr/>
          <a:lstStyle/>
          <a:p>
            <a:endParaRPr lang="it-IT"/>
          </a:p>
        </p:txBody>
      </p:sp>
      <p:sp>
        <p:nvSpPr>
          <p:cNvPr id="75" name="Rettangolo 74">
            <a:extLst>
              <a:ext uri="{FF2B5EF4-FFF2-40B4-BE49-F238E27FC236}">
                <a16:creationId xmlns:a16="http://schemas.microsoft.com/office/drawing/2014/main" id="{D171BBD1-078A-4F97-B2F8-806199B9A011}"/>
              </a:ext>
            </a:extLst>
          </p:cNvPr>
          <p:cNvSpPr>
            <a:spLocks noGrp="1"/>
          </p:cNvSpPr>
          <p:nvPr/>
        </p:nvSpPr>
        <p:spPr>
          <a:xfrm>
            <a:off x="6855714" y="5365750"/>
            <a:ext cx="1670304"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&lt;28%</a:t>
            </a:r>
          </a:p>
        </p:txBody>
      </p:sp>
      <p:sp>
        <p:nvSpPr>
          <p:cNvPr id="76" name="Rettangolo 75">
            <a:extLst>
              <a:ext uri="{FF2B5EF4-FFF2-40B4-BE49-F238E27FC236}">
                <a16:creationId xmlns:a16="http://schemas.microsoft.com/office/drawing/2014/main" id="{7AA2B985-7AC6-41B5-944A-EEF7AB606EAD}"/>
              </a:ext>
            </a:extLst>
          </p:cNvPr>
          <p:cNvSpPr>
            <a:spLocks noGrp="1"/>
          </p:cNvSpPr>
          <p:nvPr/>
        </p:nvSpPr>
        <p:spPr>
          <a:xfrm>
            <a:off x="8602218" y="5299075"/>
            <a:ext cx="3189732" cy="701675"/>
          </a:xfrm>
          <a:prstGeom prst="rect">
            <a:avLst/>
          </a:prstGeom>
          <a:solidFill>
            <a:srgbClr val="F3F4F6"/>
          </a:solidFill>
          <a:ln w="5715">
            <a:solidFill>
              <a:srgbClr val="E5E7EB"/>
            </a:solidFill>
            <a:prstDash val="solid"/>
          </a:ln>
        </p:spPr>
        <p:txBody>
          <a:bodyPr/>
          <a:lstStyle/>
          <a:p>
            <a:endParaRPr lang="it-IT"/>
          </a:p>
        </p:txBody>
      </p:sp>
      <p:sp>
        <p:nvSpPr>
          <p:cNvPr id="77" name="Rettangolo 76">
            <a:extLst>
              <a:ext uri="{FF2B5EF4-FFF2-40B4-BE49-F238E27FC236}">
                <a16:creationId xmlns:a16="http://schemas.microsoft.com/office/drawing/2014/main" id="{04F2B6C8-3DFF-424B-A221-202589D79587}"/>
              </a:ext>
            </a:extLst>
          </p:cNvPr>
          <p:cNvSpPr>
            <a:spLocks noGrp="1"/>
          </p:cNvSpPr>
          <p:nvPr/>
        </p:nvSpPr>
        <p:spPr>
          <a:xfrm>
            <a:off x="8678418" y="5365750"/>
            <a:ext cx="3037332" cy="5873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M&amp;V, deduzione e piano</a:t>
            </a:r>
          </a:p>
        </p:txBody>
      </p:sp>
    </p:spTree>
    <p:extLst>
      <p:ext uri="{BB962C8B-B14F-4D97-AF65-F5344CB8AC3E}">
        <p14:creationId xmlns:p14="http://schemas.microsoft.com/office/powerpoint/2010/main" val="19031855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B07F4CDE-0DFA-478B-B688-CF07F461E1A7}"/>
              </a:ext>
            </a:extLst>
          </p:cNvPr>
          <p:cNvSpPr>
            <a:spLocks noGrp="1"/>
          </p:cNvSpPr>
          <p:nvPr/>
        </p:nvSpPr>
        <p:spPr>
          <a:xfrm>
            <a:off x="400050" y="4381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a:solidFill>
                  <a:srgbClr val="1F2937"/>
                </a:solidFill>
                <a:latin typeface="Calibri"/>
                <a:ea typeface="Calibri"/>
                <a:cs typeface="Calibri"/>
              </a:rPr>
              <a:t>Gli assunti sono il vero oggetto del controllo</a:t>
            </a:r>
          </a:p>
        </p:txBody>
      </p:sp>
      <p:sp>
        <p:nvSpPr>
          <p:cNvPr id="4" name="Rettangolo 3">
            <a:extLst>
              <a:ext uri="{FF2B5EF4-FFF2-40B4-BE49-F238E27FC236}">
                <a16:creationId xmlns:a16="http://schemas.microsoft.com/office/drawing/2014/main" id="{8BA826F0-0048-4564-8BDB-D26BA29C92F1}"/>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FF8F5E80-CD09-427F-A6AF-995DC4A7B74D}"/>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39387F09-55F0-460E-B391-4D475D026BCE}"/>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51</a:t>
            </a:r>
          </a:p>
        </p:txBody>
      </p:sp>
      <p:sp>
        <p:nvSpPr>
          <p:cNvPr id="8" name="Rettangolo 7">
            <a:extLst>
              <a:ext uri="{FF2B5EF4-FFF2-40B4-BE49-F238E27FC236}">
                <a16:creationId xmlns:a16="http://schemas.microsoft.com/office/drawing/2014/main" id="{75F18701-95C4-4889-A1FC-018058076610}"/>
              </a:ext>
            </a:extLst>
          </p:cNvPr>
          <p:cNvSpPr>
            <a:spLocks noGrp="1"/>
          </p:cNvSpPr>
          <p:nvPr/>
        </p:nvSpPr>
        <p:spPr>
          <a:xfrm>
            <a:off x="400050" y="1238250"/>
            <a:ext cx="2278380" cy="43815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B1FCFC44-2485-438A-BCD9-44816824C479}"/>
              </a:ext>
            </a:extLst>
          </p:cNvPr>
          <p:cNvSpPr>
            <a:spLocks noGrp="1"/>
          </p:cNvSpPr>
          <p:nvPr/>
        </p:nvSpPr>
        <p:spPr>
          <a:xfrm>
            <a:off x="476250" y="1314450"/>
            <a:ext cx="2125980"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Famiglia</a:t>
            </a:r>
          </a:p>
        </p:txBody>
      </p:sp>
      <p:sp>
        <p:nvSpPr>
          <p:cNvPr id="10" name="Rettangolo 9">
            <a:extLst>
              <a:ext uri="{FF2B5EF4-FFF2-40B4-BE49-F238E27FC236}">
                <a16:creationId xmlns:a16="http://schemas.microsoft.com/office/drawing/2014/main" id="{C496A3B4-99CE-457A-8785-3BDF99442ADE}"/>
              </a:ext>
            </a:extLst>
          </p:cNvPr>
          <p:cNvSpPr>
            <a:spLocks noGrp="1"/>
          </p:cNvSpPr>
          <p:nvPr/>
        </p:nvSpPr>
        <p:spPr>
          <a:xfrm>
            <a:off x="2678430" y="1238250"/>
            <a:ext cx="4784598" cy="43815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8B092EFC-31C3-4E88-B22F-4F69972AF6F6}"/>
              </a:ext>
            </a:extLst>
          </p:cNvPr>
          <p:cNvSpPr>
            <a:spLocks noGrp="1"/>
          </p:cNvSpPr>
          <p:nvPr/>
        </p:nvSpPr>
        <p:spPr>
          <a:xfrm>
            <a:off x="2754630" y="1314450"/>
            <a:ext cx="4632198"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Assunti</a:t>
            </a:r>
          </a:p>
        </p:txBody>
      </p:sp>
      <p:sp>
        <p:nvSpPr>
          <p:cNvPr id="12" name="Rettangolo 11">
            <a:extLst>
              <a:ext uri="{FF2B5EF4-FFF2-40B4-BE49-F238E27FC236}">
                <a16:creationId xmlns:a16="http://schemas.microsoft.com/office/drawing/2014/main" id="{3E561CF1-72F7-4C2A-AF25-18CA119838F2}"/>
              </a:ext>
            </a:extLst>
          </p:cNvPr>
          <p:cNvSpPr>
            <a:spLocks noGrp="1"/>
          </p:cNvSpPr>
          <p:nvPr/>
        </p:nvSpPr>
        <p:spPr>
          <a:xfrm>
            <a:off x="7463028" y="1238250"/>
            <a:ext cx="4328922" cy="43815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4B9FDD41-BEF1-4C6D-B010-134A2F24924D}"/>
              </a:ext>
            </a:extLst>
          </p:cNvPr>
          <p:cNvSpPr>
            <a:spLocks noGrp="1"/>
          </p:cNvSpPr>
          <p:nvPr/>
        </p:nvSpPr>
        <p:spPr>
          <a:xfrm>
            <a:off x="7539228" y="1314450"/>
            <a:ext cx="4176522"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Verifica in esecuzione</a:t>
            </a:r>
          </a:p>
        </p:txBody>
      </p:sp>
      <p:sp>
        <p:nvSpPr>
          <p:cNvPr id="14" name="Rettangolo 13">
            <a:extLst>
              <a:ext uri="{FF2B5EF4-FFF2-40B4-BE49-F238E27FC236}">
                <a16:creationId xmlns:a16="http://schemas.microsoft.com/office/drawing/2014/main" id="{1962ECDA-2B6F-4764-8FEC-9157202E5125}"/>
              </a:ext>
            </a:extLst>
          </p:cNvPr>
          <p:cNvSpPr>
            <a:spLocks noGrp="1"/>
          </p:cNvSpPr>
          <p:nvPr/>
        </p:nvSpPr>
        <p:spPr>
          <a:xfrm>
            <a:off x="400050" y="1676400"/>
            <a:ext cx="2278380" cy="638175"/>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F0F8F6F7-42F2-4401-A96A-B9F26235376F}"/>
              </a:ext>
            </a:extLst>
          </p:cNvPr>
          <p:cNvSpPr>
            <a:spLocks noGrp="1"/>
          </p:cNvSpPr>
          <p:nvPr/>
        </p:nvSpPr>
        <p:spPr>
          <a:xfrm>
            <a:off x="476250" y="1743075"/>
            <a:ext cx="2125980" cy="5238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Tempi</a:t>
            </a:r>
          </a:p>
        </p:txBody>
      </p:sp>
      <p:sp>
        <p:nvSpPr>
          <p:cNvPr id="16" name="Rettangolo 15">
            <a:extLst>
              <a:ext uri="{FF2B5EF4-FFF2-40B4-BE49-F238E27FC236}">
                <a16:creationId xmlns:a16="http://schemas.microsoft.com/office/drawing/2014/main" id="{C8F2FEE0-367A-4B90-BF2F-C5A8625F424C}"/>
              </a:ext>
            </a:extLst>
          </p:cNvPr>
          <p:cNvSpPr>
            <a:spLocks noGrp="1"/>
          </p:cNvSpPr>
          <p:nvPr/>
        </p:nvSpPr>
        <p:spPr>
          <a:xfrm>
            <a:off x="2678430" y="1676400"/>
            <a:ext cx="4784598" cy="638175"/>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5E3CF3F5-3BDA-42F3-AE86-527A93A45D00}"/>
              </a:ext>
            </a:extLst>
          </p:cNvPr>
          <p:cNvSpPr>
            <a:spLocks noGrp="1"/>
          </p:cNvSpPr>
          <p:nvPr/>
        </p:nvSpPr>
        <p:spPr>
          <a:xfrm>
            <a:off x="2754630" y="1743075"/>
            <a:ext cx="4632198"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Costruzione, disponibilità, durata</a:t>
            </a:r>
          </a:p>
        </p:txBody>
      </p:sp>
      <p:sp>
        <p:nvSpPr>
          <p:cNvPr id="18" name="Rettangolo 17">
            <a:extLst>
              <a:ext uri="{FF2B5EF4-FFF2-40B4-BE49-F238E27FC236}">
                <a16:creationId xmlns:a16="http://schemas.microsoft.com/office/drawing/2014/main" id="{13C32C84-892A-4A03-B575-451813E37FCA}"/>
              </a:ext>
            </a:extLst>
          </p:cNvPr>
          <p:cNvSpPr>
            <a:spLocks noGrp="1"/>
          </p:cNvSpPr>
          <p:nvPr/>
        </p:nvSpPr>
        <p:spPr>
          <a:xfrm>
            <a:off x="7463028" y="1676400"/>
            <a:ext cx="4328922" cy="638175"/>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6118BCA9-3254-45CD-A26B-2BE0219D09EA}"/>
              </a:ext>
            </a:extLst>
          </p:cNvPr>
          <p:cNvSpPr>
            <a:spLocks noGrp="1"/>
          </p:cNvSpPr>
          <p:nvPr/>
        </p:nvSpPr>
        <p:spPr>
          <a:xfrm>
            <a:off x="7539228" y="1743075"/>
            <a:ext cx="4176522"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Milestone effettive e vita residua</a:t>
            </a:r>
          </a:p>
        </p:txBody>
      </p:sp>
      <p:sp>
        <p:nvSpPr>
          <p:cNvPr id="20" name="Rettangolo 19">
            <a:extLst>
              <a:ext uri="{FF2B5EF4-FFF2-40B4-BE49-F238E27FC236}">
                <a16:creationId xmlns:a16="http://schemas.microsoft.com/office/drawing/2014/main" id="{4DF62D7D-19BB-46CE-92B5-05E1A9F9B88B}"/>
              </a:ext>
            </a:extLst>
          </p:cNvPr>
          <p:cNvSpPr>
            <a:spLocks noGrp="1"/>
          </p:cNvSpPr>
          <p:nvPr/>
        </p:nvSpPr>
        <p:spPr>
          <a:xfrm>
            <a:off x="400050" y="2314575"/>
            <a:ext cx="2278380" cy="638175"/>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E5181CDA-58AB-42BB-91B3-84A851E65ACE}"/>
              </a:ext>
            </a:extLst>
          </p:cNvPr>
          <p:cNvSpPr>
            <a:spLocks noGrp="1"/>
          </p:cNvSpPr>
          <p:nvPr/>
        </p:nvSpPr>
        <p:spPr>
          <a:xfrm>
            <a:off x="476250" y="2381250"/>
            <a:ext cx="2125980" cy="5238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Tecnica</a:t>
            </a:r>
          </a:p>
        </p:txBody>
      </p:sp>
      <p:sp>
        <p:nvSpPr>
          <p:cNvPr id="22" name="Rettangolo 21">
            <a:extLst>
              <a:ext uri="{FF2B5EF4-FFF2-40B4-BE49-F238E27FC236}">
                <a16:creationId xmlns:a16="http://schemas.microsoft.com/office/drawing/2014/main" id="{1F6BD20C-CAFA-4085-BE0C-89D94FB4A927}"/>
              </a:ext>
            </a:extLst>
          </p:cNvPr>
          <p:cNvSpPr>
            <a:spLocks noGrp="1"/>
          </p:cNvSpPr>
          <p:nvPr/>
        </p:nvSpPr>
        <p:spPr>
          <a:xfrm>
            <a:off x="2678430" y="2314575"/>
            <a:ext cx="4784598" cy="638175"/>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CA348CC9-6058-4A96-9974-2973CC49DFB8}"/>
              </a:ext>
            </a:extLst>
          </p:cNvPr>
          <p:cNvSpPr>
            <a:spLocks noGrp="1"/>
          </p:cNvSpPr>
          <p:nvPr/>
        </p:nvSpPr>
        <p:spPr>
          <a:xfrm>
            <a:off x="2754630" y="2381250"/>
            <a:ext cx="4632198"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Capex, sostituzioni, performance</a:t>
            </a:r>
          </a:p>
        </p:txBody>
      </p:sp>
      <p:sp>
        <p:nvSpPr>
          <p:cNvPr id="24" name="Rettangolo 23">
            <a:extLst>
              <a:ext uri="{FF2B5EF4-FFF2-40B4-BE49-F238E27FC236}">
                <a16:creationId xmlns:a16="http://schemas.microsoft.com/office/drawing/2014/main" id="{4FE3BF46-1AA6-412D-A08E-997B50AF3722}"/>
              </a:ext>
            </a:extLst>
          </p:cNvPr>
          <p:cNvSpPr>
            <a:spLocks noGrp="1"/>
          </p:cNvSpPr>
          <p:nvPr/>
        </p:nvSpPr>
        <p:spPr>
          <a:xfrm>
            <a:off x="7463028" y="2314575"/>
            <a:ext cx="4328922" cy="638175"/>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57A4A975-B8D1-4B03-83EF-A64BD11B9FA0}"/>
              </a:ext>
            </a:extLst>
          </p:cNvPr>
          <p:cNvSpPr>
            <a:spLocks noGrp="1"/>
          </p:cNvSpPr>
          <p:nvPr/>
        </p:nvSpPr>
        <p:spPr>
          <a:xfrm>
            <a:off x="7539228" y="2381250"/>
            <a:ext cx="4176522"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Cost to complete e asset condition</a:t>
            </a:r>
          </a:p>
        </p:txBody>
      </p:sp>
      <p:sp>
        <p:nvSpPr>
          <p:cNvPr id="26" name="Rettangolo 25">
            <a:extLst>
              <a:ext uri="{FF2B5EF4-FFF2-40B4-BE49-F238E27FC236}">
                <a16:creationId xmlns:a16="http://schemas.microsoft.com/office/drawing/2014/main" id="{6B6AE0D8-BB72-4452-95D4-BDBF01DC8D19}"/>
              </a:ext>
            </a:extLst>
          </p:cNvPr>
          <p:cNvSpPr>
            <a:spLocks noGrp="1"/>
          </p:cNvSpPr>
          <p:nvPr/>
        </p:nvSpPr>
        <p:spPr>
          <a:xfrm>
            <a:off x="400050" y="2952750"/>
            <a:ext cx="2278380" cy="638175"/>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03E9B1CB-9703-4216-A36C-40D8EBE0DF81}"/>
              </a:ext>
            </a:extLst>
          </p:cNvPr>
          <p:cNvSpPr>
            <a:spLocks noGrp="1"/>
          </p:cNvSpPr>
          <p:nvPr/>
        </p:nvSpPr>
        <p:spPr>
          <a:xfrm>
            <a:off x="476250" y="3019425"/>
            <a:ext cx="2125980" cy="5238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Operativa</a:t>
            </a:r>
          </a:p>
        </p:txBody>
      </p:sp>
      <p:sp>
        <p:nvSpPr>
          <p:cNvPr id="28" name="Rettangolo 27">
            <a:extLst>
              <a:ext uri="{FF2B5EF4-FFF2-40B4-BE49-F238E27FC236}">
                <a16:creationId xmlns:a16="http://schemas.microsoft.com/office/drawing/2014/main" id="{7B995DEE-95F7-4440-A837-4A92374FB0BA}"/>
              </a:ext>
            </a:extLst>
          </p:cNvPr>
          <p:cNvSpPr>
            <a:spLocks noGrp="1"/>
          </p:cNvSpPr>
          <p:nvPr/>
        </p:nvSpPr>
        <p:spPr>
          <a:xfrm>
            <a:off x="2678430" y="2952750"/>
            <a:ext cx="4784598" cy="638175"/>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87242CED-FF11-41CC-B9F6-69A784976E91}"/>
              </a:ext>
            </a:extLst>
          </p:cNvPr>
          <p:cNvSpPr>
            <a:spLocks noGrp="1"/>
          </p:cNvSpPr>
          <p:nvPr/>
        </p:nvSpPr>
        <p:spPr>
          <a:xfrm>
            <a:off x="2754630" y="3019425"/>
            <a:ext cx="4632198"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Ricavi, tariffe, volumi, opex</a:t>
            </a:r>
          </a:p>
        </p:txBody>
      </p:sp>
      <p:sp>
        <p:nvSpPr>
          <p:cNvPr id="30" name="Rettangolo 29">
            <a:extLst>
              <a:ext uri="{FF2B5EF4-FFF2-40B4-BE49-F238E27FC236}">
                <a16:creationId xmlns:a16="http://schemas.microsoft.com/office/drawing/2014/main" id="{9B7C475D-F6C0-4D07-B931-8C826D5653C1}"/>
              </a:ext>
            </a:extLst>
          </p:cNvPr>
          <p:cNvSpPr>
            <a:spLocks noGrp="1"/>
          </p:cNvSpPr>
          <p:nvPr/>
        </p:nvSpPr>
        <p:spPr>
          <a:xfrm>
            <a:off x="7463028" y="2952750"/>
            <a:ext cx="4328922" cy="638175"/>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BCFC572E-23DB-4DBE-A668-AD6C582A17A8}"/>
              </a:ext>
            </a:extLst>
          </p:cNvPr>
          <p:cNvSpPr>
            <a:spLocks noGrp="1"/>
          </p:cNvSpPr>
          <p:nvPr/>
        </p:nvSpPr>
        <p:spPr>
          <a:xfrm>
            <a:off x="7539228" y="3019425"/>
            <a:ext cx="4176522"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Actual, KPI e benchmark</a:t>
            </a:r>
          </a:p>
        </p:txBody>
      </p:sp>
      <p:sp>
        <p:nvSpPr>
          <p:cNvPr id="32" name="Rettangolo 31">
            <a:extLst>
              <a:ext uri="{FF2B5EF4-FFF2-40B4-BE49-F238E27FC236}">
                <a16:creationId xmlns:a16="http://schemas.microsoft.com/office/drawing/2014/main" id="{51450906-66D5-45E8-B1D7-DF67962B8464}"/>
              </a:ext>
            </a:extLst>
          </p:cNvPr>
          <p:cNvSpPr>
            <a:spLocks noGrp="1"/>
          </p:cNvSpPr>
          <p:nvPr/>
        </p:nvSpPr>
        <p:spPr>
          <a:xfrm>
            <a:off x="400050" y="3590925"/>
            <a:ext cx="2278380" cy="638175"/>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704ABF6A-7670-4B1A-BBF8-73544BA159EE}"/>
              </a:ext>
            </a:extLst>
          </p:cNvPr>
          <p:cNvSpPr>
            <a:spLocks noGrp="1"/>
          </p:cNvSpPr>
          <p:nvPr/>
        </p:nvSpPr>
        <p:spPr>
          <a:xfrm>
            <a:off x="476250" y="3657600"/>
            <a:ext cx="2125980" cy="5238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Finanziaria</a:t>
            </a:r>
          </a:p>
        </p:txBody>
      </p:sp>
      <p:sp>
        <p:nvSpPr>
          <p:cNvPr id="34" name="Rettangolo 33">
            <a:extLst>
              <a:ext uri="{FF2B5EF4-FFF2-40B4-BE49-F238E27FC236}">
                <a16:creationId xmlns:a16="http://schemas.microsoft.com/office/drawing/2014/main" id="{83B8C0F6-EF4B-4BD6-9B73-986BCCF04575}"/>
              </a:ext>
            </a:extLst>
          </p:cNvPr>
          <p:cNvSpPr>
            <a:spLocks noGrp="1"/>
          </p:cNvSpPr>
          <p:nvPr/>
        </p:nvSpPr>
        <p:spPr>
          <a:xfrm>
            <a:off x="2678430" y="3590925"/>
            <a:ext cx="4784598" cy="638175"/>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A8DA66F1-B65F-4DBF-8D31-04D514A0C40B}"/>
              </a:ext>
            </a:extLst>
          </p:cNvPr>
          <p:cNvSpPr>
            <a:spLocks noGrp="1"/>
          </p:cNvSpPr>
          <p:nvPr/>
        </p:nvSpPr>
        <p:spPr>
          <a:xfrm>
            <a:off x="2754630" y="3657600"/>
            <a:ext cx="4632198"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Debito, tassi, spread, gearing</a:t>
            </a:r>
          </a:p>
        </p:txBody>
      </p:sp>
      <p:sp>
        <p:nvSpPr>
          <p:cNvPr id="36" name="Rettangolo 35">
            <a:extLst>
              <a:ext uri="{FF2B5EF4-FFF2-40B4-BE49-F238E27FC236}">
                <a16:creationId xmlns:a16="http://schemas.microsoft.com/office/drawing/2014/main" id="{22EEAB27-0945-4852-97F1-2A03E51E7D07}"/>
              </a:ext>
            </a:extLst>
          </p:cNvPr>
          <p:cNvSpPr>
            <a:spLocks noGrp="1"/>
          </p:cNvSpPr>
          <p:nvPr/>
        </p:nvSpPr>
        <p:spPr>
          <a:xfrm>
            <a:off x="7463028" y="3590925"/>
            <a:ext cx="4328922" cy="638175"/>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AD69582F-CE05-472A-9AC8-304D7818952B}"/>
              </a:ext>
            </a:extLst>
          </p:cNvPr>
          <p:cNvSpPr>
            <a:spLocks noGrp="1"/>
          </p:cNvSpPr>
          <p:nvPr/>
        </p:nvSpPr>
        <p:spPr>
          <a:xfrm>
            <a:off x="7539228" y="3657600"/>
            <a:ext cx="4176522"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Drawdown, hedging, covenant</a:t>
            </a:r>
          </a:p>
        </p:txBody>
      </p:sp>
      <p:sp>
        <p:nvSpPr>
          <p:cNvPr id="38" name="Rettangolo 37">
            <a:extLst>
              <a:ext uri="{FF2B5EF4-FFF2-40B4-BE49-F238E27FC236}">
                <a16:creationId xmlns:a16="http://schemas.microsoft.com/office/drawing/2014/main" id="{CC8AD17D-4A57-4D67-B202-06AA91EA276C}"/>
              </a:ext>
            </a:extLst>
          </p:cNvPr>
          <p:cNvSpPr>
            <a:spLocks noGrp="1"/>
          </p:cNvSpPr>
          <p:nvPr/>
        </p:nvSpPr>
        <p:spPr>
          <a:xfrm>
            <a:off x="400050" y="4229100"/>
            <a:ext cx="2278380" cy="638175"/>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58238ED8-083B-4CC2-8985-68E5005F0443}"/>
              </a:ext>
            </a:extLst>
          </p:cNvPr>
          <p:cNvSpPr>
            <a:spLocks noGrp="1"/>
          </p:cNvSpPr>
          <p:nvPr/>
        </p:nvSpPr>
        <p:spPr>
          <a:xfrm>
            <a:off x="476250" y="4295775"/>
            <a:ext cx="2125980" cy="5238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Fiscale</a:t>
            </a:r>
          </a:p>
        </p:txBody>
      </p:sp>
      <p:sp>
        <p:nvSpPr>
          <p:cNvPr id="40" name="Rettangolo 39">
            <a:extLst>
              <a:ext uri="{FF2B5EF4-FFF2-40B4-BE49-F238E27FC236}">
                <a16:creationId xmlns:a16="http://schemas.microsoft.com/office/drawing/2014/main" id="{F7D46B80-982A-4921-9AAE-2E89BAF9705D}"/>
              </a:ext>
            </a:extLst>
          </p:cNvPr>
          <p:cNvSpPr>
            <a:spLocks noGrp="1"/>
          </p:cNvSpPr>
          <p:nvPr/>
        </p:nvSpPr>
        <p:spPr>
          <a:xfrm>
            <a:off x="2678430" y="4229100"/>
            <a:ext cx="4784598" cy="638175"/>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9F74BFD4-1343-4228-8A31-5F7BC549AED1}"/>
              </a:ext>
            </a:extLst>
          </p:cNvPr>
          <p:cNvSpPr>
            <a:spLocks noGrp="1"/>
          </p:cNvSpPr>
          <p:nvPr/>
        </p:nvSpPr>
        <p:spPr>
          <a:xfrm>
            <a:off x="2754630" y="4295775"/>
            <a:ext cx="4632198"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Aliquote, ammortamenti, imposte</a:t>
            </a:r>
          </a:p>
        </p:txBody>
      </p:sp>
      <p:sp>
        <p:nvSpPr>
          <p:cNvPr id="42" name="Rettangolo 41">
            <a:extLst>
              <a:ext uri="{FF2B5EF4-FFF2-40B4-BE49-F238E27FC236}">
                <a16:creationId xmlns:a16="http://schemas.microsoft.com/office/drawing/2014/main" id="{DE88E72D-A3C1-4141-852D-4F0C5E08B417}"/>
              </a:ext>
            </a:extLst>
          </p:cNvPr>
          <p:cNvSpPr>
            <a:spLocks noGrp="1"/>
          </p:cNvSpPr>
          <p:nvPr/>
        </p:nvSpPr>
        <p:spPr>
          <a:xfrm>
            <a:off x="7463028" y="4229100"/>
            <a:ext cx="4328922" cy="638175"/>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DFF3BF9D-C55C-42E0-A92D-B4AAEAD2E182}"/>
              </a:ext>
            </a:extLst>
          </p:cNvPr>
          <p:cNvSpPr>
            <a:spLocks noGrp="1"/>
          </p:cNvSpPr>
          <p:nvPr/>
        </p:nvSpPr>
        <p:spPr>
          <a:xfrm>
            <a:off x="7539228" y="4295775"/>
            <a:ext cx="4176522"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Norme vigenti e dichiarazioni</a:t>
            </a:r>
          </a:p>
        </p:txBody>
      </p:sp>
      <p:sp>
        <p:nvSpPr>
          <p:cNvPr id="44" name="Rettangolo 43">
            <a:extLst>
              <a:ext uri="{FF2B5EF4-FFF2-40B4-BE49-F238E27FC236}">
                <a16:creationId xmlns:a16="http://schemas.microsoft.com/office/drawing/2014/main" id="{8835D45A-727D-44AC-B4FE-088935809C8F}"/>
              </a:ext>
            </a:extLst>
          </p:cNvPr>
          <p:cNvSpPr>
            <a:spLocks noGrp="1"/>
          </p:cNvSpPr>
          <p:nvPr/>
        </p:nvSpPr>
        <p:spPr>
          <a:xfrm>
            <a:off x="400050" y="4867275"/>
            <a:ext cx="2278380" cy="638175"/>
          </a:xfrm>
          <a:prstGeom prst="rect">
            <a:avLst/>
          </a:prstGeom>
          <a:solidFill>
            <a:srgbClr val="F3F4F6"/>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0A2C8256-F657-494A-A088-5E1AEF8343DA}"/>
              </a:ext>
            </a:extLst>
          </p:cNvPr>
          <p:cNvSpPr>
            <a:spLocks noGrp="1"/>
          </p:cNvSpPr>
          <p:nvPr/>
        </p:nvSpPr>
        <p:spPr>
          <a:xfrm>
            <a:off x="476250" y="4933950"/>
            <a:ext cx="2125980" cy="5238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Riserve</a:t>
            </a:r>
          </a:p>
        </p:txBody>
      </p:sp>
      <p:sp>
        <p:nvSpPr>
          <p:cNvPr id="46" name="Rettangolo 45">
            <a:extLst>
              <a:ext uri="{FF2B5EF4-FFF2-40B4-BE49-F238E27FC236}">
                <a16:creationId xmlns:a16="http://schemas.microsoft.com/office/drawing/2014/main" id="{291FC9C9-4F2E-4D9A-8686-9E9BCA8AEE00}"/>
              </a:ext>
            </a:extLst>
          </p:cNvPr>
          <p:cNvSpPr>
            <a:spLocks noGrp="1"/>
          </p:cNvSpPr>
          <p:nvPr/>
        </p:nvSpPr>
        <p:spPr>
          <a:xfrm>
            <a:off x="2678430" y="4867275"/>
            <a:ext cx="4784598" cy="638175"/>
          </a:xfrm>
          <a:prstGeom prst="rect">
            <a:avLst/>
          </a:prstGeom>
          <a:solidFill>
            <a:srgbClr val="F3F4F6"/>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E8630209-3AFC-46B1-AAAC-A05BB1E15218}"/>
              </a:ext>
            </a:extLst>
          </p:cNvPr>
          <p:cNvSpPr>
            <a:spLocks noGrp="1"/>
          </p:cNvSpPr>
          <p:nvPr/>
        </p:nvSpPr>
        <p:spPr>
          <a:xfrm>
            <a:off x="2754630" y="4933950"/>
            <a:ext cx="4632198"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DSRA, maintenance, handback</a:t>
            </a:r>
          </a:p>
        </p:txBody>
      </p:sp>
      <p:sp>
        <p:nvSpPr>
          <p:cNvPr id="48" name="Rettangolo 47">
            <a:extLst>
              <a:ext uri="{FF2B5EF4-FFF2-40B4-BE49-F238E27FC236}">
                <a16:creationId xmlns:a16="http://schemas.microsoft.com/office/drawing/2014/main" id="{D1C04A8D-9F9B-436A-BD44-D05703F44B10}"/>
              </a:ext>
            </a:extLst>
          </p:cNvPr>
          <p:cNvSpPr>
            <a:spLocks noGrp="1"/>
          </p:cNvSpPr>
          <p:nvPr/>
        </p:nvSpPr>
        <p:spPr>
          <a:xfrm>
            <a:off x="7463028" y="4867275"/>
            <a:ext cx="4328922" cy="638175"/>
          </a:xfrm>
          <a:prstGeom prst="rect">
            <a:avLst/>
          </a:prstGeom>
          <a:solidFill>
            <a:srgbClr val="F3F4F6"/>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8C8997C1-C1AA-47B5-AA2D-B08B9622163B}"/>
              </a:ext>
            </a:extLst>
          </p:cNvPr>
          <p:cNvSpPr>
            <a:spLocks noGrp="1"/>
          </p:cNvSpPr>
          <p:nvPr/>
        </p:nvSpPr>
        <p:spPr>
          <a:xfrm>
            <a:off x="7539228" y="4933950"/>
            <a:ext cx="4176522"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Saldi, utilizzi e reintegri</a:t>
            </a:r>
          </a:p>
        </p:txBody>
      </p:sp>
      <p:sp>
        <p:nvSpPr>
          <p:cNvPr id="50" name="Rettangolo 49">
            <a:extLst>
              <a:ext uri="{FF2B5EF4-FFF2-40B4-BE49-F238E27FC236}">
                <a16:creationId xmlns:a16="http://schemas.microsoft.com/office/drawing/2014/main" id="{89006AD9-9706-49B3-A5E5-0B1419225EF7}"/>
              </a:ext>
            </a:extLst>
          </p:cNvPr>
          <p:cNvSpPr>
            <a:spLocks noGrp="1"/>
          </p:cNvSpPr>
          <p:nvPr/>
        </p:nvSpPr>
        <p:spPr>
          <a:xfrm>
            <a:off x="400050" y="5505450"/>
            <a:ext cx="2278380" cy="638175"/>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1743CA30-8734-490C-B684-FC796E4170F4}"/>
              </a:ext>
            </a:extLst>
          </p:cNvPr>
          <p:cNvSpPr>
            <a:spLocks noGrp="1"/>
          </p:cNvSpPr>
          <p:nvPr/>
        </p:nvSpPr>
        <p:spPr>
          <a:xfrm>
            <a:off x="476250" y="5572125"/>
            <a:ext cx="2125980" cy="523875"/>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Circolante</a:t>
            </a:r>
          </a:p>
        </p:txBody>
      </p:sp>
      <p:sp>
        <p:nvSpPr>
          <p:cNvPr id="52" name="Rettangolo 51">
            <a:extLst>
              <a:ext uri="{FF2B5EF4-FFF2-40B4-BE49-F238E27FC236}">
                <a16:creationId xmlns:a16="http://schemas.microsoft.com/office/drawing/2014/main" id="{B9BE9D49-6E5D-42A1-92C1-E12DABC6D9AB}"/>
              </a:ext>
            </a:extLst>
          </p:cNvPr>
          <p:cNvSpPr>
            <a:spLocks noGrp="1"/>
          </p:cNvSpPr>
          <p:nvPr/>
        </p:nvSpPr>
        <p:spPr>
          <a:xfrm>
            <a:off x="2678430" y="5505450"/>
            <a:ext cx="4784598" cy="638175"/>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9E6B0BF7-3DA6-47A3-A213-39731A8DDFC2}"/>
              </a:ext>
            </a:extLst>
          </p:cNvPr>
          <p:cNvSpPr>
            <a:spLocks noGrp="1"/>
          </p:cNvSpPr>
          <p:nvPr/>
        </p:nvSpPr>
        <p:spPr>
          <a:xfrm>
            <a:off x="2754630" y="5572125"/>
            <a:ext cx="4632198"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Incassi, pagamenti, IVA</a:t>
            </a:r>
          </a:p>
        </p:txBody>
      </p:sp>
      <p:sp>
        <p:nvSpPr>
          <p:cNvPr id="54" name="Rettangolo 53">
            <a:extLst>
              <a:ext uri="{FF2B5EF4-FFF2-40B4-BE49-F238E27FC236}">
                <a16:creationId xmlns:a16="http://schemas.microsoft.com/office/drawing/2014/main" id="{B3E23961-3524-4565-86E7-5F4B9FCD2FAD}"/>
              </a:ext>
            </a:extLst>
          </p:cNvPr>
          <p:cNvSpPr>
            <a:spLocks noGrp="1"/>
          </p:cNvSpPr>
          <p:nvPr/>
        </p:nvSpPr>
        <p:spPr>
          <a:xfrm>
            <a:off x="7463028" y="5505450"/>
            <a:ext cx="4328922" cy="638175"/>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52D182F5-B547-4A24-BE8C-08C41BC6913E}"/>
              </a:ext>
            </a:extLst>
          </p:cNvPr>
          <p:cNvSpPr>
            <a:spLocks noGrp="1"/>
          </p:cNvSpPr>
          <p:nvPr/>
        </p:nvSpPr>
        <p:spPr>
          <a:xfrm>
            <a:off x="7539228" y="5572125"/>
            <a:ext cx="4176522" cy="523875"/>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DSO/DPO e fabbisogno di cassa</a:t>
            </a:r>
          </a:p>
        </p:txBody>
      </p:sp>
    </p:spTree>
    <p:extLst>
      <p:ext uri="{BB962C8B-B14F-4D97-AF65-F5344CB8AC3E}">
        <p14:creationId xmlns:p14="http://schemas.microsoft.com/office/powerpoint/2010/main" val="14900079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55</a:t>
            </a:r>
          </a:p>
        </p:txBody>
      </p:sp>
      <p:sp>
        <p:nvSpPr>
          <p:cNvPr id="8" name="TextBox 7"/>
          <p:cNvSpPr txBox="1"/>
          <p:nvPr/>
        </p:nvSpPr>
        <p:spPr>
          <a:xfrm>
            <a:off x="1292565" y="1791586"/>
            <a:ext cx="10899435" cy="430887"/>
          </a:xfrm>
          <a:prstGeom prst="rect">
            <a:avLst/>
          </a:prstGeom>
          <a:noFill/>
        </p:spPr>
        <p:txBody>
          <a:bodyPr wrap="square">
            <a:spAutoFit/>
          </a:bodyPr>
          <a:lstStyle/>
          <a:p>
            <a:pPr algn="l"/>
            <a:r>
              <a:rPr sz="2200" b="0" dirty="0">
                <a:solidFill>
                  <a:srgbClr val="5A5A5A"/>
                </a:solidFill>
                <a:latin typeface="Calibri"/>
              </a:rPr>
              <a:t>PEF, verifica di </a:t>
            </a:r>
            <a:r>
              <a:rPr sz="2200" b="0" dirty="0" err="1">
                <a:solidFill>
                  <a:srgbClr val="5A5A5A"/>
                </a:solidFill>
                <a:latin typeface="Calibri"/>
              </a:rPr>
              <a:t>adeguatezza</a:t>
            </a:r>
            <a:r>
              <a:rPr sz="2200" b="0" dirty="0">
                <a:solidFill>
                  <a:srgbClr val="5A5A5A"/>
                </a:solidFill>
                <a:latin typeface="Calibri"/>
              </a:rPr>
              <a:t>, </a:t>
            </a:r>
            <a:r>
              <a:rPr sz="2200" b="0" dirty="0" err="1">
                <a:solidFill>
                  <a:srgbClr val="5A5A5A"/>
                </a:solidFill>
                <a:latin typeface="Calibri"/>
              </a:rPr>
              <a:t>anomalia</a:t>
            </a:r>
            <a:r>
              <a:rPr sz="2200" b="0" dirty="0">
                <a:solidFill>
                  <a:srgbClr val="5A5A5A"/>
                </a:solidFill>
                <a:latin typeface="Calibri"/>
              </a:rPr>
              <a:t> e controllo </a:t>
            </a:r>
            <a:r>
              <a:rPr sz="2200" b="0" dirty="0" err="1">
                <a:solidFill>
                  <a:srgbClr val="5A5A5A"/>
                </a:solidFill>
                <a:latin typeface="Calibri"/>
              </a:rPr>
              <a:t>dell’equilibrio</a:t>
            </a:r>
            <a:endParaRPr sz="2200" b="0" dirty="0">
              <a:solidFill>
                <a:srgbClr val="5A5A5A"/>
              </a:solidFill>
              <a:latin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Indicatori PEF: non usare un solo numero come oracolo</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57</a:t>
            </a:r>
          </a:p>
        </p:txBody>
      </p:sp>
      <p:graphicFrame>
        <p:nvGraphicFramePr>
          <p:cNvPr id="6" name="Table 5"/>
          <p:cNvGraphicFramePr>
            <a:graphicFrameLocks noGrp="1"/>
          </p:cNvGraphicFramePr>
          <p:nvPr/>
        </p:nvGraphicFramePr>
        <p:xfrm>
          <a:off x="594360" y="1417320"/>
          <a:ext cx="10972799" cy="45262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3749039">
                  <a:extLst>
                    <a:ext uri="{9D8B030D-6E8A-4147-A177-3AD203B41FA5}">
                      <a16:colId xmlns:a16="http://schemas.microsoft.com/office/drawing/2014/main" val="20001"/>
                    </a:ext>
                  </a:extLst>
                </a:gridCol>
                <a:gridCol w="5394960">
                  <a:extLst>
                    <a:ext uri="{9D8B030D-6E8A-4147-A177-3AD203B41FA5}">
                      <a16:colId xmlns:a16="http://schemas.microsoft.com/office/drawing/2014/main" val="20002"/>
                    </a:ext>
                  </a:extLst>
                </a:gridCol>
              </a:tblGrid>
              <a:tr h="646611">
                <a:tc>
                  <a:txBody>
                    <a:bodyPr/>
                    <a:lstStyle/>
                    <a:p>
                      <a:pPr algn="ctr">
                        <a:defRPr sz="1550" b="1">
                          <a:solidFill>
                            <a:srgbClr val="FFFFFF"/>
                          </a:solidFill>
                          <a:latin typeface="Calibri"/>
                        </a:defRPr>
                      </a:pPr>
                      <a:r>
                        <a:t>Indicatore</a:t>
                      </a:r>
                    </a:p>
                  </a:txBody>
                  <a:tcPr marL="45720" marR="45720" marT="36576" marB="36576">
                    <a:solidFill>
                      <a:srgbClr val="183E68"/>
                    </a:solidFill>
                  </a:tcPr>
                </a:tc>
                <a:tc>
                  <a:txBody>
                    <a:bodyPr/>
                    <a:lstStyle/>
                    <a:p>
                      <a:pPr algn="ctr">
                        <a:defRPr sz="1550" b="1">
                          <a:solidFill>
                            <a:srgbClr val="FFFFFF"/>
                          </a:solidFill>
                          <a:latin typeface="Calibri"/>
                        </a:defRPr>
                      </a:pPr>
                      <a:r>
                        <a:t>Che cosa misura</a:t>
                      </a:r>
                    </a:p>
                  </a:txBody>
                  <a:tcPr marL="45720" marR="45720" marT="36576" marB="36576">
                    <a:solidFill>
                      <a:srgbClr val="183E68"/>
                    </a:solidFill>
                  </a:tcPr>
                </a:tc>
                <a:tc>
                  <a:txBody>
                    <a:bodyPr/>
                    <a:lstStyle/>
                    <a:p>
                      <a:pPr algn="ctr">
                        <a:defRPr sz="1550" b="1">
                          <a:solidFill>
                            <a:srgbClr val="FFFFFF"/>
                          </a:solidFill>
                          <a:latin typeface="Calibri"/>
                        </a:defRPr>
                      </a:pPr>
                      <a:r>
                        <a:t>Lettura in monitoraggio</a:t>
                      </a:r>
                    </a:p>
                  </a:txBody>
                  <a:tcPr marL="45720" marR="45720" marT="36576" marB="36576">
                    <a:solidFill>
                      <a:srgbClr val="183E68"/>
                    </a:solidFill>
                  </a:tcPr>
                </a:tc>
                <a:extLst>
                  <a:ext uri="{0D108BD9-81ED-4DB2-BD59-A6C34878D82A}">
                    <a16:rowId xmlns:a16="http://schemas.microsoft.com/office/drawing/2014/main" val="10000"/>
                  </a:ext>
                </a:extLst>
              </a:tr>
              <a:tr h="646611">
                <a:tc>
                  <a:txBody>
                    <a:bodyPr/>
                    <a:lstStyle/>
                    <a:p>
                      <a:pPr>
                        <a:defRPr sz="1550">
                          <a:solidFill>
                            <a:srgbClr val="252F38"/>
                          </a:solidFill>
                          <a:latin typeface="Calibri"/>
                        </a:defRPr>
                      </a:pPr>
                      <a:r>
                        <a:t>Project IRR</a:t>
                      </a:r>
                    </a:p>
                  </a:txBody>
                  <a:tcPr marL="64008" marR="64008" marT="36576" marB="36576">
                    <a:solidFill>
                      <a:srgbClr val="FFFFFF"/>
                    </a:solidFill>
                  </a:tcPr>
                </a:tc>
                <a:tc>
                  <a:txBody>
                    <a:bodyPr/>
                    <a:lstStyle/>
                    <a:p>
                      <a:pPr>
                        <a:defRPr sz="1550">
                          <a:solidFill>
                            <a:srgbClr val="252F38"/>
                          </a:solidFill>
                          <a:latin typeface="Calibri"/>
                        </a:defRPr>
                      </a:pPr>
                      <a:r>
                        <a:t>Rendimento operativo del progetto prima della leva</a:t>
                      </a:r>
                    </a:p>
                  </a:txBody>
                  <a:tcPr marL="64008" marR="64008" marT="36576" marB="36576">
                    <a:solidFill>
                      <a:srgbClr val="FFFFFF"/>
                    </a:solidFill>
                  </a:tcPr>
                </a:tc>
                <a:tc>
                  <a:txBody>
                    <a:bodyPr/>
                    <a:lstStyle/>
                    <a:p>
                      <a:pPr>
                        <a:defRPr sz="1550">
                          <a:solidFill>
                            <a:srgbClr val="252F38"/>
                          </a:solidFill>
                          <a:latin typeface="Calibri"/>
                        </a:defRPr>
                      </a:pPr>
                      <a:r>
                        <a:t>Confronta equilibrio industriale, non remunerazione dei soci</a:t>
                      </a:r>
                    </a:p>
                  </a:txBody>
                  <a:tcPr marL="64008" marR="64008" marT="36576" marB="36576">
                    <a:solidFill>
                      <a:srgbClr val="FFFFFF"/>
                    </a:solidFill>
                  </a:tcPr>
                </a:tc>
                <a:extLst>
                  <a:ext uri="{0D108BD9-81ED-4DB2-BD59-A6C34878D82A}">
                    <a16:rowId xmlns:a16="http://schemas.microsoft.com/office/drawing/2014/main" val="10001"/>
                  </a:ext>
                </a:extLst>
              </a:tr>
              <a:tr h="646611">
                <a:tc>
                  <a:txBody>
                    <a:bodyPr/>
                    <a:lstStyle/>
                    <a:p>
                      <a:pPr>
                        <a:defRPr sz="1550">
                          <a:solidFill>
                            <a:srgbClr val="252F38"/>
                          </a:solidFill>
                          <a:latin typeface="Calibri"/>
                        </a:defRPr>
                      </a:pPr>
                      <a:r>
                        <a:t>Equity IRR</a:t>
                      </a:r>
                    </a:p>
                  </a:txBody>
                  <a:tcPr marL="64008" marR="64008" marT="36576" marB="36576">
                    <a:solidFill>
                      <a:srgbClr val="F7FAFD"/>
                    </a:solidFill>
                  </a:tcPr>
                </a:tc>
                <a:tc>
                  <a:txBody>
                    <a:bodyPr/>
                    <a:lstStyle/>
                    <a:p>
                      <a:pPr>
                        <a:defRPr sz="1550">
                          <a:solidFill>
                            <a:srgbClr val="252F38"/>
                          </a:solidFill>
                          <a:latin typeface="Calibri"/>
                        </a:defRPr>
                      </a:pPr>
                      <a:r>
                        <a:t>Rendimento del capitale proprio</a:t>
                      </a:r>
                    </a:p>
                  </a:txBody>
                  <a:tcPr marL="64008" marR="64008" marT="36576" marB="36576">
                    <a:solidFill>
                      <a:srgbClr val="F7FAFD"/>
                    </a:solidFill>
                  </a:tcPr>
                </a:tc>
                <a:tc>
                  <a:txBody>
                    <a:bodyPr/>
                    <a:lstStyle/>
                    <a:p>
                      <a:pPr>
                        <a:defRPr sz="1550">
                          <a:solidFill>
                            <a:srgbClr val="252F38"/>
                          </a:solidFill>
                          <a:latin typeface="Calibri"/>
                        </a:defRPr>
                      </a:pPr>
                      <a:r>
                        <a:t>Sensibile a leva, tempi dei versamenti e distribuzioni</a:t>
                      </a:r>
                    </a:p>
                  </a:txBody>
                  <a:tcPr marL="64008" marR="64008" marT="36576" marB="36576">
                    <a:solidFill>
                      <a:srgbClr val="F7FAFD"/>
                    </a:solidFill>
                  </a:tcPr>
                </a:tc>
                <a:extLst>
                  <a:ext uri="{0D108BD9-81ED-4DB2-BD59-A6C34878D82A}">
                    <a16:rowId xmlns:a16="http://schemas.microsoft.com/office/drawing/2014/main" val="10002"/>
                  </a:ext>
                </a:extLst>
              </a:tr>
              <a:tr h="646611">
                <a:tc>
                  <a:txBody>
                    <a:bodyPr/>
                    <a:lstStyle/>
                    <a:p>
                      <a:pPr>
                        <a:defRPr sz="1550">
                          <a:solidFill>
                            <a:srgbClr val="252F38"/>
                          </a:solidFill>
                          <a:latin typeface="Calibri"/>
                        </a:defRPr>
                      </a:pPr>
                      <a:r>
                        <a:t>VAN / NPV</a:t>
                      </a:r>
                    </a:p>
                  </a:txBody>
                  <a:tcPr marL="64008" marR="64008" marT="36576" marB="36576">
                    <a:solidFill>
                      <a:srgbClr val="FFFFFF"/>
                    </a:solidFill>
                  </a:tcPr>
                </a:tc>
                <a:tc>
                  <a:txBody>
                    <a:bodyPr/>
                    <a:lstStyle/>
                    <a:p>
                      <a:pPr>
                        <a:defRPr sz="1550">
                          <a:solidFill>
                            <a:srgbClr val="252F38"/>
                          </a:solidFill>
                          <a:latin typeface="Calibri"/>
                        </a:defRPr>
                      </a:pPr>
                      <a:r>
                        <a:t>Valore attuale dei flussi a un tasso dato</a:t>
                      </a:r>
                    </a:p>
                  </a:txBody>
                  <a:tcPr marL="64008" marR="64008" marT="36576" marB="36576">
                    <a:solidFill>
                      <a:srgbClr val="FFFFFF"/>
                    </a:solidFill>
                  </a:tcPr>
                </a:tc>
                <a:tc>
                  <a:txBody>
                    <a:bodyPr/>
                    <a:lstStyle/>
                    <a:p>
                      <a:pPr>
                        <a:defRPr sz="1550">
                          <a:solidFill>
                            <a:srgbClr val="252F38"/>
                          </a:solidFill>
                          <a:latin typeface="Calibri"/>
                        </a:defRPr>
                      </a:pPr>
                      <a:r>
                        <a:t>Misura impatto di evento e rimedio in termini attualizzati</a:t>
                      </a:r>
                    </a:p>
                  </a:txBody>
                  <a:tcPr marL="64008" marR="64008" marT="36576" marB="36576">
                    <a:solidFill>
                      <a:srgbClr val="FFFFFF"/>
                    </a:solidFill>
                  </a:tcPr>
                </a:tc>
                <a:extLst>
                  <a:ext uri="{0D108BD9-81ED-4DB2-BD59-A6C34878D82A}">
                    <a16:rowId xmlns:a16="http://schemas.microsoft.com/office/drawing/2014/main" val="10003"/>
                  </a:ext>
                </a:extLst>
              </a:tr>
              <a:tr h="646611">
                <a:tc>
                  <a:txBody>
                    <a:bodyPr/>
                    <a:lstStyle/>
                    <a:p>
                      <a:pPr>
                        <a:defRPr sz="1550">
                          <a:solidFill>
                            <a:srgbClr val="252F38"/>
                          </a:solidFill>
                          <a:latin typeface="Calibri"/>
                        </a:defRPr>
                      </a:pPr>
                      <a:r>
                        <a:t>DSCR</a:t>
                      </a:r>
                    </a:p>
                  </a:txBody>
                  <a:tcPr marL="64008" marR="64008" marT="36576" marB="36576">
                    <a:solidFill>
                      <a:srgbClr val="F7FAFD"/>
                    </a:solidFill>
                  </a:tcPr>
                </a:tc>
                <a:tc>
                  <a:txBody>
                    <a:bodyPr/>
                    <a:lstStyle/>
                    <a:p>
                      <a:pPr>
                        <a:defRPr sz="1550">
                          <a:solidFill>
                            <a:srgbClr val="252F38"/>
                          </a:solidFill>
                          <a:latin typeface="Calibri"/>
                        </a:defRPr>
                      </a:pPr>
                      <a:r>
                        <a:t>Cash flow disponibile / servizio del debito nel periodo</a:t>
                      </a:r>
                    </a:p>
                  </a:txBody>
                  <a:tcPr marL="64008" marR="64008" marT="36576" marB="36576">
                    <a:solidFill>
                      <a:srgbClr val="F7FAFD"/>
                    </a:solidFill>
                  </a:tcPr>
                </a:tc>
                <a:tc>
                  <a:txBody>
                    <a:bodyPr/>
                    <a:lstStyle/>
                    <a:p>
                      <a:pPr>
                        <a:defRPr sz="1550">
                          <a:solidFill>
                            <a:srgbClr val="252F38"/>
                          </a:solidFill>
                          <a:latin typeface="Calibri"/>
                        </a:defRPr>
                      </a:pPr>
                      <a:r>
                        <a:t>Covenant di breve/medio periodo; soglia spesso contrattuale</a:t>
                      </a:r>
                    </a:p>
                  </a:txBody>
                  <a:tcPr marL="64008" marR="64008" marT="36576" marB="36576">
                    <a:solidFill>
                      <a:srgbClr val="F7FAFD"/>
                    </a:solidFill>
                  </a:tcPr>
                </a:tc>
                <a:extLst>
                  <a:ext uri="{0D108BD9-81ED-4DB2-BD59-A6C34878D82A}">
                    <a16:rowId xmlns:a16="http://schemas.microsoft.com/office/drawing/2014/main" val="10004"/>
                  </a:ext>
                </a:extLst>
              </a:tr>
              <a:tr h="646611">
                <a:tc>
                  <a:txBody>
                    <a:bodyPr/>
                    <a:lstStyle/>
                    <a:p>
                      <a:pPr>
                        <a:defRPr sz="1550">
                          <a:solidFill>
                            <a:srgbClr val="252F38"/>
                          </a:solidFill>
                          <a:latin typeface="Calibri"/>
                        </a:defRPr>
                      </a:pPr>
                      <a:r>
                        <a:t>LLCR</a:t>
                      </a:r>
                    </a:p>
                  </a:txBody>
                  <a:tcPr marL="64008" marR="64008" marT="36576" marB="36576">
                    <a:solidFill>
                      <a:srgbClr val="FFFFFF"/>
                    </a:solidFill>
                  </a:tcPr>
                </a:tc>
                <a:tc>
                  <a:txBody>
                    <a:bodyPr/>
                    <a:lstStyle/>
                    <a:p>
                      <a:pPr>
                        <a:defRPr sz="1550">
                          <a:solidFill>
                            <a:srgbClr val="252F38"/>
                          </a:solidFill>
                          <a:latin typeface="Calibri"/>
                        </a:defRPr>
                      </a:pPr>
                      <a:r>
                        <a:t>Valore attuale cash flow residuo / debito residuo</a:t>
                      </a:r>
                    </a:p>
                  </a:txBody>
                  <a:tcPr marL="64008" marR="64008" marT="36576" marB="36576">
                    <a:solidFill>
                      <a:srgbClr val="FFFFFF"/>
                    </a:solidFill>
                  </a:tcPr>
                </a:tc>
                <a:tc>
                  <a:txBody>
                    <a:bodyPr/>
                    <a:lstStyle/>
                    <a:p>
                      <a:pPr>
                        <a:defRPr sz="1550">
                          <a:solidFill>
                            <a:srgbClr val="252F38"/>
                          </a:solidFill>
                          <a:latin typeface="Calibri"/>
                        </a:defRPr>
                      </a:pPr>
                      <a:r>
                        <a:t>Robustezza lungo la vita del finanziamento</a:t>
                      </a:r>
                    </a:p>
                  </a:txBody>
                  <a:tcPr marL="64008" marR="64008" marT="36576" marB="36576">
                    <a:solidFill>
                      <a:srgbClr val="FFFFFF"/>
                    </a:solidFill>
                  </a:tcPr>
                </a:tc>
                <a:extLst>
                  <a:ext uri="{0D108BD9-81ED-4DB2-BD59-A6C34878D82A}">
                    <a16:rowId xmlns:a16="http://schemas.microsoft.com/office/drawing/2014/main" val="10005"/>
                  </a:ext>
                </a:extLst>
              </a:tr>
              <a:tr h="646614">
                <a:tc>
                  <a:txBody>
                    <a:bodyPr/>
                    <a:lstStyle/>
                    <a:p>
                      <a:pPr>
                        <a:defRPr sz="1550">
                          <a:solidFill>
                            <a:srgbClr val="252F38"/>
                          </a:solidFill>
                          <a:latin typeface="Calibri"/>
                        </a:defRPr>
                      </a:pPr>
                      <a:r>
                        <a:t>Payback</a:t>
                      </a:r>
                    </a:p>
                  </a:txBody>
                  <a:tcPr marL="64008" marR="64008" marT="36576" marB="36576">
                    <a:solidFill>
                      <a:srgbClr val="F7FAFD"/>
                    </a:solidFill>
                  </a:tcPr>
                </a:tc>
                <a:tc>
                  <a:txBody>
                    <a:bodyPr/>
                    <a:lstStyle/>
                    <a:p>
                      <a:pPr>
                        <a:defRPr sz="1550">
                          <a:solidFill>
                            <a:srgbClr val="252F38"/>
                          </a:solidFill>
                          <a:latin typeface="Calibri"/>
                        </a:defRPr>
                      </a:pPr>
                      <a:r>
                        <a:t>Tempo di recupero dell’investimento</a:t>
                      </a:r>
                    </a:p>
                  </a:txBody>
                  <a:tcPr marL="64008" marR="64008" marT="36576" marB="36576">
                    <a:solidFill>
                      <a:srgbClr val="F7FAFD"/>
                    </a:solidFill>
                  </a:tcPr>
                </a:tc>
                <a:tc>
                  <a:txBody>
                    <a:bodyPr/>
                    <a:lstStyle/>
                    <a:p>
                      <a:pPr>
                        <a:defRPr sz="1550">
                          <a:solidFill>
                            <a:srgbClr val="252F38"/>
                          </a:solidFill>
                          <a:latin typeface="Calibri"/>
                        </a:defRPr>
                      </a:pPr>
                      <a:r>
                        <a:t>Indicatore intuitivo ma insufficiente da solo</a:t>
                      </a:r>
                    </a:p>
                  </a:txBody>
                  <a:tcPr marL="64008" marR="64008" marT="36576" marB="36576">
                    <a:solidFill>
                      <a:srgbClr val="F7FAFD"/>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226099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0FCB5F1A-6728-4CA8-9067-E82D7C254DED}"/>
              </a:ext>
            </a:extLst>
          </p:cNvPr>
          <p:cNvSpPr>
            <a:spLocks noGrp="1"/>
          </p:cNvSpPr>
          <p:nvPr/>
        </p:nvSpPr>
        <p:spPr>
          <a:xfrm>
            <a:off x="1100137" y="409575"/>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Il VAN misura il valore </a:t>
            </a:r>
            <a:r>
              <a:rPr sz="2700" b="1" i="0" dirty="0" err="1">
                <a:solidFill>
                  <a:srgbClr val="1F2937"/>
                </a:solidFill>
                <a:latin typeface="Calibri"/>
                <a:ea typeface="Calibri"/>
                <a:cs typeface="Calibri"/>
              </a:rPr>
              <a:t>creato</a:t>
            </a:r>
            <a:r>
              <a:rPr sz="2700" b="1" i="0" dirty="0">
                <a:solidFill>
                  <a:srgbClr val="1F2937"/>
                </a:solidFill>
                <a:latin typeface="Calibri"/>
                <a:ea typeface="Calibri"/>
                <a:cs typeface="Calibri"/>
              </a:rPr>
              <a:t> rispetto al </a:t>
            </a:r>
            <a:r>
              <a:rPr sz="2700" b="1" i="0" dirty="0" err="1">
                <a:solidFill>
                  <a:srgbClr val="1F2937"/>
                </a:solidFill>
                <a:latin typeface="Calibri"/>
                <a:ea typeface="Calibri"/>
                <a:cs typeface="Calibri"/>
              </a:rPr>
              <a:t>tasso</a:t>
            </a:r>
            <a:r>
              <a:rPr sz="2700" b="1" i="0" dirty="0">
                <a:solidFill>
                  <a:srgbClr val="1F2937"/>
                </a:solidFill>
                <a:latin typeface="Calibri"/>
                <a:ea typeface="Calibri"/>
                <a:cs typeface="Calibri"/>
              </a:rPr>
              <a:t> soglia</a:t>
            </a:r>
          </a:p>
        </p:txBody>
      </p:sp>
      <p:sp>
        <p:nvSpPr>
          <p:cNvPr id="4" name="Rettangolo 3">
            <a:extLst>
              <a:ext uri="{FF2B5EF4-FFF2-40B4-BE49-F238E27FC236}">
                <a16:creationId xmlns:a16="http://schemas.microsoft.com/office/drawing/2014/main" id="{837A4669-9D20-471C-BFBE-B9D66FD074E6}"/>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EB129688-8853-4567-9A3B-928B4D22BF70}"/>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6" name="Rettangolo 5">
            <a:extLst>
              <a:ext uri="{FF2B5EF4-FFF2-40B4-BE49-F238E27FC236}">
                <a16:creationId xmlns:a16="http://schemas.microsoft.com/office/drawing/2014/main" id="{BC2FE7DB-D1DE-466F-8F71-642A07ABFBB5}"/>
              </a:ext>
            </a:extLst>
          </p:cNvPr>
          <p:cNvSpPr>
            <a:spLocks noGrp="1"/>
          </p:cNvSpPr>
          <p:nvPr/>
        </p:nvSpPr>
        <p:spPr>
          <a:xfrm>
            <a:off x="400050" y="6391275"/>
            <a:ext cx="10382250" cy="266700"/>
          </a:xfrm>
          <a:prstGeom prst="rect">
            <a:avLst/>
          </a:prstGeom>
          <a:noFill/>
          <a:ln w="0">
            <a:noFill/>
            <a:prstDash val="solid"/>
          </a:ln>
        </p:spPr>
        <p:txBody>
          <a:bodyPr wrap="square" anchor="t"/>
          <a:lstStyle/>
          <a:p>
            <a:pPr algn="l">
              <a:defRPr sz="788" b="0" i="0">
                <a:solidFill>
                  <a:srgbClr val="5B6470"/>
                </a:solidFill>
                <a:latin typeface="Calibri"/>
                <a:ea typeface="Calibri"/>
                <a:cs typeface="Calibri"/>
              </a:defRPr>
            </a:pPr>
            <a:r>
              <a:rPr sz="788" b="0" i="0">
                <a:solidFill>
                  <a:srgbClr val="5B6470"/>
                </a:solidFill>
                <a:latin typeface="Calibri"/>
                <a:ea typeface="Calibri"/>
                <a:cs typeface="Calibri"/>
              </a:rPr>
              <a:t>Fonte: DIPE 2025, domanda 85.</a:t>
            </a:r>
          </a:p>
        </p:txBody>
      </p:sp>
      <p:sp>
        <p:nvSpPr>
          <p:cNvPr id="7" name="Rettangolo 6">
            <a:extLst>
              <a:ext uri="{FF2B5EF4-FFF2-40B4-BE49-F238E27FC236}">
                <a16:creationId xmlns:a16="http://schemas.microsoft.com/office/drawing/2014/main" id="{15DA60FA-512B-4771-BCA2-AE6D29F9B455}"/>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53</a:t>
            </a:r>
          </a:p>
        </p:txBody>
      </p:sp>
      <p:sp>
        <p:nvSpPr>
          <p:cNvPr id="8" name="Rettangolo 7">
            <a:extLst>
              <a:ext uri="{FF2B5EF4-FFF2-40B4-BE49-F238E27FC236}">
                <a16:creationId xmlns:a16="http://schemas.microsoft.com/office/drawing/2014/main" id="{B9C8CD9A-6415-4FED-BAC3-A23252E0D897}"/>
              </a:ext>
            </a:extLst>
          </p:cNvPr>
          <p:cNvSpPr>
            <a:spLocks noGrp="1"/>
          </p:cNvSpPr>
          <p:nvPr/>
        </p:nvSpPr>
        <p:spPr>
          <a:xfrm>
            <a:off x="1428750" y="1571625"/>
            <a:ext cx="9334500" cy="857250"/>
          </a:xfrm>
          <a:prstGeom prst="rect">
            <a:avLst/>
          </a:prstGeom>
          <a:noFill/>
          <a:ln w="0">
            <a:noFill/>
            <a:prstDash val="solid"/>
          </a:ln>
        </p:spPr>
        <p:txBody>
          <a:bodyPr wrap="square" anchor="t"/>
          <a:lstStyle/>
          <a:p>
            <a:pPr algn="ctr">
              <a:defRPr sz="3150" b="1" i="0">
                <a:solidFill>
                  <a:srgbClr val="0F6B78"/>
                </a:solidFill>
                <a:latin typeface="Calibri"/>
                <a:ea typeface="Calibri"/>
                <a:cs typeface="Calibri"/>
              </a:defRPr>
            </a:pPr>
            <a:r>
              <a:rPr sz="3150" b="1" i="0">
                <a:solidFill>
                  <a:srgbClr val="0F6B78"/>
                </a:solidFill>
                <a:latin typeface="Calibri"/>
                <a:ea typeface="Calibri"/>
                <a:cs typeface="Calibri"/>
              </a:rPr>
              <a:t>VAN = Σ  FCₜ / (1 + r)ᵗ  −  I₀</a:t>
            </a:r>
          </a:p>
        </p:txBody>
      </p:sp>
      <p:sp>
        <p:nvSpPr>
          <p:cNvPr id="9" name="Rettangolo 8">
            <a:extLst>
              <a:ext uri="{FF2B5EF4-FFF2-40B4-BE49-F238E27FC236}">
                <a16:creationId xmlns:a16="http://schemas.microsoft.com/office/drawing/2014/main" id="{B8DD78FD-091F-45E8-B646-CB92FA4CC99B}"/>
              </a:ext>
            </a:extLst>
          </p:cNvPr>
          <p:cNvSpPr>
            <a:spLocks noGrp="1"/>
          </p:cNvSpPr>
          <p:nvPr/>
        </p:nvSpPr>
        <p:spPr>
          <a:xfrm>
            <a:off x="400050" y="2857500"/>
            <a:ext cx="5562600" cy="28575"/>
          </a:xfrm>
          <a:prstGeom prst="rect">
            <a:avLst/>
          </a:prstGeom>
          <a:solidFill>
            <a:srgbClr val="B91C1C"/>
          </a:solidFill>
          <a:ln w="0">
            <a:noFill/>
            <a:prstDash val="solid"/>
          </a:ln>
        </p:spPr>
        <p:txBody>
          <a:bodyPr/>
          <a:lstStyle/>
          <a:p>
            <a:endParaRPr lang="it-IT"/>
          </a:p>
        </p:txBody>
      </p:sp>
      <p:sp>
        <p:nvSpPr>
          <p:cNvPr id="10" name="Rettangolo 9">
            <a:extLst>
              <a:ext uri="{FF2B5EF4-FFF2-40B4-BE49-F238E27FC236}">
                <a16:creationId xmlns:a16="http://schemas.microsoft.com/office/drawing/2014/main" id="{536B1D51-9AA8-4DD6-9822-C02DEAF8D475}"/>
              </a:ext>
            </a:extLst>
          </p:cNvPr>
          <p:cNvSpPr>
            <a:spLocks noGrp="1"/>
          </p:cNvSpPr>
          <p:nvPr/>
        </p:nvSpPr>
        <p:spPr>
          <a:xfrm>
            <a:off x="400050" y="299085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VAN di progetto</a:t>
            </a:r>
          </a:p>
        </p:txBody>
      </p:sp>
      <p:sp>
        <p:nvSpPr>
          <p:cNvPr id="11" name="Rettangolo 10">
            <a:extLst>
              <a:ext uri="{FF2B5EF4-FFF2-40B4-BE49-F238E27FC236}">
                <a16:creationId xmlns:a16="http://schemas.microsoft.com/office/drawing/2014/main" id="{EDCD3FEF-91E3-40D1-B7C7-442FB8F40C33}"/>
              </a:ext>
            </a:extLst>
          </p:cNvPr>
          <p:cNvSpPr>
            <a:spLocks noGrp="1"/>
          </p:cNvSpPr>
          <p:nvPr/>
        </p:nvSpPr>
        <p:spPr>
          <a:xfrm>
            <a:off x="400050" y="3448050"/>
            <a:ext cx="5562600" cy="5953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Attualizza</a:t>
            </a:r>
            <a:r>
              <a:rPr sz="2000" b="0" i="0" dirty="0">
                <a:solidFill>
                  <a:srgbClr val="5B6470"/>
                </a:solidFill>
                <a:latin typeface="Calibri"/>
                <a:ea typeface="Calibri"/>
                <a:cs typeface="Calibri"/>
              </a:rPr>
              <a:t> i </a:t>
            </a:r>
            <a:r>
              <a:rPr sz="2000" b="0" i="0" dirty="0" err="1">
                <a:solidFill>
                  <a:srgbClr val="5B6470"/>
                </a:solidFill>
                <a:latin typeface="Calibri"/>
                <a:ea typeface="Calibri"/>
                <a:cs typeface="Calibri"/>
              </a:rPr>
              <a:t>flussi</a:t>
            </a:r>
            <a:r>
              <a:rPr sz="2000" b="0" i="0" dirty="0">
                <a:solidFill>
                  <a:srgbClr val="5B6470"/>
                </a:solidFill>
                <a:latin typeface="Calibri"/>
                <a:ea typeface="Calibri"/>
                <a:cs typeface="Calibri"/>
              </a:rPr>
              <a:t> operativi al </a:t>
            </a:r>
            <a:r>
              <a:rPr sz="2000" b="0" i="0" dirty="0" err="1">
                <a:solidFill>
                  <a:srgbClr val="5B6470"/>
                </a:solidFill>
                <a:latin typeface="Calibri"/>
                <a:ea typeface="Calibri"/>
                <a:cs typeface="Calibri"/>
              </a:rPr>
              <a:t>costo</a:t>
            </a:r>
            <a:r>
              <a:rPr sz="2000" b="0" i="0" dirty="0">
                <a:solidFill>
                  <a:srgbClr val="5B6470"/>
                </a:solidFill>
                <a:latin typeface="Calibri"/>
                <a:ea typeface="Calibri"/>
                <a:cs typeface="Calibri"/>
              </a:rPr>
              <a:t> medio </a:t>
            </a:r>
            <a:r>
              <a:rPr sz="2000" b="0" i="0" dirty="0" err="1">
                <a:solidFill>
                  <a:srgbClr val="5B6470"/>
                </a:solidFill>
                <a:latin typeface="Calibri"/>
                <a:ea typeface="Calibri"/>
                <a:cs typeface="Calibri"/>
              </a:rPr>
              <a:t>ponderato</a:t>
            </a:r>
            <a:r>
              <a:rPr sz="2000" b="0" i="0" dirty="0">
                <a:solidFill>
                  <a:srgbClr val="5B6470"/>
                </a:solidFill>
                <a:latin typeface="Calibri"/>
                <a:ea typeface="Calibri"/>
                <a:cs typeface="Calibri"/>
              </a:rPr>
              <a:t> del capitale coerente con il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 del progetto.</a:t>
            </a:r>
          </a:p>
        </p:txBody>
      </p:sp>
      <p:sp>
        <p:nvSpPr>
          <p:cNvPr id="12" name="Rettangolo 11">
            <a:extLst>
              <a:ext uri="{FF2B5EF4-FFF2-40B4-BE49-F238E27FC236}">
                <a16:creationId xmlns:a16="http://schemas.microsoft.com/office/drawing/2014/main" id="{D66BB389-36BC-41A7-8026-0E6EC3C80C48}"/>
              </a:ext>
            </a:extLst>
          </p:cNvPr>
          <p:cNvSpPr>
            <a:spLocks noGrp="1"/>
          </p:cNvSpPr>
          <p:nvPr/>
        </p:nvSpPr>
        <p:spPr>
          <a:xfrm>
            <a:off x="6229350" y="2857500"/>
            <a:ext cx="5562600" cy="28575"/>
          </a:xfrm>
          <a:prstGeom prst="rect">
            <a:avLst/>
          </a:prstGeom>
          <a:solidFill>
            <a:srgbClr val="B91C1C"/>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6035646A-7F5C-4DE9-8E91-53220890B8E2}"/>
              </a:ext>
            </a:extLst>
          </p:cNvPr>
          <p:cNvSpPr>
            <a:spLocks noGrp="1"/>
          </p:cNvSpPr>
          <p:nvPr/>
        </p:nvSpPr>
        <p:spPr>
          <a:xfrm>
            <a:off x="6229350" y="299085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VAN equity</a:t>
            </a:r>
          </a:p>
        </p:txBody>
      </p:sp>
      <p:sp>
        <p:nvSpPr>
          <p:cNvPr id="14" name="Rettangolo 13">
            <a:extLst>
              <a:ext uri="{FF2B5EF4-FFF2-40B4-BE49-F238E27FC236}">
                <a16:creationId xmlns:a16="http://schemas.microsoft.com/office/drawing/2014/main" id="{E2015912-38EB-438D-9235-90846E4C0203}"/>
              </a:ext>
            </a:extLst>
          </p:cNvPr>
          <p:cNvSpPr>
            <a:spLocks noGrp="1"/>
          </p:cNvSpPr>
          <p:nvPr/>
        </p:nvSpPr>
        <p:spPr>
          <a:xfrm>
            <a:off x="6229350" y="3448050"/>
            <a:ext cx="5562600" cy="5953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Attualizza</a:t>
            </a:r>
            <a:r>
              <a:rPr sz="2000" b="0" i="0" dirty="0">
                <a:solidFill>
                  <a:srgbClr val="5B6470"/>
                </a:solidFill>
                <a:latin typeface="Calibri"/>
                <a:ea typeface="Calibri"/>
                <a:cs typeface="Calibri"/>
              </a:rPr>
              <a:t> i </a:t>
            </a:r>
            <a:r>
              <a:rPr sz="2000" b="0" i="0" dirty="0" err="1">
                <a:solidFill>
                  <a:srgbClr val="5B6470"/>
                </a:solidFill>
                <a:latin typeface="Calibri"/>
                <a:ea typeface="Calibri"/>
                <a:cs typeface="Calibri"/>
              </a:rPr>
              <a:t>flussi</a:t>
            </a:r>
            <a:r>
              <a:rPr sz="2000" b="0" i="0" dirty="0">
                <a:solidFill>
                  <a:srgbClr val="5B6470"/>
                </a:solidFill>
                <a:latin typeface="Calibri"/>
                <a:ea typeface="Calibri"/>
                <a:cs typeface="Calibri"/>
              </a:rPr>
              <a:t> degli </a:t>
            </a:r>
            <a:r>
              <a:rPr sz="2000" b="0" i="0" dirty="0" err="1">
                <a:solidFill>
                  <a:srgbClr val="5B6470"/>
                </a:solidFill>
                <a:latin typeface="Calibri"/>
                <a:ea typeface="Calibri"/>
                <a:cs typeface="Calibri"/>
              </a:rPr>
              <a:t>azionisti</a:t>
            </a:r>
            <a:r>
              <a:rPr sz="2000" b="0" i="0" dirty="0">
                <a:solidFill>
                  <a:srgbClr val="5B6470"/>
                </a:solidFill>
                <a:latin typeface="Calibri"/>
                <a:ea typeface="Calibri"/>
                <a:cs typeface="Calibri"/>
              </a:rPr>
              <a:t> al </a:t>
            </a:r>
            <a:r>
              <a:rPr sz="2000" b="0" i="0" dirty="0" err="1">
                <a:solidFill>
                  <a:srgbClr val="5B6470"/>
                </a:solidFill>
                <a:latin typeface="Calibri"/>
                <a:ea typeface="Calibri"/>
                <a:cs typeface="Calibri"/>
              </a:rPr>
              <a:t>costo</a:t>
            </a:r>
            <a:r>
              <a:rPr sz="2000" b="0" i="0" dirty="0">
                <a:solidFill>
                  <a:srgbClr val="5B6470"/>
                </a:solidFill>
                <a:latin typeface="Calibri"/>
                <a:ea typeface="Calibri"/>
                <a:cs typeface="Calibri"/>
              </a:rPr>
              <a:t> opportunità del capitale di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a:t>
            </a:r>
          </a:p>
        </p:txBody>
      </p:sp>
      <p:sp>
        <p:nvSpPr>
          <p:cNvPr id="15" name="Rettangolo 14">
            <a:extLst>
              <a:ext uri="{FF2B5EF4-FFF2-40B4-BE49-F238E27FC236}">
                <a16:creationId xmlns:a16="http://schemas.microsoft.com/office/drawing/2014/main" id="{6BB11AC1-9940-4032-A85B-98E703676D77}"/>
              </a:ext>
            </a:extLst>
          </p:cNvPr>
          <p:cNvSpPr>
            <a:spLocks noGrp="1"/>
          </p:cNvSpPr>
          <p:nvPr/>
        </p:nvSpPr>
        <p:spPr>
          <a:xfrm>
            <a:off x="400050" y="4329113"/>
            <a:ext cx="5562600" cy="28575"/>
          </a:xfrm>
          <a:prstGeom prst="rect">
            <a:avLst/>
          </a:prstGeom>
          <a:solidFill>
            <a:srgbClr val="B91C1C"/>
          </a:solidFill>
          <a:ln w="0">
            <a:noFill/>
            <a:prstDash val="solid"/>
          </a:ln>
        </p:spPr>
        <p:txBody>
          <a:bodyPr/>
          <a:lstStyle/>
          <a:p>
            <a:endParaRPr lang="it-IT"/>
          </a:p>
        </p:txBody>
      </p:sp>
      <p:sp>
        <p:nvSpPr>
          <p:cNvPr id="17" name="Rettangolo 16">
            <a:extLst>
              <a:ext uri="{FF2B5EF4-FFF2-40B4-BE49-F238E27FC236}">
                <a16:creationId xmlns:a16="http://schemas.microsoft.com/office/drawing/2014/main" id="{5231E203-180A-49E5-B189-593B38ABA491}"/>
              </a:ext>
            </a:extLst>
          </p:cNvPr>
          <p:cNvSpPr>
            <a:spLocks noGrp="1"/>
          </p:cNvSpPr>
          <p:nvPr/>
        </p:nvSpPr>
        <p:spPr>
          <a:xfrm>
            <a:off x="400050" y="4498182"/>
            <a:ext cx="5829300" cy="5953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Un VAN </a:t>
            </a:r>
            <a:r>
              <a:rPr sz="2000" b="0" i="0" dirty="0" err="1">
                <a:solidFill>
                  <a:srgbClr val="5B6470"/>
                </a:solidFill>
                <a:latin typeface="Calibri"/>
                <a:ea typeface="Calibri"/>
                <a:cs typeface="Calibri"/>
              </a:rPr>
              <a:t>prossimo</a:t>
            </a:r>
            <a:r>
              <a:rPr sz="2000" b="0" i="0" dirty="0">
                <a:solidFill>
                  <a:srgbClr val="5B6470"/>
                </a:solidFill>
                <a:latin typeface="Calibri"/>
                <a:ea typeface="Calibri"/>
                <a:cs typeface="Calibri"/>
              </a:rPr>
              <a:t> a zero indica che il </a:t>
            </a:r>
            <a:r>
              <a:rPr sz="2000" b="0" i="0" dirty="0" err="1">
                <a:solidFill>
                  <a:srgbClr val="5B6470"/>
                </a:solidFill>
                <a:latin typeface="Calibri"/>
                <a:ea typeface="Calibri"/>
                <a:cs typeface="Calibri"/>
              </a:rPr>
              <a:t>rendimento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copre</a:t>
            </a:r>
            <a:r>
              <a:rPr sz="2000" b="0" i="0" dirty="0">
                <a:solidFill>
                  <a:srgbClr val="5B6470"/>
                </a:solidFill>
                <a:latin typeface="Calibri"/>
                <a:ea typeface="Calibri"/>
                <a:cs typeface="Calibri"/>
              </a:rPr>
              <a:t> il </a:t>
            </a:r>
            <a:r>
              <a:rPr sz="2000" b="0" i="0" dirty="0" err="1">
                <a:solidFill>
                  <a:srgbClr val="5B6470"/>
                </a:solidFill>
                <a:latin typeface="Calibri"/>
                <a:ea typeface="Calibri"/>
                <a:cs typeface="Calibri"/>
              </a:rPr>
              <a:t>tasso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congruo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assunto</a:t>
            </a:r>
            <a:r>
              <a:rPr sz="2000" b="0" i="0" dirty="0">
                <a:solidFill>
                  <a:srgbClr val="5B6470"/>
                </a:solidFill>
                <a:latin typeface="Calibri"/>
                <a:ea typeface="Calibri"/>
                <a:cs typeface="Calibri"/>
              </a:rPr>
              <a:t>; non </a:t>
            </a:r>
            <a:r>
              <a:rPr sz="2000" b="0" i="0" dirty="0" err="1">
                <a:solidFill>
                  <a:srgbClr val="5B6470"/>
                </a:solidFill>
                <a:latin typeface="Calibri"/>
                <a:ea typeface="Calibri"/>
                <a:cs typeface="Calibri"/>
              </a:rPr>
              <a:t>significa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assenza</a:t>
            </a:r>
            <a:r>
              <a:rPr sz="2000" b="0" i="0" dirty="0">
                <a:solidFill>
                  <a:srgbClr val="5B6470"/>
                </a:solidFill>
                <a:latin typeface="Calibri"/>
                <a:ea typeface="Calibri"/>
                <a:cs typeface="Calibri"/>
              </a:rPr>
              <a:t> di </a:t>
            </a:r>
            <a:r>
              <a:rPr sz="2000" b="0" i="0" dirty="0" err="1">
                <a:solidFill>
                  <a:srgbClr val="5B6470"/>
                </a:solidFill>
                <a:latin typeface="Calibri"/>
                <a:ea typeface="Calibri"/>
                <a:cs typeface="Calibri"/>
              </a:rPr>
              <a:t>cassa</a:t>
            </a:r>
            <a:r>
              <a:rPr sz="2000" b="0" i="0" dirty="0">
                <a:solidFill>
                  <a:srgbClr val="5B6470"/>
                </a:solidFill>
                <a:latin typeface="Calibri"/>
                <a:ea typeface="Calibri"/>
                <a:cs typeface="Calibri"/>
              </a:rPr>
              <a:t>.</a:t>
            </a:r>
          </a:p>
        </p:txBody>
      </p:sp>
      <p:sp>
        <p:nvSpPr>
          <p:cNvPr id="18" name="Rettangolo 17">
            <a:extLst>
              <a:ext uri="{FF2B5EF4-FFF2-40B4-BE49-F238E27FC236}">
                <a16:creationId xmlns:a16="http://schemas.microsoft.com/office/drawing/2014/main" id="{121A6B42-2F63-4A9F-BBDC-CC71AF0A3C65}"/>
              </a:ext>
            </a:extLst>
          </p:cNvPr>
          <p:cNvSpPr>
            <a:spLocks noGrp="1"/>
          </p:cNvSpPr>
          <p:nvPr/>
        </p:nvSpPr>
        <p:spPr>
          <a:xfrm>
            <a:off x="6229350" y="4329113"/>
            <a:ext cx="5562600" cy="28575"/>
          </a:xfrm>
          <a:prstGeom prst="rect">
            <a:avLst/>
          </a:prstGeom>
          <a:solidFill>
            <a:srgbClr val="B91C1C"/>
          </a:solidFill>
          <a:ln w="0">
            <a:noFill/>
            <a:prstDash val="solid"/>
          </a:ln>
        </p:spPr>
        <p:txBody>
          <a:bodyPr/>
          <a:lstStyle/>
          <a:p>
            <a:endParaRPr lang="it-IT"/>
          </a:p>
        </p:txBody>
      </p:sp>
      <p:sp>
        <p:nvSpPr>
          <p:cNvPr id="20" name="Rettangolo 19">
            <a:extLst>
              <a:ext uri="{FF2B5EF4-FFF2-40B4-BE49-F238E27FC236}">
                <a16:creationId xmlns:a16="http://schemas.microsoft.com/office/drawing/2014/main" id="{241262D1-BAF9-4334-B414-7404E57CE137}"/>
              </a:ext>
            </a:extLst>
          </p:cNvPr>
          <p:cNvSpPr>
            <a:spLocks noGrp="1"/>
          </p:cNvSpPr>
          <p:nvPr/>
        </p:nvSpPr>
        <p:spPr>
          <a:xfrm>
            <a:off x="6229350" y="4602955"/>
            <a:ext cx="5562600" cy="5953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La </a:t>
            </a:r>
            <a:r>
              <a:rPr sz="2000" b="0" i="0" dirty="0" err="1">
                <a:solidFill>
                  <a:srgbClr val="5B6470"/>
                </a:solidFill>
                <a:latin typeface="Calibri"/>
                <a:ea typeface="Calibri"/>
                <a:cs typeface="Calibri"/>
              </a:rPr>
              <a:t>variazione</a:t>
            </a:r>
            <a:r>
              <a:rPr sz="2000" b="0" i="0" dirty="0">
                <a:solidFill>
                  <a:srgbClr val="5B6470"/>
                </a:solidFill>
                <a:latin typeface="Calibri"/>
                <a:ea typeface="Calibri"/>
                <a:cs typeface="Calibri"/>
              </a:rPr>
              <a:t> del VAN </a:t>
            </a:r>
            <a:r>
              <a:rPr sz="2000" b="0" i="0" dirty="0" err="1">
                <a:solidFill>
                  <a:srgbClr val="5B6470"/>
                </a:solidFill>
                <a:latin typeface="Calibri"/>
                <a:ea typeface="Calibri"/>
                <a:cs typeface="Calibri"/>
              </a:rPr>
              <a:t>quantifica</a:t>
            </a:r>
            <a:r>
              <a:rPr sz="2000" b="0" i="0" dirty="0">
                <a:solidFill>
                  <a:srgbClr val="5B6470"/>
                </a:solidFill>
                <a:latin typeface="Calibri"/>
                <a:ea typeface="Calibri"/>
                <a:cs typeface="Calibri"/>
              </a:rPr>
              <a:t> l’impatto, ma </a:t>
            </a:r>
            <a:r>
              <a:rPr sz="2000" b="0" i="0" dirty="0" err="1">
                <a:solidFill>
                  <a:srgbClr val="5B6470"/>
                </a:solidFill>
                <a:latin typeface="Calibri"/>
                <a:ea typeface="Calibri"/>
                <a:cs typeface="Calibri"/>
              </a:rPr>
              <a:t>va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spiegata</a:t>
            </a:r>
            <a:r>
              <a:rPr sz="2000" b="0" i="0" dirty="0">
                <a:solidFill>
                  <a:srgbClr val="5B6470"/>
                </a:solidFill>
                <a:latin typeface="Calibri"/>
                <a:ea typeface="Calibri"/>
                <a:cs typeface="Calibri"/>
              </a:rPr>
              <a:t> per causa e </a:t>
            </a:r>
            <a:r>
              <a:rPr sz="2000" b="0" i="0" dirty="0" err="1">
                <a:solidFill>
                  <a:srgbClr val="5B6470"/>
                </a:solidFill>
                <a:latin typeface="Calibri"/>
                <a:ea typeface="Calibri"/>
                <a:cs typeface="Calibri"/>
              </a:rPr>
              <a:t>allocazione</a:t>
            </a:r>
            <a:r>
              <a:rPr sz="2000" b="0" i="0" dirty="0">
                <a:solidFill>
                  <a:srgbClr val="5B6470"/>
                </a:solidFill>
                <a:latin typeface="Calibri"/>
                <a:ea typeface="Calibri"/>
                <a:cs typeface="Calibri"/>
              </a:rPr>
              <a:t> del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a:t>
            </a:r>
          </a:p>
        </p:txBody>
      </p:sp>
    </p:spTree>
    <p:extLst>
      <p:ext uri="{BB962C8B-B14F-4D97-AF65-F5344CB8AC3E}">
        <p14:creationId xmlns:p14="http://schemas.microsoft.com/office/powerpoint/2010/main" val="34980396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9CA83D8F-DACC-4494-A8DD-BB12FD08A339}"/>
              </a:ext>
            </a:extLst>
          </p:cNvPr>
          <p:cNvSpPr>
            <a:spLocks noGrp="1"/>
          </p:cNvSpPr>
          <p:nvPr/>
        </p:nvSpPr>
        <p:spPr>
          <a:xfrm>
            <a:off x="1428750" y="404813"/>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Il TIR </a:t>
            </a:r>
            <a:r>
              <a:rPr sz="2700" b="1" i="0" dirty="0" err="1">
                <a:solidFill>
                  <a:srgbClr val="1F2937"/>
                </a:solidFill>
                <a:latin typeface="Calibri"/>
                <a:ea typeface="Calibri"/>
                <a:cs typeface="Calibri"/>
              </a:rPr>
              <a:t>va</a:t>
            </a:r>
            <a:r>
              <a:rPr sz="2700" b="1" i="0" dirty="0">
                <a:solidFill>
                  <a:srgbClr val="1F2937"/>
                </a:solidFill>
                <a:latin typeface="Calibri"/>
                <a:ea typeface="Calibri"/>
                <a:cs typeface="Calibri"/>
              </a:rPr>
              <a:t> </a:t>
            </a:r>
            <a:r>
              <a:rPr sz="2700" b="1" i="0" dirty="0" err="1">
                <a:solidFill>
                  <a:srgbClr val="1F2937"/>
                </a:solidFill>
                <a:latin typeface="Calibri"/>
                <a:ea typeface="Calibri"/>
                <a:cs typeface="Calibri"/>
              </a:rPr>
              <a:t>confrontato</a:t>
            </a:r>
            <a:r>
              <a:rPr sz="2700" b="1" i="0" dirty="0">
                <a:solidFill>
                  <a:srgbClr val="1F2937"/>
                </a:solidFill>
                <a:latin typeface="Calibri"/>
                <a:ea typeface="Calibri"/>
                <a:cs typeface="Calibri"/>
              </a:rPr>
              <a:t> con il </a:t>
            </a:r>
            <a:r>
              <a:rPr sz="2700" b="1" i="0" dirty="0" err="1">
                <a:solidFill>
                  <a:srgbClr val="1F2937"/>
                </a:solidFill>
                <a:latin typeface="Calibri"/>
                <a:ea typeface="Calibri"/>
                <a:cs typeface="Calibri"/>
              </a:rPr>
              <a:t>costo</a:t>
            </a:r>
            <a:r>
              <a:rPr sz="2700" b="1" i="0" dirty="0">
                <a:solidFill>
                  <a:srgbClr val="1F2937"/>
                </a:solidFill>
                <a:latin typeface="Calibri"/>
                <a:ea typeface="Calibri"/>
                <a:cs typeface="Calibri"/>
              </a:rPr>
              <a:t> coerente del capitale</a:t>
            </a:r>
          </a:p>
        </p:txBody>
      </p:sp>
      <p:sp>
        <p:nvSpPr>
          <p:cNvPr id="4" name="Rettangolo 3">
            <a:extLst>
              <a:ext uri="{FF2B5EF4-FFF2-40B4-BE49-F238E27FC236}">
                <a16:creationId xmlns:a16="http://schemas.microsoft.com/office/drawing/2014/main" id="{5A489D89-5C5C-409D-836A-E178A55B3D2F}"/>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1CEF47FF-4D67-4F4B-81EF-9435A1B31564}"/>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04CAF481-E392-486E-A744-E824F12B7B63}"/>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54</a:t>
            </a:r>
          </a:p>
        </p:txBody>
      </p:sp>
      <p:sp>
        <p:nvSpPr>
          <p:cNvPr id="9" name="Rettangolo 8">
            <a:extLst>
              <a:ext uri="{FF2B5EF4-FFF2-40B4-BE49-F238E27FC236}">
                <a16:creationId xmlns:a16="http://schemas.microsoft.com/office/drawing/2014/main" id="{CF1C7385-2A28-4019-81C0-2AFAB98662C6}"/>
              </a:ext>
            </a:extLst>
          </p:cNvPr>
          <p:cNvSpPr>
            <a:spLocks noGrp="1"/>
          </p:cNvSpPr>
          <p:nvPr/>
        </p:nvSpPr>
        <p:spPr>
          <a:xfrm>
            <a:off x="400050" y="2714625"/>
            <a:ext cx="2278380" cy="476250"/>
          </a:xfrm>
          <a:prstGeom prst="rect">
            <a:avLst/>
          </a:prstGeom>
          <a:solidFill>
            <a:srgbClr val="1F2937"/>
          </a:solidFill>
          <a:ln w="5715">
            <a:solidFill>
              <a:srgbClr val="FFFFFF"/>
            </a:solidFill>
            <a:prstDash val="solid"/>
          </a:ln>
        </p:spPr>
        <p:txBody>
          <a:bodyPr/>
          <a:lstStyle/>
          <a:p>
            <a:endParaRPr lang="it-IT"/>
          </a:p>
        </p:txBody>
      </p:sp>
      <p:sp>
        <p:nvSpPr>
          <p:cNvPr id="10" name="Rettangolo 9">
            <a:extLst>
              <a:ext uri="{FF2B5EF4-FFF2-40B4-BE49-F238E27FC236}">
                <a16:creationId xmlns:a16="http://schemas.microsoft.com/office/drawing/2014/main" id="{E5B1C66B-D30F-456F-A88C-184742B0584C}"/>
              </a:ext>
            </a:extLst>
          </p:cNvPr>
          <p:cNvSpPr>
            <a:spLocks noGrp="1"/>
          </p:cNvSpPr>
          <p:nvPr/>
        </p:nvSpPr>
        <p:spPr>
          <a:xfrm>
            <a:off x="476250" y="2790825"/>
            <a:ext cx="2125980" cy="3619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Indicatore</a:t>
            </a:r>
          </a:p>
        </p:txBody>
      </p:sp>
      <p:sp>
        <p:nvSpPr>
          <p:cNvPr id="11" name="Rettangolo 10">
            <a:extLst>
              <a:ext uri="{FF2B5EF4-FFF2-40B4-BE49-F238E27FC236}">
                <a16:creationId xmlns:a16="http://schemas.microsoft.com/office/drawing/2014/main" id="{40EF5834-FE5D-4EC3-B849-6627081B9C8C}"/>
              </a:ext>
            </a:extLst>
          </p:cNvPr>
          <p:cNvSpPr>
            <a:spLocks noGrp="1"/>
          </p:cNvSpPr>
          <p:nvPr/>
        </p:nvSpPr>
        <p:spPr>
          <a:xfrm>
            <a:off x="2678430" y="2714625"/>
            <a:ext cx="3417570" cy="476250"/>
          </a:xfrm>
          <a:prstGeom prst="rect">
            <a:avLst/>
          </a:prstGeom>
          <a:solidFill>
            <a:srgbClr val="1F2937"/>
          </a:solidFill>
          <a:ln w="5715">
            <a:solidFill>
              <a:srgbClr val="FFFFFF"/>
            </a:solidFill>
            <a:prstDash val="solid"/>
          </a:ln>
        </p:spPr>
        <p:txBody>
          <a:bodyPr/>
          <a:lstStyle/>
          <a:p>
            <a:endParaRPr lang="it-IT"/>
          </a:p>
        </p:txBody>
      </p:sp>
      <p:sp>
        <p:nvSpPr>
          <p:cNvPr id="12" name="Rettangolo 11">
            <a:extLst>
              <a:ext uri="{FF2B5EF4-FFF2-40B4-BE49-F238E27FC236}">
                <a16:creationId xmlns:a16="http://schemas.microsoft.com/office/drawing/2014/main" id="{5CE70E16-12D5-4013-84B1-0B64A56F3B14}"/>
              </a:ext>
            </a:extLst>
          </p:cNvPr>
          <p:cNvSpPr>
            <a:spLocks noGrp="1"/>
          </p:cNvSpPr>
          <p:nvPr/>
        </p:nvSpPr>
        <p:spPr>
          <a:xfrm>
            <a:off x="2754630" y="2790825"/>
            <a:ext cx="3265170" cy="3619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Flusso</a:t>
            </a:r>
          </a:p>
        </p:txBody>
      </p:sp>
      <p:sp>
        <p:nvSpPr>
          <p:cNvPr id="13" name="Rettangolo 12">
            <a:extLst>
              <a:ext uri="{FF2B5EF4-FFF2-40B4-BE49-F238E27FC236}">
                <a16:creationId xmlns:a16="http://schemas.microsoft.com/office/drawing/2014/main" id="{300F8C10-A3D2-4C6B-BB7E-4EFD86CC3FBC}"/>
              </a:ext>
            </a:extLst>
          </p:cNvPr>
          <p:cNvSpPr>
            <a:spLocks noGrp="1"/>
          </p:cNvSpPr>
          <p:nvPr/>
        </p:nvSpPr>
        <p:spPr>
          <a:xfrm>
            <a:off x="6096000" y="2714625"/>
            <a:ext cx="2734056" cy="476250"/>
          </a:xfrm>
          <a:prstGeom prst="rect">
            <a:avLst/>
          </a:prstGeom>
          <a:solidFill>
            <a:srgbClr val="1F2937"/>
          </a:solidFill>
          <a:ln w="5715">
            <a:solidFill>
              <a:srgbClr val="FFFFFF"/>
            </a:solidFill>
            <a:prstDash val="solid"/>
          </a:ln>
        </p:spPr>
        <p:txBody>
          <a:bodyPr/>
          <a:lstStyle/>
          <a:p>
            <a:endParaRPr lang="it-IT"/>
          </a:p>
        </p:txBody>
      </p:sp>
      <p:sp>
        <p:nvSpPr>
          <p:cNvPr id="14" name="Rettangolo 13">
            <a:extLst>
              <a:ext uri="{FF2B5EF4-FFF2-40B4-BE49-F238E27FC236}">
                <a16:creationId xmlns:a16="http://schemas.microsoft.com/office/drawing/2014/main" id="{220AC189-9699-4D8E-9BBD-F158B1365E23}"/>
              </a:ext>
            </a:extLst>
          </p:cNvPr>
          <p:cNvSpPr>
            <a:spLocks noGrp="1"/>
          </p:cNvSpPr>
          <p:nvPr/>
        </p:nvSpPr>
        <p:spPr>
          <a:xfrm>
            <a:off x="6172200" y="2790825"/>
            <a:ext cx="2581656" cy="3619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Benchmark</a:t>
            </a:r>
          </a:p>
        </p:txBody>
      </p:sp>
      <p:sp>
        <p:nvSpPr>
          <p:cNvPr id="15" name="Rettangolo 14">
            <a:extLst>
              <a:ext uri="{FF2B5EF4-FFF2-40B4-BE49-F238E27FC236}">
                <a16:creationId xmlns:a16="http://schemas.microsoft.com/office/drawing/2014/main" id="{B91662B7-FC83-4965-BED4-291AFDA883AE}"/>
              </a:ext>
            </a:extLst>
          </p:cNvPr>
          <p:cNvSpPr>
            <a:spLocks noGrp="1"/>
          </p:cNvSpPr>
          <p:nvPr/>
        </p:nvSpPr>
        <p:spPr>
          <a:xfrm>
            <a:off x="8830056" y="2714625"/>
            <a:ext cx="2961894" cy="476250"/>
          </a:xfrm>
          <a:prstGeom prst="rect">
            <a:avLst/>
          </a:prstGeom>
          <a:solidFill>
            <a:srgbClr val="1F2937"/>
          </a:solidFill>
          <a:ln w="5715">
            <a:solidFill>
              <a:srgbClr val="FFFFFF"/>
            </a:solidFill>
            <a:prstDash val="solid"/>
          </a:ln>
        </p:spPr>
        <p:txBody>
          <a:bodyPr/>
          <a:lstStyle/>
          <a:p>
            <a:endParaRPr lang="it-IT"/>
          </a:p>
        </p:txBody>
      </p:sp>
      <p:sp>
        <p:nvSpPr>
          <p:cNvPr id="16" name="Rettangolo 15">
            <a:extLst>
              <a:ext uri="{FF2B5EF4-FFF2-40B4-BE49-F238E27FC236}">
                <a16:creationId xmlns:a16="http://schemas.microsoft.com/office/drawing/2014/main" id="{23CD98C9-B6AD-4935-80F2-7DF5D394DB12}"/>
              </a:ext>
            </a:extLst>
          </p:cNvPr>
          <p:cNvSpPr>
            <a:spLocks noGrp="1"/>
          </p:cNvSpPr>
          <p:nvPr/>
        </p:nvSpPr>
        <p:spPr>
          <a:xfrm>
            <a:off x="8906256" y="2790825"/>
            <a:ext cx="2809494" cy="3619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Cautela</a:t>
            </a:r>
          </a:p>
        </p:txBody>
      </p:sp>
      <p:sp>
        <p:nvSpPr>
          <p:cNvPr id="17" name="Rettangolo 16">
            <a:extLst>
              <a:ext uri="{FF2B5EF4-FFF2-40B4-BE49-F238E27FC236}">
                <a16:creationId xmlns:a16="http://schemas.microsoft.com/office/drawing/2014/main" id="{FAD788B6-F512-4CC2-9D33-5D365C76D35F}"/>
              </a:ext>
            </a:extLst>
          </p:cNvPr>
          <p:cNvSpPr>
            <a:spLocks noGrp="1"/>
          </p:cNvSpPr>
          <p:nvPr/>
        </p:nvSpPr>
        <p:spPr>
          <a:xfrm>
            <a:off x="400050" y="3190875"/>
            <a:ext cx="2278380" cy="635000"/>
          </a:xfrm>
          <a:prstGeom prst="rect">
            <a:avLst/>
          </a:prstGeom>
          <a:solidFill>
            <a:srgbClr val="FFFFFF"/>
          </a:solidFill>
          <a:ln w="5715">
            <a:solidFill>
              <a:srgbClr val="E5E7EB"/>
            </a:solidFill>
            <a:prstDash val="solid"/>
          </a:ln>
        </p:spPr>
        <p:txBody>
          <a:bodyPr/>
          <a:lstStyle/>
          <a:p>
            <a:endParaRPr lang="it-IT"/>
          </a:p>
        </p:txBody>
      </p:sp>
      <p:sp>
        <p:nvSpPr>
          <p:cNvPr id="18" name="Rettangolo 17">
            <a:extLst>
              <a:ext uri="{FF2B5EF4-FFF2-40B4-BE49-F238E27FC236}">
                <a16:creationId xmlns:a16="http://schemas.microsoft.com/office/drawing/2014/main" id="{E86DA8E2-CF2D-4D94-82DC-D0A5A649DEF4}"/>
              </a:ext>
            </a:extLst>
          </p:cNvPr>
          <p:cNvSpPr>
            <a:spLocks noGrp="1"/>
          </p:cNvSpPr>
          <p:nvPr/>
        </p:nvSpPr>
        <p:spPr>
          <a:xfrm>
            <a:off x="476250" y="3257550"/>
            <a:ext cx="2125980" cy="520700"/>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TIR progetto</a:t>
            </a:r>
          </a:p>
        </p:txBody>
      </p:sp>
      <p:sp>
        <p:nvSpPr>
          <p:cNvPr id="19" name="Rettangolo 18">
            <a:extLst>
              <a:ext uri="{FF2B5EF4-FFF2-40B4-BE49-F238E27FC236}">
                <a16:creationId xmlns:a16="http://schemas.microsoft.com/office/drawing/2014/main" id="{2C1614F1-EEB2-47A7-984F-226797EA44C4}"/>
              </a:ext>
            </a:extLst>
          </p:cNvPr>
          <p:cNvSpPr>
            <a:spLocks noGrp="1"/>
          </p:cNvSpPr>
          <p:nvPr/>
        </p:nvSpPr>
        <p:spPr>
          <a:xfrm>
            <a:off x="2678430" y="3190875"/>
            <a:ext cx="3417570" cy="635000"/>
          </a:xfrm>
          <a:prstGeom prst="rect">
            <a:avLst/>
          </a:prstGeom>
          <a:solidFill>
            <a:srgbClr val="FFFFFF"/>
          </a:solidFill>
          <a:ln w="5715">
            <a:solidFill>
              <a:srgbClr val="E5E7EB"/>
            </a:solidFill>
            <a:prstDash val="solid"/>
          </a:ln>
        </p:spPr>
        <p:txBody>
          <a:bodyPr/>
          <a:lstStyle/>
          <a:p>
            <a:endParaRPr lang="it-IT"/>
          </a:p>
        </p:txBody>
      </p:sp>
      <p:sp>
        <p:nvSpPr>
          <p:cNvPr id="20" name="Rettangolo 19">
            <a:extLst>
              <a:ext uri="{FF2B5EF4-FFF2-40B4-BE49-F238E27FC236}">
                <a16:creationId xmlns:a16="http://schemas.microsoft.com/office/drawing/2014/main" id="{E43659E1-FBF6-4155-9044-37C99590618C}"/>
              </a:ext>
            </a:extLst>
          </p:cNvPr>
          <p:cNvSpPr>
            <a:spLocks noGrp="1"/>
          </p:cNvSpPr>
          <p:nvPr/>
        </p:nvSpPr>
        <p:spPr>
          <a:xfrm>
            <a:off x="2754630" y="3257550"/>
            <a:ext cx="3265170" cy="52070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Flusso operativo unlevered</a:t>
            </a:r>
          </a:p>
        </p:txBody>
      </p:sp>
      <p:sp>
        <p:nvSpPr>
          <p:cNvPr id="21" name="Rettangolo 20">
            <a:extLst>
              <a:ext uri="{FF2B5EF4-FFF2-40B4-BE49-F238E27FC236}">
                <a16:creationId xmlns:a16="http://schemas.microsoft.com/office/drawing/2014/main" id="{98A76569-4AD5-46C6-BCEB-C078ADC3984D}"/>
              </a:ext>
            </a:extLst>
          </p:cNvPr>
          <p:cNvSpPr>
            <a:spLocks noGrp="1"/>
          </p:cNvSpPr>
          <p:nvPr/>
        </p:nvSpPr>
        <p:spPr>
          <a:xfrm>
            <a:off x="6096000" y="3190875"/>
            <a:ext cx="2734056" cy="635000"/>
          </a:xfrm>
          <a:prstGeom prst="rect">
            <a:avLst/>
          </a:prstGeom>
          <a:solidFill>
            <a:srgbClr val="FFFFFF"/>
          </a:solidFill>
          <a:ln w="5715">
            <a:solidFill>
              <a:srgbClr val="E5E7EB"/>
            </a:solidFill>
            <a:prstDash val="solid"/>
          </a:ln>
        </p:spPr>
        <p:txBody>
          <a:bodyPr/>
          <a:lstStyle/>
          <a:p>
            <a:endParaRPr lang="it-IT"/>
          </a:p>
        </p:txBody>
      </p:sp>
      <p:sp>
        <p:nvSpPr>
          <p:cNvPr id="22" name="Rettangolo 21">
            <a:extLst>
              <a:ext uri="{FF2B5EF4-FFF2-40B4-BE49-F238E27FC236}">
                <a16:creationId xmlns:a16="http://schemas.microsoft.com/office/drawing/2014/main" id="{61539BD4-410F-4ED2-8049-4347DA1D101A}"/>
              </a:ext>
            </a:extLst>
          </p:cNvPr>
          <p:cNvSpPr>
            <a:spLocks noGrp="1"/>
          </p:cNvSpPr>
          <p:nvPr/>
        </p:nvSpPr>
        <p:spPr>
          <a:xfrm>
            <a:off x="6172200" y="3257550"/>
            <a:ext cx="2581656" cy="52070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WACC / costo complessivo</a:t>
            </a:r>
          </a:p>
        </p:txBody>
      </p:sp>
      <p:sp>
        <p:nvSpPr>
          <p:cNvPr id="23" name="Rettangolo 22">
            <a:extLst>
              <a:ext uri="{FF2B5EF4-FFF2-40B4-BE49-F238E27FC236}">
                <a16:creationId xmlns:a16="http://schemas.microsoft.com/office/drawing/2014/main" id="{934392F1-ECBE-4749-85E2-2D13DAC81C74}"/>
              </a:ext>
            </a:extLst>
          </p:cNvPr>
          <p:cNvSpPr>
            <a:spLocks noGrp="1"/>
          </p:cNvSpPr>
          <p:nvPr/>
        </p:nvSpPr>
        <p:spPr>
          <a:xfrm>
            <a:off x="8830056" y="3190875"/>
            <a:ext cx="2961894" cy="635000"/>
          </a:xfrm>
          <a:prstGeom prst="rect">
            <a:avLst/>
          </a:prstGeom>
          <a:solidFill>
            <a:srgbClr val="FFFFFF"/>
          </a:solidFill>
          <a:ln w="5715">
            <a:solidFill>
              <a:srgbClr val="E5E7EB"/>
            </a:solidFill>
            <a:prstDash val="solid"/>
          </a:ln>
        </p:spPr>
        <p:txBody>
          <a:bodyPr/>
          <a:lstStyle/>
          <a:p>
            <a:endParaRPr lang="it-IT"/>
          </a:p>
        </p:txBody>
      </p:sp>
      <p:sp>
        <p:nvSpPr>
          <p:cNvPr id="24" name="Rettangolo 23">
            <a:extLst>
              <a:ext uri="{FF2B5EF4-FFF2-40B4-BE49-F238E27FC236}">
                <a16:creationId xmlns:a16="http://schemas.microsoft.com/office/drawing/2014/main" id="{05FD0A73-8E66-49DF-9FF6-6833C09473A2}"/>
              </a:ext>
            </a:extLst>
          </p:cNvPr>
          <p:cNvSpPr>
            <a:spLocks noGrp="1"/>
          </p:cNvSpPr>
          <p:nvPr/>
        </p:nvSpPr>
        <p:spPr>
          <a:xfrm>
            <a:off x="8906256" y="3257550"/>
            <a:ext cx="2809494" cy="52070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Dipende da tempi e profilo dei flussi</a:t>
            </a:r>
          </a:p>
        </p:txBody>
      </p:sp>
      <p:sp>
        <p:nvSpPr>
          <p:cNvPr id="25" name="Rettangolo 24">
            <a:extLst>
              <a:ext uri="{FF2B5EF4-FFF2-40B4-BE49-F238E27FC236}">
                <a16:creationId xmlns:a16="http://schemas.microsoft.com/office/drawing/2014/main" id="{37C6BF97-4376-4AB6-86D6-2DF2A6C7608A}"/>
              </a:ext>
            </a:extLst>
          </p:cNvPr>
          <p:cNvSpPr>
            <a:spLocks noGrp="1"/>
          </p:cNvSpPr>
          <p:nvPr/>
        </p:nvSpPr>
        <p:spPr>
          <a:xfrm>
            <a:off x="400050" y="3825875"/>
            <a:ext cx="2278380" cy="635000"/>
          </a:xfrm>
          <a:prstGeom prst="rect">
            <a:avLst/>
          </a:prstGeom>
          <a:solidFill>
            <a:srgbClr val="F3F4F6"/>
          </a:solidFill>
          <a:ln w="5715">
            <a:solidFill>
              <a:srgbClr val="E5E7EB"/>
            </a:solidFill>
            <a:prstDash val="solid"/>
          </a:ln>
        </p:spPr>
        <p:txBody>
          <a:bodyPr/>
          <a:lstStyle/>
          <a:p>
            <a:endParaRPr lang="it-IT"/>
          </a:p>
        </p:txBody>
      </p:sp>
      <p:sp>
        <p:nvSpPr>
          <p:cNvPr id="26" name="Rettangolo 25">
            <a:extLst>
              <a:ext uri="{FF2B5EF4-FFF2-40B4-BE49-F238E27FC236}">
                <a16:creationId xmlns:a16="http://schemas.microsoft.com/office/drawing/2014/main" id="{8BAD304F-8972-4D65-A902-8CCA871CC436}"/>
              </a:ext>
            </a:extLst>
          </p:cNvPr>
          <p:cNvSpPr>
            <a:spLocks noGrp="1"/>
          </p:cNvSpPr>
          <p:nvPr/>
        </p:nvSpPr>
        <p:spPr>
          <a:xfrm>
            <a:off x="476250" y="3892550"/>
            <a:ext cx="2125980" cy="520700"/>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TIR equity</a:t>
            </a:r>
          </a:p>
        </p:txBody>
      </p:sp>
      <p:sp>
        <p:nvSpPr>
          <p:cNvPr id="27" name="Rettangolo 26">
            <a:extLst>
              <a:ext uri="{FF2B5EF4-FFF2-40B4-BE49-F238E27FC236}">
                <a16:creationId xmlns:a16="http://schemas.microsoft.com/office/drawing/2014/main" id="{DA2F995F-4CA2-4909-8C49-5FB119EF98C7}"/>
              </a:ext>
            </a:extLst>
          </p:cNvPr>
          <p:cNvSpPr>
            <a:spLocks noGrp="1"/>
          </p:cNvSpPr>
          <p:nvPr/>
        </p:nvSpPr>
        <p:spPr>
          <a:xfrm>
            <a:off x="2678430" y="3825875"/>
            <a:ext cx="3417570" cy="635000"/>
          </a:xfrm>
          <a:prstGeom prst="rect">
            <a:avLst/>
          </a:prstGeom>
          <a:solidFill>
            <a:srgbClr val="F3F4F6"/>
          </a:solidFill>
          <a:ln w="5715">
            <a:solidFill>
              <a:srgbClr val="E5E7EB"/>
            </a:solidFill>
            <a:prstDash val="solid"/>
          </a:ln>
        </p:spPr>
        <p:txBody>
          <a:bodyPr/>
          <a:lstStyle/>
          <a:p>
            <a:endParaRPr lang="it-IT"/>
          </a:p>
        </p:txBody>
      </p:sp>
      <p:sp>
        <p:nvSpPr>
          <p:cNvPr id="28" name="Rettangolo 27">
            <a:extLst>
              <a:ext uri="{FF2B5EF4-FFF2-40B4-BE49-F238E27FC236}">
                <a16:creationId xmlns:a16="http://schemas.microsoft.com/office/drawing/2014/main" id="{047345F8-1470-4C12-B933-ABF39C142969}"/>
              </a:ext>
            </a:extLst>
          </p:cNvPr>
          <p:cNvSpPr>
            <a:spLocks noGrp="1"/>
          </p:cNvSpPr>
          <p:nvPr/>
        </p:nvSpPr>
        <p:spPr>
          <a:xfrm>
            <a:off x="2754630" y="3892550"/>
            <a:ext cx="3265170" cy="52070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Apporti e distribuzioni azionisti</a:t>
            </a:r>
          </a:p>
        </p:txBody>
      </p:sp>
      <p:sp>
        <p:nvSpPr>
          <p:cNvPr id="29" name="Rettangolo 28">
            <a:extLst>
              <a:ext uri="{FF2B5EF4-FFF2-40B4-BE49-F238E27FC236}">
                <a16:creationId xmlns:a16="http://schemas.microsoft.com/office/drawing/2014/main" id="{5053C4BF-E42B-4657-8114-8BF759BD4587}"/>
              </a:ext>
            </a:extLst>
          </p:cNvPr>
          <p:cNvSpPr>
            <a:spLocks noGrp="1"/>
          </p:cNvSpPr>
          <p:nvPr/>
        </p:nvSpPr>
        <p:spPr>
          <a:xfrm>
            <a:off x="6096000" y="3825875"/>
            <a:ext cx="2734056" cy="635000"/>
          </a:xfrm>
          <a:prstGeom prst="rect">
            <a:avLst/>
          </a:prstGeom>
          <a:solidFill>
            <a:srgbClr val="F3F4F6"/>
          </a:solidFill>
          <a:ln w="5715">
            <a:solidFill>
              <a:srgbClr val="E5E7EB"/>
            </a:solidFill>
            <a:prstDash val="solid"/>
          </a:ln>
        </p:spPr>
        <p:txBody>
          <a:bodyPr/>
          <a:lstStyle/>
          <a:p>
            <a:endParaRPr lang="it-IT"/>
          </a:p>
        </p:txBody>
      </p:sp>
      <p:sp>
        <p:nvSpPr>
          <p:cNvPr id="30" name="Rettangolo 29">
            <a:extLst>
              <a:ext uri="{FF2B5EF4-FFF2-40B4-BE49-F238E27FC236}">
                <a16:creationId xmlns:a16="http://schemas.microsoft.com/office/drawing/2014/main" id="{5BF63C38-DA39-4CB9-A2DA-CE22B5F91C93}"/>
              </a:ext>
            </a:extLst>
          </p:cNvPr>
          <p:cNvSpPr>
            <a:spLocks noGrp="1"/>
          </p:cNvSpPr>
          <p:nvPr/>
        </p:nvSpPr>
        <p:spPr>
          <a:xfrm>
            <a:off x="6172200" y="3892550"/>
            <a:ext cx="2581656" cy="52070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Costo opportunità equity</a:t>
            </a:r>
          </a:p>
        </p:txBody>
      </p:sp>
      <p:sp>
        <p:nvSpPr>
          <p:cNvPr id="31" name="Rettangolo 30">
            <a:extLst>
              <a:ext uri="{FF2B5EF4-FFF2-40B4-BE49-F238E27FC236}">
                <a16:creationId xmlns:a16="http://schemas.microsoft.com/office/drawing/2014/main" id="{170220B5-60BE-417C-BA29-8DA606C09AA9}"/>
              </a:ext>
            </a:extLst>
          </p:cNvPr>
          <p:cNvSpPr>
            <a:spLocks noGrp="1"/>
          </p:cNvSpPr>
          <p:nvPr/>
        </p:nvSpPr>
        <p:spPr>
          <a:xfrm>
            <a:off x="8830056" y="3825875"/>
            <a:ext cx="2961894" cy="635000"/>
          </a:xfrm>
          <a:prstGeom prst="rect">
            <a:avLst/>
          </a:prstGeom>
          <a:solidFill>
            <a:srgbClr val="F3F4F6"/>
          </a:solidFill>
          <a:ln w="5715">
            <a:solidFill>
              <a:srgbClr val="E5E7EB"/>
            </a:solidFill>
            <a:prstDash val="solid"/>
          </a:ln>
        </p:spPr>
        <p:txBody>
          <a:bodyPr/>
          <a:lstStyle/>
          <a:p>
            <a:endParaRPr lang="it-IT"/>
          </a:p>
        </p:txBody>
      </p:sp>
      <p:sp>
        <p:nvSpPr>
          <p:cNvPr id="32" name="Rettangolo 31">
            <a:extLst>
              <a:ext uri="{FF2B5EF4-FFF2-40B4-BE49-F238E27FC236}">
                <a16:creationId xmlns:a16="http://schemas.microsoft.com/office/drawing/2014/main" id="{44FE6FD1-D189-4695-A110-B9CEC8A4F1C5}"/>
              </a:ext>
            </a:extLst>
          </p:cNvPr>
          <p:cNvSpPr>
            <a:spLocks noGrp="1"/>
          </p:cNvSpPr>
          <p:nvPr/>
        </p:nvSpPr>
        <p:spPr>
          <a:xfrm>
            <a:off x="8906256" y="3892550"/>
            <a:ext cx="2809494" cy="52070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Può crescere con maggiore leva</a:t>
            </a:r>
          </a:p>
        </p:txBody>
      </p:sp>
      <p:sp>
        <p:nvSpPr>
          <p:cNvPr id="33" name="Rettangolo 32">
            <a:extLst>
              <a:ext uri="{FF2B5EF4-FFF2-40B4-BE49-F238E27FC236}">
                <a16:creationId xmlns:a16="http://schemas.microsoft.com/office/drawing/2014/main" id="{81A535C2-D953-4462-9F9E-0DC20BFFF612}"/>
              </a:ext>
            </a:extLst>
          </p:cNvPr>
          <p:cNvSpPr>
            <a:spLocks noGrp="1"/>
          </p:cNvSpPr>
          <p:nvPr/>
        </p:nvSpPr>
        <p:spPr>
          <a:xfrm>
            <a:off x="400050" y="4460875"/>
            <a:ext cx="2278380" cy="635000"/>
          </a:xfrm>
          <a:prstGeom prst="rect">
            <a:avLst/>
          </a:prstGeom>
          <a:solidFill>
            <a:srgbClr val="FFFFFF"/>
          </a:solidFill>
          <a:ln w="5715">
            <a:solidFill>
              <a:srgbClr val="E5E7EB"/>
            </a:solidFill>
            <a:prstDash val="solid"/>
          </a:ln>
        </p:spPr>
        <p:txBody>
          <a:bodyPr/>
          <a:lstStyle/>
          <a:p>
            <a:endParaRPr lang="it-IT"/>
          </a:p>
        </p:txBody>
      </p:sp>
      <p:sp>
        <p:nvSpPr>
          <p:cNvPr id="34" name="Rettangolo 33">
            <a:extLst>
              <a:ext uri="{FF2B5EF4-FFF2-40B4-BE49-F238E27FC236}">
                <a16:creationId xmlns:a16="http://schemas.microsoft.com/office/drawing/2014/main" id="{C011BE1C-E7B0-4530-A454-48A433A16AD5}"/>
              </a:ext>
            </a:extLst>
          </p:cNvPr>
          <p:cNvSpPr>
            <a:spLocks noGrp="1"/>
          </p:cNvSpPr>
          <p:nvPr/>
        </p:nvSpPr>
        <p:spPr>
          <a:xfrm>
            <a:off x="476250" y="4527550"/>
            <a:ext cx="2125980" cy="520700"/>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TIR dopo evento</a:t>
            </a:r>
          </a:p>
        </p:txBody>
      </p:sp>
      <p:sp>
        <p:nvSpPr>
          <p:cNvPr id="35" name="Rettangolo 34">
            <a:extLst>
              <a:ext uri="{FF2B5EF4-FFF2-40B4-BE49-F238E27FC236}">
                <a16:creationId xmlns:a16="http://schemas.microsoft.com/office/drawing/2014/main" id="{86F801D1-B72B-4946-80EE-FF36EEF921CF}"/>
              </a:ext>
            </a:extLst>
          </p:cNvPr>
          <p:cNvSpPr>
            <a:spLocks noGrp="1"/>
          </p:cNvSpPr>
          <p:nvPr/>
        </p:nvSpPr>
        <p:spPr>
          <a:xfrm>
            <a:off x="2678430" y="4460875"/>
            <a:ext cx="3417570" cy="635000"/>
          </a:xfrm>
          <a:prstGeom prst="rect">
            <a:avLst/>
          </a:prstGeom>
          <a:solidFill>
            <a:srgbClr val="FFFFFF"/>
          </a:solidFill>
          <a:ln w="5715">
            <a:solidFill>
              <a:srgbClr val="E5E7EB"/>
            </a:solidFill>
            <a:prstDash val="solid"/>
          </a:ln>
        </p:spPr>
        <p:txBody>
          <a:bodyPr/>
          <a:lstStyle/>
          <a:p>
            <a:endParaRPr lang="it-IT"/>
          </a:p>
        </p:txBody>
      </p:sp>
      <p:sp>
        <p:nvSpPr>
          <p:cNvPr id="36" name="Rettangolo 35">
            <a:extLst>
              <a:ext uri="{FF2B5EF4-FFF2-40B4-BE49-F238E27FC236}">
                <a16:creationId xmlns:a16="http://schemas.microsoft.com/office/drawing/2014/main" id="{9783F419-22AC-4D94-B4B0-2C3A067C7AB9}"/>
              </a:ext>
            </a:extLst>
          </p:cNvPr>
          <p:cNvSpPr>
            <a:spLocks noGrp="1"/>
          </p:cNvSpPr>
          <p:nvPr/>
        </p:nvSpPr>
        <p:spPr>
          <a:xfrm>
            <a:off x="2754630" y="4527550"/>
            <a:ext cx="3265170" cy="52070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Flusso aggiornato</a:t>
            </a:r>
          </a:p>
        </p:txBody>
      </p:sp>
      <p:sp>
        <p:nvSpPr>
          <p:cNvPr id="37" name="Rettangolo 36">
            <a:extLst>
              <a:ext uri="{FF2B5EF4-FFF2-40B4-BE49-F238E27FC236}">
                <a16:creationId xmlns:a16="http://schemas.microsoft.com/office/drawing/2014/main" id="{6F235C4D-F5F7-4CB8-B42E-3707FE97056C}"/>
              </a:ext>
            </a:extLst>
          </p:cNvPr>
          <p:cNvSpPr>
            <a:spLocks noGrp="1"/>
          </p:cNvSpPr>
          <p:nvPr/>
        </p:nvSpPr>
        <p:spPr>
          <a:xfrm>
            <a:off x="6096000" y="4460875"/>
            <a:ext cx="2734056" cy="635000"/>
          </a:xfrm>
          <a:prstGeom prst="rect">
            <a:avLst/>
          </a:prstGeom>
          <a:solidFill>
            <a:srgbClr val="FFFFFF"/>
          </a:solidFill>
          <a:ln w="5715">
            <a:solidFill>
              <a:srgbClr val="E5E7EB"/>
            </a:solidFill>
            <a:prstDash val="solid"/>
          </a:ln>
        </p:spPr>
        <p:txBody>
          <a:bodyPr/>
          <a:lstStyle/>
          <a:p>
            <a:endParaRPr lang="it-IT"/>
          </a:p>
        </p:txBody>
      </p:sp>
      <p:sp>
        <p:nvSpPr>
          <p:cNvPr id="38" name="Rettangolo 37">
            <a:extLst>
              <a:ext uri="{FF2B5EF4-FFF2-40B4-BE49-F238E27FC236}">
                <a16:creationId xmlns:a16="http://schemas.microsoft.com/office/drawing/2014/main" id="{BACDA4F3-68AE-437F-A8AB-759C15A5069E}"/>
              </a:ext>
            </a:extLst>
          </p:cNvPr>
          <p:cNvSpPr>
            <a:spLocks noGrp="1"/>
          </p:cNvSpPr>
          <p:nvPr/>
        </p:nvSpPr>
        <p:spPr>
          <a:xfrm>
            <a:off x="6172200" y="4527550"/>
            <a:ext cx="2581656" cy="52070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TIR originario omogeneo</a:t>
            </a:r>
          </a:p>
        </p:txBody>
      </p:sp>
      <p:sp>
        <p:nvSpPr>
          <p:cNvPr id="39" name="Rettangolo 38">
            <a:extLst>
              <a:ext uri="{FF2B5EF4-FFF2-40B4-BE49-F238E27FC236}">
                <a16:creationId xmlns:a16="http://schemas.microsoft.com/office/drawing/2014/main" id="{75DEC8A4-115E-428A-A99C-F8E06245646B}"/>
              </a:ext>
            </a:extLst>
          </p:cNvPr>
          <p:cNvSpPr>
            <a:spLocks noGrp="1"/>
          </p:cNvSpPr>
          <p:nvPr/>
        </p:nvSpPr>
        <p:spPr>
          <a:xfrm>
            <a:off x="8830056" y="4460875"/>
            <a:ext cx="2961894" cy="635000"/>
          </a:xfrm>
          <a:prstGeom prst="rect">
            <a:avLst/>
          </a:prstGeom>
          <a:solidFill>
            <a:srgbClr val="FFFFFF"/>
          </a:solidFill>
          <a:ln w="5715">
            <a:solidFill>
              <a:srgbClr val="E5E7EB"/>
            </a:solidFill>
            <a:prstDash val="solid"/>
          </a:ln>
        </p:spPr>
        <p:txBody>
          <a:bodyPr/>
          <a:lstStyle/>
          <a:p>
            <a:endParaRPr lang="it-IT"/>
          </a:p>
        </p:txBody>
      </p:sp>
      <p:sp>
        <p:nvSpPr>
          <p:cNvPr id="40" name="Rettangolo 39">
            <a:extLst>
              <a:ext uri="{FF2B5EF4-FFF2-40B4-BE49-F238E27FC236}">
                <a16:creationId xmlns:a16="http://schemas.microsoft.com/office/drawing/2014/main" id="{5A156020-2804-4116-96FB-A93354A1FB9F}"/>
              </a:ext>
            </a:extLst>
          </p:cNvPr>
          <p:cNvSpPr>
            <a:spLocks noGrp="1"/>
          </p:cNvSpPr>
          <p:nvPr/>
        </p:nvSpPr>
        <p:spPr>
          <a:xfrm>
            <a:off x="8906256" y="4527550"/>
            <a:ext cx="2809494" cy="52070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Isolare solo effetti causalmente rilevanti</a:t>
            </a:r>
          </a:p>
        </p:txBody>
      </p:sp>
      <p:sp>
        <p:nvSpPr>
          <p:cNvPr id="41" name="Rettangolo 40">
            <a:extLst>
              <a:ext uri="{FF2B5EF4-FFF2-40B4-BE49-F238E27FC236}">
                <a16:creationId xmlns:a16="http://schemas.microsoft.com/office/drawing/2014/main" id="{250ECDA6-92DC-4DA1-9381-6E1C5EAA03B1}"/>
              </a:ext>
            </a:extLst>
          </p:cNvPr>
          <p:cNvSpPr>
            <a:spLocks noGrp="1"/>
          </p:cNvSpPr>
          <p:nvPr/>
        </p:nvSpPr>
        <p:spPr>
          <a:xfrm>
            <a:off x="400050" y="5476875"/>
            <a:ext cx="11391900" cy="609600"/>
          </a:xfrm>
          <a:prstGeom prst="rect">
            <a:avLst/>
          </a:prstGeom>
          <a:solidFill>
            <a:srgbClr val="F3F4F6"/>
          </a:solidFill>
          <a:ln w="0">
            <a:noFill/>
            <a:prstDash val="solid"/>
          </a:ln>
        </p:spPr>
        <p:txBody>
          <a:bodyPr/>
          <a:lstStyle/>
          <a:p>
            <a:endParaRPr lang="it-IT"/>
          </a:p>
        </p:txBody>
      </p:sp>
      <p:sp>
        <p:nvSpPr>
          <p:cNvPr id="43" name="Rettangolo 42">
            <a:extLst>
              <a:ext uri="{FF2B5EF4-FFF2-40B4-BE49-F238E27FC236}">
                <a16:creationId xmlns:a16="http://schemas.microsoft.com/office/drawing/2014/main" id="{AAA0A647-457C-4E35-A53D-1C6C6B2E434E}"/>
              </a:ext>
            </a:extLst>
          </p:cNvPr>
          <p:cNvSpPr>
            <a:spLocks noGrp="1"/>
          </p:cNvSpPr>
          <p:nvPr/>
        </p:nvSpPr>
        <p:spPr>
          <a:xfrm>
            <a:off x="628650" y="5610225"/>
            <a:ext cx="3048000" cy="304800"/>
          </a:xfrm>
          <a:prstGeom prst="rect">
            <a:avLst/>
          </a:prstGeom>
          <a:noFill/>
          <a:ln w="0">
            <a:noFill/>
            <a:prstDash val="solid"/>
          </a:ln>
        </p:spPr>
        <p:txBody>
          <a:bodyPr wrap="square" anchor="t"/>
          <a:lstStyle/>
          <a:p>
            <a:pPr algn="l">
              <a:defRPr sz="1500" b="1" i="0">
                <a:solidFill>
                  <a:srgbClr val="B91C1C"/>
                </a:solidFill>
                <a:latin typeface="Calibri"/>
                <a:ea typeface="Calibri"/>
                <a:cs typeface="Calibri"/>
              </a:defRPr>
            </a:pPr>
            <a:r>
              <a:rPr sz="1500" b="1" i="0">
                <a:solidFill>
                  <a:srgbClr val="B91C1C"/>
                </a:solidFill>
                <a:latin typeface="Calibri"/>
                <a:ea typeface="Calibri"/>
                <a:cs typeface="Calibri"/>
              </a:rPr>
              <a:t>Non basta</a:t>
            </a:r>
          </a:p>
        </p:txBody>
      </p:sp>
      <p:sp>
        <p:nvSpPr>
          <p:cNvPr id="44" name="Rettangolo 43">
            <a:extLst>
              <a:ext uri="{FF2B5EF4-FFF2-40B4-BE49-F238E27FC236}">
                <a16:creationId xmlns:a16="http://schemas.microsoft.com/office/drawing/2014/main" id="{26A588CC-DE8E-41CE-B2E9-3268F50ED29E}"/>
              </a:ext>
            </a:extLst>
          </p:cNvPr>
          <p:cNvSpPr>
            <a:spLocks noGrp="1"/>
          </p:cNvSpPr>
          <p:nvPr/>
        </p:nvSpPr>
        <p:spPr>
          <a:xfrm>
            <a:off x="3733800" y="5591175"/>
            <a:ext cx="7829550" cy="41910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sz="1350" b="0" i="0">
                <a:solidFill>
                  <a:srgbClr val="1F2937"/>
                </a:solidFill>
                <a:latin typeface="Calibri"/>
                <a:ea typeface="Calibri"/>
                <a:cs typeface="Calibri"/>
              </a:rPr>
              <a:t>Un TIR più basso non dimostra da solo un disequilibrio giuridicamente rilevante né individua la misura del riequilibrio.</a:t>
            </a:r>
          </a:p>
        </p:txBody>
      </p:sp>
    </p:spTree>
    <p:extLst>
      <p:ext uri="{BB962C8B-B14F-4D97-AF65-F5344CB8AC3E}">
        <p14:creationId xmlns:p14="http://schemas.microsoft.com/office/powerpoint/2010/main" val="1596882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9DD7047E-1F19-4A8D-9C0B-488BE8BD220C}"/>
              </a:ext>
            </a:extLst>
          </p:cNvPr>
          <p:cNvSpPr>
            <a:spLocks noGrp="1"/>
          </p:cNvSpPr>
          <p:nvPr/>
        </p:nvSpPr>
        <p:spPr>
          <a:xfrm>
            <a:off x="400050" y="4381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a:solidFill>
                  <a:srgbClr val="1F2937"/>
                </a:solidFill>
                <a:latin typeface="Calibri"/>
                <a:ea typeface="Calibri"/>
                <a:cs typeface="Calibri"/>
              </a:rPr>
              <a:t>Il DSCR misura la copertura periodo per periodo</a:t>
            </a:r>
          </a:p>
        </p:txBody>
      </p:sp>
      <p:sp>
        <p:nvSpPr>
          <p:cNvPr id="4" name="Rettangolo 3">
            <a:extLst>
              <a:ext uri="{FF2B5EF4-FFF2-40B4-BE49-F238E27FC236}">
                <a16:creationId xmlns:a16="http://schemas.microsoft.com/office/drawing/2014/main" id="{AF2A1A1A-D9B7-4AA8-911C-2A6DAC527507}"/>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810E9BDE-2DC0-4904-9CFC-4C78114502E4}"/>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E0642D64-1D6B-4445-871B-BAE7D59562F5}"/>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55</a:t>
            </a:r>
          </a:p>
        </p:txBody>
      </p:sp>
      <p:sp>
        <p:nvSpPr>
          <p:cNvPr id="8" name="Rettangolo 7">
            <a:extLst>
              <a:ext uri="{FF2B5EF4-FFF2-40B4-BE49-F238E27FC236}">
                <a16:creationId xmlns:a16="http://schemas.microsoft.com/office/drawing/2014/main" id="{6ABA36F0-8CA2-4BF8-9B6E-7DA43418F113}"/>
              </a:ext>
            </a:extLst>
          </p:cNvPr>
          <p:cNvSpPr>
            <a:spLocks noGrp="1"/>
          </p:cNvSpPr>
          <p:nvPr/>
        </p:nvSpPr>
        <p:spPr>
          <a:xfrm>
            <a:off x="1238250" y="1476375"/>
            <a:ext cx="9715500" cy="781050"/>
          </a:xfrm>
          <a:prstGeom prst="rect">
            <a:avLst/>
          </a:prstGeom>
          <a:noFill/>
          <a:ln w="0">
            <a:noFill/>
            <a:prstDash val="solid"/>
          </a:ln>
        </p:spPr>
        <p:txBody>
          <a:bodyPr wrap="square" anchor="t"/>
          <a:lstStyle/>
          <a:p>
            <a:pPr algn="ctr">
              <a:defRPr sz="3000" b="1" i="0">
                <a:solidFill>
                  <a:srgbClr val="0F6B78"/>
                </a:solidFill>
                <a:latin typeface="Calibri"/>
                <a:ea typeface="Calibri"/>
                <a:cs typeface="Calibri"/>
              </a:defRPr>
            </a:pPr>
            <a:r>
              <a:rPr sz="3000" b="1" i="0">
                <a:solidFill>
                  <a:srgbClr val="0F6B78"/>
                </a:solidFill>
                <a:latin typeface="Calibri"/>
                <a:ea typeface="Calibri"/>
                <a:cs typeface="Calibri"/>
              </a:rPr>
              <a:t>DSCRₜ = CFADSₜ / Servizio del debitoₜ</a:t>
            </a:r>
          </a:p>
        </p:txBody>
      </p:sp>
      <p:sp>
        <p:nvSpPr>
          <p:cNvPr id="9" name="Rettangolo 8">
            <a:extLst>
              <a:ext uri="{FF2B5EF4-FFF2-40B4-BE49-F238E27FC236}">
                <a16:creationId xmlns:a16="http://schemas.microsoft.com/office/drawing/2014/main" id="{DFA7D3AE-09B9-4626-8BF6-5F363B1404D8}"/>
              </a:ext>
            </a:extLst>
          </p:cNvPr>
          <p:cNvSpPr>
            <a:spLocks noGrp="1"/>
          </p:cNvSpPr>
          <p:nvPr/>
        </p:nvSpPr>
        <p:spPr>
          <a:xfrm>
            <a:off x="400050" y="2714625"/>
            <a:ext cx="5562600" cy="28575"/>
          </a:xfrm>
          <a:prstGeom prst="rect">
            <a:avLst/>
          </a:prstGeom>
          <a:solidFill>
            <a:srgbClr val="B91C1C"/>
          </a:solidFill>
          <a:ln w="0">
            <a:noFill/>
            <a:prstDash val="solid"/>
          </a:ln>
        </p:spPr>
        <p:txBody>
          <a:bodyPr/>
          <a:lstStyle/>
          <a:p>
            <a:endParaRPr lang="it-IT"/>
          </a:p>
        </p:txBody>
      </p:sp>
      <p:sp>
        <p:nvSpPr>
          <p:cNvPr id="10" name="Rettangolo 9">
            <a:extLst>
              <a:ext uri="{FF2B5EF4-FFF2-40B4-BE49-F238E27FC236}">
                <a16:creationId xmlns:a16="http://schemas.microsoft.com/office/drawing/2014/main" id="{D75B03DB-CF29-4E9C-BB1F-878995764D6E}"/>
              </a:ext>
            </a:extLst>
          </p:cNvPr>
          <p:cNvSpPr>
            <a:spLocks noGrp="1"/>
          </p:cNvSpPr>
          <p:nvPr/>
        </p:nvSpPr>
        <p:spPr>
          <a:xfrm>
            <a:off x="400050" y="284797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Numeratore</a:t>
            </a:r>
          </a:p>
        </p:txBody>
      </p:sp>
      <p:sp>
        <p:nvSpPr>
          <p:cNvPr id="11" name="Rettangolo 10">
            <a:extLst>
              <a:ext uri="{FF2B5EF4-FFF2-40B4-BE49-F238E27FC236}">
                <a16:creationId xmlns:a16="http://schemas.microsoft.com/office/drawing/2014/main" id="{6B899F80-3633-4563-8AB6-1E1D97CC8DCE}"/>
              </a:ext>
            </a:extLst>
          </p:cNvPr>
          <p:cNvSpPr>
            <a:spLocks noGrp="1"/>
          </p:cNvSpPr>
          <p:nvPr/>
        </p:nvSpPr>
        <p:spPr>
          <a:xfrm>
            <a:off x="400050" y="3305175"/>
            <a:ext cx="5562600" cy="66675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Flusso</a:t>
            </a:r>
            <a:r>
              <a:rPr sz="2000" b="0" i="0" dirty="0">
                <a:solidFill>
                  <a:srgbClr val="5B6470"/>
                </a:solidFill>
                <a:latin typeface="Calibri"/>
                <a:ea typeface="Calibri"/>
                <a:cs typeface="Calibri"/>
              </a:rPr>
              <a:t> operativo </a:t>
            </a:r>
            <a:r>
              <a:rPr sz="2000" b="0" i="0" dirty="0" err="1">
                <a:solidFill>
                  <a:srgbClr val="5B6470"/>
                </a:solidFill>
                <a:latin typeface="Calibri"/>
                <a:ea typeface="Calibri"/>
                <a:cs typeface="Calibri"/>
              </a:rPr>
              <a:t>disponibile</a:t>
            </a:r>
            <a:r>
              <a:rPr sz="2000" b="0" i="0" dirty="0">
                <a:solidFill>
                  <a:srgbClr val="5B6470"/>
                </a:solidFill>
                <a:latin typeface="Calibri"/>
                <a:ea typeface="Calibri"/>
                <a:cs typeface="Calibri"/>
              </a:rPr>
              <a:t> per il </a:t>
            </a:r>
            <a:r>
              <a:rPr sz="2000" b="0" i="0" dirty="0" err="1">
                <a:solidFill>
                  <a:srgbClr val="5B6470"/>
                </a:solidFill>
                <a:latin typeface="Calibri"/>
                <a:ea typeface="Calibri"/>
                <a:cs typeface="Calibri"/>
              </a:rPr>
              <a:t>debito</a:t>
            </a:r>
            <a:r>
              <a:rPr sz="2000" b="0" i="0" dirty="0">
                <a:solidFill>
                  <a:srgbClr val="5B6470"/>
                </a:solidFill>
                <a:latin typeface="Calibri"/>
                <a:ea typeface="Calibri"/>
                <a:cs typeface="Calibri"/>
              </a:rPr>
              <a:t> nel periodo, secondo la definizione del modello e dei finance documents.</a:t>
            </a:r>
          </a:p>
        </p:txBody>
      </p:sp>
      <p:sp>
        <p:nvSpPr>
          <p:cNvPr id="12" name="Rettangolo 11">
            <a:extLst>
              <a:ext uri="{FF2B5EF4-FFF2-40B4-BE49-F238E27FC236}">
                <a16:creationId xmlns:a16="http://schemas.microsoft.com/office/drawing/2014/main" id="{F4FF31F1-C5C4-4228-A911-85AEDDBFCF71}"/>
              </a:ext>
            </a:extLst>
          </p:cNvPr>
          <p:cNvSpPr>
            <a:spLocks noGrp="1"/>
          </p:cNvSpPr>
          <p:nvPr/>
        </p:nvSpPr>
        <p:spPr>
          <a:xfrm>
            <a:off x="6229350" y="2714625"/>
            <a:ext cx="5562600" cy="28575"/>
          </a:xfrm>
          <a:prstGeom prst="rect">
            <a:avLst/>
          </a:prstGeom>
          <a:solidFill>
            <a:srgbClr val="B91C1C"/>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CC4A9460-CD6D-444D-AEC6-0AE50ECB8BE5}"/>
              </a:ext>
            </a:extLst>
          </p:cNvPr>
          <p:cNvSpPr>
            <a:spLocks noGrp="1"/>
          </p:cNvSpPr>
          <p:nvPr/>
        </p:nvSpPr>
        <p:spPr>
          <a:xfrm>
            <a:off x="6229350" y="284797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Denominatore</a:t>
            </a:r>
          </a:p>
        </p:txBody>
      </p:sp>
      <p:sp>
        <p:nvSpPr>
          <p:cNvPr id="14" name="Rettangolo 13">
            <a:extLst>
              <a:ext uri="{FF2B5EF4-FFF2-40B4-BE49-F238E27FC236}">
                <a16:creationId xmlns:a16="http://schemas.microsoft.com/office/drawing/2014/main" id="{18C38477-8765-41E9-8631-A03B2D0C9761}"/>
              </a:ext>
            </a:extLst>
          </p:cNvPr>
          <p:cNvSpPr>
            <a:spLocks noGrp="1"/>
          </p:cNvSpPr>
          <p:nvPr/>
        </p:nvSpPr>
        <p:spPr>
          <a:xfrm>
            <a:off x="6229350" y="3305175"/>
            <a:ext cx="5562600" cy="66675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Quota capitale + interessi + </a:t>
            </a:r>
            <a:r>
              <a:rPr sz="2000" b="0" i="0" dirty="0" err="1">
                <a:solidFill>
                  <a:srgbClr val="5B6470"/>
                </a:solidFill>
                <a:latin typeface="Calibri"/>
                <a:ea typeface="Calibri"/>
                <a:cs typeface="Calibri"/>
              </a:rPr>
              <a:t>commissioni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dovute</a:t>
            </a:r>
            <a:r>
              <a:rPr sz="2000" b="0" i="0" dirty="0">
                <a:solidFill>
                  <a:srgbClr val="5B6470"/>
                </a:solidFill>
                <a:latin typeface="Calibri"/>
                <a:ea typeface="Calibri"/>
                <a:cs typeface="Calibri"/>
              </a:rPr>
              <a:t> nel medesimo periodo.</a:t>
            </a:r>
          </a:p>
        </p:txBody>
      </p:sp>
      <p:sp>
        <p:nvSpPr>
          <p:cNvPr id="15" name="Rettangolo 14">
            <a:extLst>
              <a:ext uri="{FF2B5EF4-FFF2-40B4-BE49-F238E27FC236}">
                <a16:creationId xmlns:a16="http://schemas.microsoft.com/office/drawing/2014/main" id="{4F98D39E-DC8B-4F41-BEC7-5852A20CA29C}"/>
              </a:ext>
            </a:extLst>
          </p:cNvPr>
          <p:cNvSpPr>
            <a:spLocks noGrp="1"/>
          </p:cNvSpPr>
          <p:nvPr/>
        </p:nvSpPr>
        <p:spPr>
          <a:xfrm>
            <a:off x="400050" y="4257675"/>
            <a:ext cx="5562600" cy="28575"/>
          </a:xfrm>
          <a:prstGeom prst="rect">
            <a:avLst/>
          </a:prstGeom>
          <a:solidFill>
            <a:srgbClr val="B91C1C"/>
          </a:solidFill>
          <a:ln w="0">
            <a:noFill/>
            <a:prstDash val="solid"/>
          </a:ln>
        </p:spPr>
        <p:txBody>
          <a:bodyPr/>
          <a:lstStyle/>
          <a:p>
            <a:endParaRPr lang="it-IT"/>
          </a:p>
        </p:txBody>
      </p:sp>
      <p:sp>
        <p:nvSpPr>
          <p:cNvPr id="16" name="Rettangolo 15">
            <a:extLst>
              <a:ext uri="{FF2B5EF4-FFF2-40B4-BE49-F238E27FC236}">
                <a16:creationId xmlns:a16="http://schemas.microsoft.com/office/drawing/2014/main" id="{F8C53AF5-0FE8-492B-9528-91FD3CBED5EA}"/>
              </a:ext>
            </a:extLst>
          </p:cNvPr>
          <p:cNvSpPr>
            <a:spLocks noGrp="1"/>
          </p:cNvSpPr>
          <p:nvPr/>
        </p:nvSpPr>
        <p:spPr>
          <a:xfrm>
            <a:off x="400050" y="43910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DSCR = 1,00×</a:t>
            </a:r>
          </a:p>
        </p:txBody>
      </p:sp>
      <p:sp>
        <p:nvSpPr>
          <p:cNvPr id="17" name="Rettangolo 16">
            <a:extLst>
              <a:ext uri="{FF2B5EF4-FFF2-40B4-BE49-F238E27FC236}">
                <a16:creationId xmlns:a16="http://schemas.microsoft.com/office/drawing/2014/main" id="{42882A11-2696-49C8-A29A-48D4E2416247}"/>
              </a:ext>
            </a:extLst>
          </p:cNvPr>
          <p:cNvSpPr>
            <a:spLocks noGrp="1"/>
          </p:cNvSpPr>
          <p:nvPr/>
        </p:nvSpPr>
        <p:spPr>
          <a:xfrm>
            <a:off x="400050" y="4848225"/>
            <a:ext cx="5562600" cy="66675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La </a:t>
            </a:r>
            <a:r>
              <a:rPr sz="2000" b="0" i="0" dirty="0" err="1">
                <a:solidFill>
                  <a:srgbClr val="5B6470"/>
                </a:solidFill>
                <a:latin typeface="Calibri"/>
                <a:ea typeface="Calibri"/>
                <a:cs typeface="Calibri"/>
              </a:rPr>
              <a:t>cassa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copre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esattamente</a:t>
            </a:r>
            <a:r>
              <a:rPr sz="2000" b="0" i="0" dirty="0">
                <a:solidFill>
                  <a:srgbClr val="5B6470"/>
                </a:solidFill>
                <a:latin typeface="Calibri"/>
                <a:ea typeface="Calibri"/>
                <a:cs typeface="Calibri"/>
              </a:rPr>
              <a:t> il servizio del </a:t>
            </a:r>
            <a:r>
              <a:rPr sz="2000" b="0" i="0" dirty="0" err="1">
                <a:solidFill>
                  <a:srgbClr val="5B6470"/>
                </a:solidFill>
                <a:latin typeface="Calibri"/>
                <a:ea typeface="Calibri"/>
                <a:cs typeface="Calibri"/>
              </a:rPr>
              <a:t>debito</a:t>
            </a:r>
            <a:r>
              <a:rPr sz="2000" b="0" i="0" dirty="0">
                <a:solidFill>
                  <a:srgbClr val="5B6470"/>
                </a:solidFill>
                <a:latin typeface="Calibri"/>
                <a:ea typeface="Calibri"/>
                <a:cs typeface="Calibri"/>
              </a:rPr>
              <a:t>: nessun </a:t>
            </a:r>
            <a:r>
              <a:rPr sz="2000" b="0" i="0" dirty="0" err="1">
                <a:solidFill>
                  <a:srgbClr val="5B6470"/>
                </a:solidFill>
                <a:latin typeface="Calibri"/>
                <a:ea typeface="Calibri"/>
                <a:cs typeface="Calibri"/>
              </a:rPr>
              <a:t>margine</a:t>
            </a:r>
            <a:r>
              <a:rPr sz="2000" b="0" i="0" dirty="0">
                <a:solidFill>
                  <a:srgbClr val="5B6470"/>
                </a:solidFill>
                <a:latin typeface="Calibri"/>
                <a:ea typeface="Calibri"/>
                <a:cs typeface="Calibri"/>
              </a:rPr>
              <a:t> per shock o </a:t>
            </a:r>
            <a:r>
              <a:rPr sz="2000" b="0" i="0" dirty="0" err="1">
                <a:solidFill>
                  <a:srgbClr val="5B6470"/>
                </a:solidFill>
                <a:latin typeface="Calibri"/>
                <a:ea typeface="Calibri"/>
                <a:cs typeface="Calibri"/>
              </a:rPr>
              <a:t>ritardi</a:t>
            </a:r>
            <a:r>
              <a:rPr sz="2000" b="0" i="0" dirty="0">
                <a:solidFill>
                  <a:srgbClr val="5B6470"/>
                </a:solidFill>
                <a:latin typeface="Calibri"/>
                <a:ea typeface="Calibri"/>
                <a:cs typeface="Calibri"/>
              </a:rPr>
              <a:t>.</a:t>
            </a:r>
          </a:p>
        </p:txBody>
      </p:sp>
      <p:sp>
        <p:nvSpPr>
          <p:cNvPr id="18" name="Rettangolo 17">
            <a:extLst>
              <a:ext uri="{FF2B5EF4-FFF2-40B4-BE49-F238E27FC236}">
                <a16:creationId xmlns:a16="http://schemas.microsoft.com/office/drawing/2014/main" id="{7AFDD1DC-06C8-4BE1-A170-63F0FBB99A86}"/>
              </a:ext>
            </a:extLst>
          </p:cNvPr>
          <p:cNvSpPr>
            <a:spLocks noGrp="1"/>
          </p:cNvSpPr>
          <p:nvPr/>
        </p:nvSpPr>
        <p:spPr>
          <a:xfrm>
            <a:off x="6229350" y="4257675"/>
            <a:ext cx="5562600" cy="28575"/>
          </a:xfrm>
          <a:prstGeom prst="rect">
            <a:avLst/>
          </a:prstGeom>
          <a:solidFill>
            <a:srgbClr val="B91C1C"/>
          </a:solidFill>
          <a:ln w="0">
            <a:noFill/>
            <a:prstDash val="solid"/>
          </a:ln>
        </p:spPr>
        <p:txBody>
          <a:bodyPr/>
          <a:lstStyle/>
          <a:p>
            <a:endParaRPr lang="it-IT"/>
          </a:p>
        </p:txBody>
      </p:sp>
      <p:sp>
        <p:nvSpPr>
          <p:cNvPr id="19" name="Rettangolo 18">
            <a:extLst>
              <a:ext uri="{FF2B5EF4-FFF2-40B4-BE49-F238E27FC236}">
                <a16:creationId xmlns:a16="http://schemas.microsoft.com/office/drawing/2014/main" id="{2CA047DE-BE50-474D-AA7A-419CB7505A87}"/>
              </a:ext>
            </a:extLst>
          </p:cNvPr>
          <p:cNvSpPr>
            <a:spLocks noGrp="1"/>
          </p:cNvSpPr>
          <p:nvPr/>
        </p:nvSpPr>
        <p:spPr>
          <a:xfrm>
            <a:off x="6229350" y="43910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DSCR &lt; 1,00×</a:t>
            </a:r>
          </a:p>
        </p:txBody>
      </p:sp>
      <p:sp>
        <p:nvSpPr>
          <p:cNvPr id="20" name="Rettangolo 19">
            <a:extLst>
              <a:ext uri="{FF2B5EF4-FFF2-40B4-BE49-F238E27FC236}">
                <a16:creationId xmlns:a16="http://schemas.microsoft.com/office/drawing/2014/main" id="{CC52E873-44FA-42A6-A046-FCA89B995392}"/>
              </a:ext>
            </a:extLst>
          </p:cNvPr>
          <p:cNvSpPr>
            <a:spLocks noGrp="1"/>
          </p:cNvSpPr>
          <p:nvPr/>
        </p:nvSpPr>
        <p:spPr>
          <a:xfrm>
            <a:off x="6229350" y="4848225"/>
            <a:ext cx="5562600" cy="66675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Il progetto non genera </a:t>
            </a:r>
            <a:r>
              <a:rPr sz="2000" b="0" i="0" dirty="0" err="1">
                <a:solidFill>
                  <a:srgbClr val="5B6470"/>
                </a:solidFill>
                <a:latin typeface="Calibri"/>
                <a:ea typeface="Calibri"/>
                <a:cs typeface="Calibri"/>
              </a:rPr>
              <a:t>cassa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sufficiente</a:t>
            </a:r>
            <a:r>
              <a:rPr sz="2000" b="0" i="0" dirty="0">
                <a:solidFill>
                  <a:srgbClr val="5B6470"/>
                </a:solidFill>
                <a:latin typeface="Calibri"/>
                <a:ea typeface="Calibri"/>
                <a:cs typeface="Calibri"/>
              </a:rPr>
              <a:t> nel periodo e deve </a:t>
            </a:r>
            <a:r>
              <a:rPr sz="2000" b="0" i="0" dirty="0" err="1">
                <a:solidFill>
                  <a:srgbClr val="5B6470"/>
                </a:solidFill>
                <a:latin typeface="Calibri"/>
                <a:ea typeface="Calibri"/>
                <a:cs typeface="Calibri"/>
              </a:rPr>
              <a:t>usare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riserve</a:t>
            </a:r>
            <a:r>
              <a:rPr sz="2000" b="0" i="0" dirty="0">
                <a:solidFill>
                  <a:srgbClr val="5B6470"/>
                </a:solidFill>
                <a:latin typeface="Calibri"/>
                <a:ea typeface="Calibri"/>
                <a:cs typeface="Calibri"/>
              </a:rPr>
              <a:t>, nuova equity o ristrutturazione.</a:t>
            </a:r>
          </a:p>
        </p:txBody>
      </p:sp>
    </p:spTree>
    <p:extLst>
      <p:ext uri="{BB962C8B-B14F-4D97-AF65-F5344CB8AC3E}">
        <p14:creationId xmlns:p14="http://schemas.microsoft.com/office/powerpoint/2010/main" val="8389609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C98359D0-1AB4-46F8-829A-F955B806E1D3}"/>
              </a:ext>
            </a:extLst>
          </p:cNvPr>
          <p:cNvSpPr>
            <a:spLocks noGrp="1"/>
          </p:cNvSpPr>
          <p:nvPr/>
        </p:nvSpPr>
        <p:spPr>
          <a:xfrm>
            <a:off x="800100" y="357187"/>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a:solidFill>
                  <a:srgbClr val="1F2937"/>
                </a:solidFill>
                <a:latin typeface="Calibri"/>
                <a:ea typeface="Calibri"/>
                <a:cs typeface="Calibri"/>
              </a:rPr>
              <a:t>Il LLCR guarda all’intera vita residua del debito</a:t>
            </a:r>
          </a:p>
        </p:txBody>
      </p:sp>
      <p:sp>
        <p:nvSpPr>
          <p:cNvPr id="4" name="Rettangolo 3">
            <a:extLst>
              <a:ext uri="{FF2B5EF4-FFF2-40B4-BE49-F238E27FC236}">
                <a16:creationId xmlns:a16="http://schemas.microsoft.com/office/drawing/2014/main" id="{471BC26B-0476-45F8-A64B-CBEC4DFFFD9D}"/>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2E05BB92-CFD0-4DB1-A10E-2B09122863DC}"/>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6" name="Rettangolo 5">
            <a:extLst>
              <a:ext uri="{FF2B5EF4-FFF2-40B4-BE49-F238E27FC236}">
                <a16:creationId xmlns:a16="http://schemas.microsoft.com/office/drawing/2014/main" id="{7AC3F2F6-4FC4-431B-843E-01BF72D285A4}"/>
              </a:ext>
            </a:extLst>
          </p:cNvPr>
          <p:cNvSpPr>
            <a:spLocks noGrp="1"/>
          </p:cNvSpPr>
          <p:nvPr/>
        </p:nvSpPr>
        <p:spPr>
          <a:xfrm>
            <a:off x="400050" y="6391275"/>
            <a:ext cx="10382250" cy="266700"/>
          </a:xfrm>
          <a:prstGeom prst="rect">
            <a:avLst/>
          </a:prstGeom>
          <a:noFill/>
          <a:ln w="0">
            <a:noFill/>
            <a:prstDash val="solid"/>
          </a:ln>
        </p:spPr>
        <p:txBody>
          <a:bodyPr wrap="square" anchor="t"/>
          <a:lstStyle/>
          <a:p>
            <a:pPr algn="l">
              <a:defRPr sz="788" b="0" i="0">
                <a:solidFill>
                  <a:srgbClr val="5B6470"/>
                </a:solidFill>
                <a:latin typeface="Calibri"/>
                <a:ea typeface="Calibri"/>
                <a:cs typeface="Calibri"/>
              </a:defRPr>
            </a:pPr>
            <a:r>
              <a:rPr sz="788" b="0" i="0">
                <a:solidFill>
                  <a:srgbClr val="5B6470"/>
                </a:solidFill>
                <a:latin typeface="Calibri"/>
                <a:ea typeface="Calibri"/>
                <a:cs typeface="Calibri"/>
              </a:rPr>
              <a:t>Fonte: DIPE 2025, domanda 91.</a:t>
            </a:r>
          </a:p>
        </p:txBody>
      </p:sp>
      <p:sp>
        <p:nvSpPr>
          <p:cNvPr id="7" name="Rettangolo 6">
            <a:extLst>
              <a:ext uri="{FF2B5EF4-FFF2-40B4-BE49-F238E27FC236}">
                <a16:creationId xmlns:a16="http://schemas.microsoft.com/office/drawing/2014/main" id="{6A274791-13DE-43AD-8154-5968A60865BF}"/>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56</a:t>
            </a:r>
          </a:p>
        </p:txBody>
      </p:sp>
      <p:sp>
        <p:nvSpPr>
          <p:cNvPr id="8" name="Rettangolo 7">
            <a:extLst>
              <a:ext uri="{FF2B5EF4-FFF2-40B4-BE49-F238E27FC236}">
                <a16:creationId xmlns:a16="http://schemas.microsoft.com/office/drawing/2014/main" id="{0F826F71-A73E-424C-BAB1-71562CCF9DB1}"/>
              </a:ext>
            </a:extLst>
          </p:cNvPr>
          <p:cNvSpPr>
            <a:spLocks noGrp="1"/>
          </p:cNvSpPr>
          <p:nvPr/>
        </p:nvSpPr>
        <p:spPr>
          <a:xfrm>
            <a:off x="762000" y="1476375"/>
            <a:ext cx="10668000" cy="781050"/>
          </a:xfrm>
          <a:prstGeom prst="rect">
            <a:avLst/>
          </a:prstGeom>
          <a:noFill/>
          <a:ln w="0">
            <a:noFill/>
            <a:prstDash val="solid"/>
          </a:ln>
        </p:spPr>
        <p:txBody>
          <a:bodyPr wrap="square" anchor="t"/>
          <a:lstStyle/>
          <a:p>
            <a:pPr algn="ctr">
              <a:defRPr sz="2550" b="1" i="0">
                <a:solidFill>
                  <a:srgbClr val="B91C1C"/>
                </a:solidFill>
                <a:latin typeface="Calibri"/>
                <a:ea typeface="Calibri"/>
                <a:cs typeface="Calibri"/>
              </a:defRPr>
            </a:pPr>
            <a:r>
              <a:rPr sz="2550" b="1" i="0">
                <a:solidFill>
                  <a:srgbClr val="B91C1C"/>
                </a:solidFill>
                <a:latin typeface="Calibri"/>
                <a:ea typeface="Calibri"/>
                <a:cs typeface="Calibri"/>
              </a:rPr>
              <a:t>LLCR = [VAN dei CFADS fino a scadenza + DSRA] / Debito residuo</a:t>
            </a:r>
          </a:p>
        </p:txBody>
      </p:sp>
      <p:sp>
        <p:nvSpPr>
          <p:cNvPr id="9" name="Rettangolo 8">
            <a:extLst>
              <a:ext uri="{FF2B5EF4-FFF2-40B4-BE49-F238E27FC236}">
                <a16:creationId xmlns:a16="http://schemas.microsoft.com/office/drawing/2014/main" id="{D0F5A1AD-9831-474A-8FA9-7F78A0D5F20E}"/>
              </a:ext>
            </a:extLst>
          </p:cNvPr>
          <p:cNvSpPr>
            <a:spLocks noGrp="1"/>
          </p:cNvSpPr>
          <p:nvPr/>
        </p:nvSpPr>
        <p:spPr>
          <a:xfrm>
            <a:off x="400050" y="2809875"/>
            <a:ext cx="5562600" cy="28575"/>
          </a:xfrm>
          <a:prstGeom prst="rect">
            <a:avLst/>
          </a:prstGeom>
          <a:solidFill>
            <a:srgbClr val="B91C1C"/>
          </a:solidFill>
          <a:ln w="0">
            <a:noFill/>
            <a:prstDash val="solid"/>
          </a:ln>
        </p:spPr>
        <p:txBody>
          <a:bodyPr/>
          <a:lstStyle/>
          <a:p>
            <a:endParaRPr lang="it-IT"/>
          </a:p>
        </p:txBody>
      </p:sp>
      <p:sp>
        <p:nvSpPr>
          <p:cNvPr id="10" name="Rettangolo 9">
            <a:extLst>
              <a:ext uri="{FF2B5EF4-FFF2-40B4-BE49-F238E27FC236}">
                <a16:creationId xmlns:a16="http://schemas.microsoft.com/office/drawing/2014/main" id="{7FE2273C-A88F-4AF5-B577-B51A53C4163F}"/>
              </a:ext>
            </a:extLst>
          </p:cNvPr>
          <p:cNvSpPr>
            <a:spLocks noGrp="1"/>
          </p:cNvSpPr>
          <p:nvPr/>
        </p:nvSpPr>
        <p:spPr>
          <a:xfrm>
            <a:off x="400050" y="29432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Prospettiva</a:t>
            </a:r>
          </a:p>
        </p:txBody>
      </p:sp>
      <p:sp>
        <p:nvSpPr>
          <p:cNvPr id="11" name="Rettangolo 10">
            <a:extLst>
              <a:ext uri="{FF2B5EF4-FFF2-40B4-BE49-F238E27FC236}">
                <a16:creationId xmlns:a16="http://schemas.microsoft.com/office/drawing/2014/main" id="{A6177B3B-9A73-431A-BEC6-FE831E3C7D8B}"/>
              </a:ext>
            </a:extLst>
          </p:cNvPr>
          <p:cNvSpPr>
            <a:spLocks noGrp="1"/>
          </p:cNvSpPr>
          <p:nvPr/>
        </p:nvSpPr>
        <p:spPr>
          <a:xfrm>
            <a:off x="400050" y="3400425"/>
            <a:ext cx="5562600" cy="6191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a:solidFill>
                  <a:srgbClr val="5B6470"/>
                </a:solidFill>
                <a:latin typeface="Calibri"/>
                <a:ea typeface="Calibri"/>
                <a:cs typeface="Calibri"/>
              </a:rPr>
              <a:t>Il DSCR fotografa il singolo periodo; il LLCR misura la copertura del debito residuo con tutti i flussi della loan life.</a:t>
            </a:r>
          </a:p>
        </p:txBody>
      </p:sp>
      <p:sp>
        <p:nvSpPr>
          <p:cNvPr id="12" name="Rettangolo 11">
            <a:extLst>
              <a:ext uri="{FF2B5EF4-FFF2-40B4-BE49-F238E27FC236}">
                <a16:creationId xmlns:a16="http://schemas.microsoft.com/office/drawing/2014/main" id="{5411E392-77A4-4526-8EEB-E3F74F3B557B}"/>
              </a:ext>
            </a:extLst>
          </p:cNvPr>
          <p:cNvSpPr>
            <a:spLocks noGrp="1"/>
          </p:cNvSpPr>
          <p:nvPr/>
        </p:nvSpPr>
        <p:spPr>
          <a:xfrm>
            <a:off x="6229350" y="2809875"/>
            <a:ext cx="5562600" cy="28575"/>
          </a:xfrm>
          <a:prstGeom prst="rect">
            <a:avLst/>
          </a:prstGeom>
          <a:solidFill>
            <a:srgbClr val="B91C1C"/>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196646E8-374A-486A-9AB5-B42FCEEDE72E}"/>
              </a:ext>
            </a:extLst>
          </p:cNvPr>
          <p:cNvSpPr>
            <a:spLocks noGrp="1"/>
          </p:cNvSpPr>
          <p:nvPr/>
        </p:nvSpPr>
        <p:spPr>
          <a:xfrm>
            <a:off x="6229350" y="29432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Tasso</a:t>
            </a:r>
          </a:p>
        </p:txBody>
      </p:sp>
      <p:sp>
        <p:nvSpPr>
          <p:cNvPr id="14" name="Rettangolo 13">
            <a:extLst>
              <a:ext uri="{FF2B5EF4-FFF2-40B4-BE49-F238E27FC236}">
                <a16:creationId xmlns:a16="http://schemas.microsoft.com/office/drawing/2014/main" id="{F311F63A-6FA1-412B-8398-EA99618E501E}"/>
              </a:ext>
            </a:extLst>
          </p:cNvPr>
          <p:cNvSpPr>
            <a:spLocks noGrp="1"/>
          </p:cNvSpPr>
          <p:nvPr/>
        </p:nvSpPr>
        <p:spPr>
          <a:xfrm>
            <a:off x="6229350" y="3400425"/>
            <a:ext cx="5562600" cy="6191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 </a:t>
            </a:r>
            <a:r>
              <a:rPr sz="2000" b="0" i="0" dirty="0" err="1">
                <a:solidFill>
                  <a:srgbClr val="5B6470"/>
                </a:solidFill>
                <a:latin typeface="Calibri"/>
                <a:ea typeface="Calibri"/>
                <a:cs typeface="Calibri"/>
              </a:rPr>
              <a:t>flussi</a:t>
            </a:r>
            <a:r>
              <a:rPr sz="2000" b="0" i="0" dirty="0">
                <a:solidFill>
                  <a:srgbClr val="5B6470"/>
                </a:solidFill>
                <a:latin typeface="Calibri"/>
                <a:ea typeface="Calibri"/>
                <a:cs typeface="Calibri"/>
              </a:rPr>
              <a:t> sono </a:t>
            </a:r>
            <a:r>
              <a:rPr sz="2000" b="0" i="0" dirty="0" err="1">
                <a:solidFill>
                  <a:srgbClr val="5B6470"/>
                </a:solidFill>
                <a:latin typeface="Calibri"/>
                <a:ea typeface="Calibri"/>
                <a:cs typeface="Calibri"/>
              </a:rPr>
              <a:t>attualizzati</a:t>
            </a:r>
            <a:r>
              <a:rPr sz="2000" b="0" i="0" dirty="0">
                <a:solidFill>
                  <a:srgbClr val="5B6470"/>
                </a:solidFill>
                <a:latin typeface="Calibri"/>
                <a:ea typeface="Calibri"/>
                <a:cs typeface="Calibri"/>
              </a:rPr>
              <a:t> al </a:t>
            </a:r>
            <a:r>
              <a:rPr sz="2000" b="0" i="0" dirty="0" err="1">
                <a:solidFill>
                  <a:srgbClr val="5B6470"/>
                </a:solidFill>
                <a:latin typeface="Calibri"/>
                <a:ea typeface="Calibri"/>
                <a:cs typeface="Calibri"/>
              </a:rPr>
              <a:t>tasso</a:t>
            </a:r>
            <a:r>
              <a:rPr sz="2000" b="0" i="0" dirty="0">
                <a:solidFill>
                  <a:srgbClr val="5B6470"/>
                </a:solidFill>
                <a:latin typeface="Calibri"/>
                <a:ea typeface="Calibri"/>
                <a:cs typeface="Calibri"/>
              </a:rPr>
              <a:t> del </a:t>
            </a:r>
            <a:r>
              <a:rPr sz="2000" b="0" i="0" dirty="0" err="1">
                <a:solidFill>
                  <a:srgbClr val="5B6470"/>
                </a:solidFill>
                <a:latin typeface="Calibri"/>
                <a:ea typeface="Calibri"/>
                <a:cs typeface="Calibri"/>
              </a:rPr>
              <a:t>debito</a:t>
            </a:r>
            <a:r>
              <a:rPr sz="2000" b="0" i="0" dirty="0">
                <a:solidFill>
                  <a:srgbClr val="5B6470"/>
                </a:solidFill>
                <a:latin typeface="Calibri"/>
                <a:ea typeface="Calibri"/>
                <a:cs typeface="Calibri"/>
              </a:rPr>
              <a:t> secondo le </a:t>
            </a:r>
            <a:r>
              <a:rPr sz="2000" b="0" i="0" dirty="0" err="1">
                <a:solidFill>
                  <a:srgbClr val="5B6470"/>
                </a:solidFill>
                <a:latin typeface="Calibri"/>
                <a:ea typeface="Calibri"/>
                <a:cs typeface="Calibri"/>
              </a:rPr>
              <a:t>regole</a:t>
            </a:r>
            <a:r>
              <a:rPr sz="2000" b="0" i="0" dirty="0">
                <a:solidFill>
                  <a:srgbClr val="5B6470"/>
                </a:solidFill>
                <a:latin typeface="Calibri"/>
                <a:ea typeface="Calibri"/>
                <a:cs typeface="Calibri"/>
              </a:rPr>
              <a:t> del modello finanziario.</a:t>
            </a:r>
          </a:p>
        </p:txBody>
      </p:sp>
      <p:sp>
        <p:nvSpPr>
          <p:cNvPr id="15" name="Rettangolo 14">
            <a:extLst>
              <a:ext uri="{FF2B5EF4-FFF2-40B4-BE49-F238E27FC236}">
                <a16:creationId xmlns:a16="http://schemas.microsoft.com/office/drawing/2014/main" id="{B2196362-2D80-40E4-BE5F-C4AC0DD210C8}"/>
              </a:ext>
            </a:extLst>
          </p:cNvPr>
          <p:cNvSpPr>
            <a:spLocks noGrp="1"/>
          </p:cNvSpPr>
          <p:nvPr/>
        </p:nvSpPr>
        <p:spPr>
          <a:xfrm>
            <a:off x="400050" y="4305300"/>
            <a:ext cx="5562600" cy="28575"/>
          </a:xfrm>
          <a:prstGeom prst="rect">
            <a:avLst/>
          </a:prstGeom>
          <a:solidFill>
            <a:srgbClr val="B91C1C"/>
          </a:solidFill>
          <a:ln w="0">
            <a:noFill/>
            <a:prstDash val="solid"/>
          </a:ln>
        </p:spPr>
        <p:txBody>
          <a:bodyPr/>
          <a:lstStyle/>
          <a:p>
            <a:endParaRPr lang="it-IT"/>
          </a:p>
        </p:txBody>
      </p:sp>
      <p:sp>
        <p:nvSpPr>
          <p:cNvPr id="16" name="Rettangolo 15">
            <a:extLst>
              <a:ext uri="{FF2B5EF4-FFF2-40B4-BE49-F238E27FC236}">
                <a16:creationId xmlns:a16="http://schemas.microsoft.com/office/drawing/2014/main" id="{81566EE2-BF5E-46C1-B0A6-F52D0FE5CFEA}"/>
              </a:ext>
            </a:extLst>
          </p:cNvPr>
          <p:cNvSpPr>
            <a:spLocks noGrp="1"/>
          </p:cNvSpPr>
          <p:nvPr/>
        </p:nvSpPr>
        <p:spPr>
          <a:xfrm>
            <a:off x="400050" y="443865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Riserve</a:t>
            </a:r>
          </a:p>
        </p:txBody>
      </p:sp>
      <p:sp>
        <p:nvSpPr>
          <p:cNvPr id="17" name="Rettangolo 16">
            <a:extLst>
              <a:ext uri="{FF2B5EF4-FFF2-40B4-BE49-F238E27FC236}">
                <a16:creationId xmlns:a16="http://schemas.microsoft.com/office/drawing/2014/main" id="{1D6C7B83-4965-4CFE-89D4-F41C540B28AB}"/>
              </a:ext>
            </a:extLst>
          </p:cNvPr>
          <p:cNvSpPr>
            <a:spLocks noGrp="1"/>
          </p:cNvSpPr>
          <p:nvPr/>
        </p:nvSpPr>
        <p:spPr>
          <a:xfrm>
            <a:off x="400050" y="4895850"/>
            <a:ext cx="5562600" cy="6191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La DSRA </a:t>
            </a:r>
            <a:r>
              <a:rPr sz="2000" b="0" i="0" dirty="0" err="1">
                <a:solidFill>
                  <a:srgbClr val="5B6470"/>
                </a:solidFill>
                <a:latin typeface="Calibri"/>
                <a:ea typeface="Calibri"/>
                <a:cs typeface="Calibri"/>
              </a:rPr>
              <a:t>incrementa</a:t>
            </a:r>
            <a:r>
              <a:rPr sz="2000" b="0" i="0" dirty="0">
                <a:solidFill>
                  <a:srgbClr val="5B6470"/>
                </a:solidFill>
                <a:latin typeface="Calibri"/>
                <a:ea typeface="Calibri"/>
                <a:cs typeface="Calibri"/>
              </a:rPr>
              <a:t> il </a:t>
            </a:r>
            <a:r>
              <a:rPr sz="2000" b="0" i="0" dirty="0" err="1">
                <a:solidFill>
                  <a:srgbClr val="5B6470"/>
                </a:solidFill>
                <a:latin typeface="Calibri"/>
                <a:ea typeface="Calibri"/>
                <a:cs typeface="Calibri"/>
              </a:rPr>
              <a:t>numeratore</a:t>
            </a:r>
            <a:r>
              <a:rPr sz="2000" b="0" i="0" dirty="0">
                <a:solidFill>
                  <a:srgbClr val="5B6470"/>
                </a:solidFill>
                <a:latin typeface="Calibri"/>
                <a:ea typeface="Calibri"/>
                <a:cs typeface="Calibri"/>
              </a:rPr>
              <a:t> solo se effettivamente costituita, </a:t>
            </a:r>
            <a:r>
              <a:rPr sz="2000" b="0" i="0" dirty="0" err="1">
                <a:solidFill>
                  <a:srgbClr val="5B6470"/>
                </a:solidFill>
                <a:latin typeface="Calibri"/>
                <a:ea typeface="Calibri"/>
                <a:cs typeface="Calibri"/>
              </a:rPr>
              <a:t>disponibile</a:t>
            </a:r>
            <a:r>
              <a:rPr sz="2000" b="0" i="0" dirty="0">
                <a:solidFill>
                  <a:srgbClr val="5B6470"/>
                </a:solidFill>
                <a:latin typeface="Calibri"/>
                <a:ea typeface="Calibri"/>
                <a:cs typeface="Calibri"/>
              </a:rPr>
              <a:t> e non già </a:t>
            </a:r>
            <a:r>
              <a:rPr sz="2000" b="0" i="0" dirty="0" err="1">
                <a:solidFill>
                  <a:srgbClr val="5B6470"/>
                </a:solidFill>
                <a:latin typeface="Calibri"/>
                <a:ea typeface="Calibri"/>
                <a:cs typeface="Calibri"/>
              </a:rPr>
              <a:t>impegnata</a:t>
            </a:r>
            <a:r>
              <a:rPr sz="2000" b="0" i="0" dirty="0">
                <a:solidFill>
                  <a:srgbClr val="5B6470"/>
                </a:solidFill>
                <a:latin typeface="Calibri"/>
                <a:ea typeface="Calibri"/>
                <a:cs typeface="Calibri"/>
              </a:rPr>
              <a:t>.</a:t>
            </a:r>
          </a:p>
        </p:txBody>
      </p:sp>
      <p:sp>
        <p:nvSpPr>
          <p:cNvPr id="18" name="Rettangolo 17">
            <a:extLst>
              <a:ext uri="{FF2B5EF4-FFF2-40B4-BE49-F238E27FC236}">
                <a16:creationId xmlns:a16="http://schemas.microsoft.com/office/drawing/2014/main" id="{ECB03A8B-33C2-4ADE-9774-58DDFA9661C4}"/>
              </a:ext>
            </a:extLst>
          </p:cNvPr>
          <p:cNvSpPr>
            <a:spLocks noGrp="1"/>
          </p:cNvSpPr>
          <p:nvPr/>
        </p:nvSpPr>
        <p:spPr>
          <a:xfrm>
            <a:off x="6229350" y="4305300"/>
            <a:ext cx="5562600" cy="28575"/>
          </a:xfrm>
          <a:prstGeom prst="rect">
            <a:avLst/>
          </a:prstGeom>
          <a:solidFill>
            <a:srgbClr val="B91C1C"/>
          </a:solidFill>
          <a:ln w="0">
            <a:noFill/>
            <a:prstDash val="solid"/>
          </a:ln>
        </p:spPr>
        <p:txBody>
          <a:bodyPr/>
          <a:lstStyle/>
          <a:p>
            <a:endParaRPr lang="it-IT"/>
          </a:p>
        </p:txBody>
      </p:sp>
      <p:sp>
        <p:nvSpPr>
          <p:cNvPr id="19" name="Rettangolo 18">
            <a:extLst>
              <a:ext uri="{FF2B5EF4-FFF2-40B4-BE49-F238E27FC236}">
                <a16:creationId xmlns:a16="http://schemas.microsoft.com/office/drawing/2014/main" id="{F88CD075-FF0B-4B63-88F3-F9251D515BCC}"/>
              </a:ext>
            </a:extLst>
          </p:cNvPr>
          <p:cNvSpPr>
            <a:spLocks noGrp="1"/>
          </p:cNvSpPr>
          <p:nvPr/>
        </p:nvSpPr>
        <p:spPr>
          <a:xfrm>
            <a:off x="6229350" y="443865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Uso</a:t>
            </a:r>
          </a:p>
        </p:txBody>
      </p:sp>
      <p:sp>
        <p:nvSpPr>
          <p:cNvPr id="20" name="Rettangolo 19">
            <a:extLst>
              <a:ext uri="{FF2B5EF4-FFF2-40B4-BE49-F238E27FC236}">
                <a16:creationId xmlns:a16="http://schemas.microsoft.com/office/drawing/2014/main" id="{2824BCE0-04D2-47B2-B2DC-83286078530C}"/>
              </a:ext>
            </a:extLst>
          </p:cNvPr>
          <p:cNvSpPr>
            <a:spLocks noGrp="1"/>
          </p:cNvSpPr>
          <p:nvPr/>
        </p:nvSpPr>
        <p:spPr>
          <a:xfrm>
            <a:off x="6229350" y="4895850"/>
            <a:ext cx="5562600" cy="6191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È</a:t>
            </a:r>
            <a:r>
              <a:rPr sz="2000" b="0" i="0" dirty="0">
                <a:solidFill>
                  <a:srgbClr val="5B6470"/>
                </a:solidFill>
                <a:latin typeface="Calibri"/>
                <a:ea typeface="Calibri"/>
                <a:cs typeface="Calibri"/>
              </a:rPr>
              <a:t> utile per refinancing, waiver, stress </a:t>
            </a:r>
            <a:r>
              <a:rPr sz="2000" b="0" i="0" dirty="0" err="1">
                <a:solidFill>
                  <a:srgbClr val="5B6470"/>
                </a:solidFill>
                <a:latin typeface="Calibri"/>
                <a:ea typeface="Calibri"/>
                <a:cs typeface="Calibri"/>
              </a:rPr>
              <a:t>strutturali</a:t>
            </a:r>
            <a:r>
              <a:rPr sz="2000" b="0" i="0" dirty="0">
                <a:solidFill>
                  <a:srgbClr val="5B6470"/>
                </a:solidFill>
                <a:latin typeface="Calibri"/>
                <a:ea typeface="Calibri"/>
                <a:cs typeface="Calibri"/>
              </a:rPr>
              <a:t> e valutazione della capacità di </a:t>
            </a:r>
            <a:r>
              <a:rPr sz="2000" b="0" i="0" dirty="0" err="1">
                <a:solidFill>
                  <a:srgbClr val="5B6470"/>
                </a:solidFill>
                <a:latin typeface="Calibri"/>
                <a:ea typeface="Calibri"/>
                <a:cs typeface="Calibri"/>
              </a:rPr>
              <a:t>rimborso</a:t>
            </a:r>
            <a:r>
              <a:rPr sz="2000" b="0" i="0" dirty="0">
                <a:solidFill>
                  <a:srgbClr val="5B6470"/>
                </a:solidFill>
                <a:latin typeface="Calibri"/>
                <a:ea typeface="Calibri"/>
                <a:cs typeface="Calibri"/>
              </a:rPr>
              <a:t> complessiva.</a:t>
            </a:r>
          </a:p>
        </p:txBody>
      </p:sp>
    </p:spTree>
    <p:extLst>
      <p:ext uri="{BB962C8B-B14F-4D97-AF65-F5344CB8AC3E}">
        <p14:creationId xmlns:p14="http://schemas.microsoft.com/office/powerpoint/2010/main" val="2923358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507831"/>
          </a:xfrm>
          <a:prstGeom prst="rect">
            <a:avLst/>
          </a:prstGeom>
          <a:noFill/>
        </p:spPr>
        <p:txBody>
          <a:bodyPr wrap="square">
            <a:spAutoFit/>
          </a:bodyPr>
          <a:lstStyle/>
          <a:p>
            <a:pPr>
              <a:defRPr sz="2700" b="1">
                <a:solidFill>
                  <a:srgbClr val="183E68"/>
                </a:solidFill>
                <a:latin typeface="Calibri"/>
              </a:defRPr>
            </a:pPr>
            <a:r>
              <a:rPr dirty="0"/>
              <a:t>Clausola </a:t>
            </a:r>
            <a:r>
              <a:rPr lang="it-IT" dirty="0"/>
              <a:t>esempio </a:t>
            </a:r>
            <a:r>
              <a:rPr dirty="0"/>
              <a:t>– Penale sulla prestazione o sul lotto interessato</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13</a:t>
            </a:r>
          </a:p>
        </p:txBody>
      </p:sp>
      <p:sp>
        <p:nvSpPr>
          <p:cNvPr id="6" name="Rounded Rectangle 5"/>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VERSIONE 2</a:t>
            </a:r>
          </a:p>
        </p:txBody>
      </p:sp>
      <p:sp>
        <p:nvSpPr>
          <p:cNvPr id="7" name="Rounded Rectangle 6"/>
          <p:cNvSpPr/>
          <p:nvPr/>
        </p:nvSpPr>
        <p:spPr>
          <a:xfrm>
            <a:off x="658368" y="1783080"/>
            <a:ext cx="10972800" cy="178946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t>“Per il ritardo imputabile relativo a una prestazione periodica, a un ordine, a un lotto funzionale o a una singola sede, la penale giornaliera è calcolata sull’importo netto della prestazione interessata, come determinato nell’Allegato Corrispettivi, nella misura dello __‰. Qualora il ritardo produca indisponibilità dell’intero servizio, la base di calcolo è estesa al canone del periodo interessato.”</a:t>
            </a:r>
          </a:p>
        </p:txBody>
      </p:sp>
      <p:sp>
        <p:nvSpPr>
          <p:cNvPr id="8" name="Rounded Rectangle 7"/>
          <p:cNvSpPr/>
          <p:nvPr/>
        </p:nvSpPr>
        <p:spPr>
          <a:xfrm>
            <a:off x="676656" y="3815812"/>
            <a:ext cx="10972800" cy="804672"/>
          </a:xfrm>
          <a:prstGeom prst="roundRect">
            <a:avLst/>
          </a:prstGeom>
          <a:solidFill>
            <a:srgbClr val="EDF4FA"/>
          </a:solidFill>
          <a:ln>
            <a:solidFill>
              <a:srgbClr val="C3D3E1"/>
            </a:solidFill>
          </a:ln>
        </p:spPr>
        <p:style>
          <a:lnRef idx="1">
            <a:schemeClr val="accent1"/>
          </a:lnRef>
          <a:fillRef idx="3">
            <a:schemeClr val="accent1"/>
          </a:fillRef>
          <a:effectRef idx="2">
            <a:schemeClr val="accent1"/>
          </a:effectRef>
          <a:fontRef idx="minor">
            <a:schemeClr val="lt1"/>
          </a:fontRef>
        </p:style>
        <p:txBody>
          <a:bodyPr wrap="square" lIns="137160" tIns="73152" rIns="137160" rtlCol="0" anchor="ctr"/>
          <a:lstStyle/>
          <a:p>
            <a:pPr algn="ctr">
              <a:defRPr sz="1750" b="1">
                <a:solidFill>
                  <a:srgbClr val="183E68"/>
                </a:solidFill>
                <a:latin typeface="Calibri"/>
              </a:defRPr>
            </a:pPr>
            <a:r>
              <a:rPr dirty="0"/>
              <a:t>VARIANTE: In alternativa, per </a:t>
            </a:r>
            <a:r>
              <a:rPr dirty="0" err="1"/>
              <a:t>ritardi</a:t>
            </a:r>
            <a:r>
              <a:rPr dirty="0"/>
              <a:t> inferiori a 24 ore si può prevedere un importo fisso per </a:t>
            </a:r>
            <a:r>
              <a:rPr dirty="0" err="1"/>
              <a:t>evento</a:t>
            </a:r>
            <a:r>
              <a:rPr dirty="0"/>
              <a:t>, </a:t>
            </a:r>
            <a:r>
              <a:rPr dirty="0" err="1"/>
              <a:t>motivato</a:t>
            </a:r>
            <a:r>
              <a:rPr dirty="0"/>
              <a:t> sulla criticità e sul costo organizzativo del </a:t>
            </a:r>
            <a:r>
              <a:rPr dirty="0" err="1"/>
              <a:t>disservizio</a:t>
            </a:r>
            <a:r>
              <a:rPr dirty="0"/>
              <a:t>.</a:t>
            </a:r>
          </a:p>
        </p:txBody>
      </p:sp>
      <p:sp>
        <p:nvSpPr>
          <p:cNvPr id="9" name="TextBox 8"/>
          <p:cNvSpPr txBox="1"/>
          <p:nvPr/>
        </p:nvSpPr>
        <p:spPr>
          <a:xfrm>
            <a:off x="859536" y="4676200"/>
            <a:ext cx="10789920" cy="749808"/>
          </a:xfrm>
          <a:prstGeom prst="rect">
            <a:avLst/>
          </a:prstGeom>
          <a:noFill/>
        </p:spPr>
        <p:txBody>
          <a:bodyPr wrap="square" lIns="18288" tIns="18288" rIns="18288" bIns="18288" anchor="t">
            <a:spAutoFit/>
          </a:bodyPr>
          <a:lstStyle/>
          <a:p>
            <a:pPr algn="l">
              <a:defRPr sz="1750" b="0" i="0">
                <a:solidFill>
                  <a:srgbClr val="65788C"/>
                </a:solidFill>
                <a:latin typeface="Calibri"/>
              </a:defRPr>
            </a:pPr>
            <a:r>
              <a:rPr dirty="0"/>
              <a:t>La clausola richiede un </a:t>
            </a:r>
            <a:r>
              <a:rPr dirty="0" err="1"/>
              <a:t>listino</a:t>
            </a:r>
            <a:r>
              <a:rPr dirty="0"/>
              <a:t> o una </a:t>
            </a:r>
            <a:r>
              <a:rPr dirty="0" err="1"/>
              <a:t>scomposizione</a:t>
            </a:r>
            <a:r>
              <a:rPr dirty="0"/>
              <a:t> del corrispettivo. </a:t>
            </a:r>
            <a:r>
              <a:rPr dirty="0" err="1"/>
              <a:t>È</a:t>
            </a:r>
            <a:r>
              <a:rPr dirty="0"/>
              <a:t> preferibile nei multi-servizi e negli accordi quadro, perché </a:t>
            </a:r>
            <a:r>
              <a:rPr dirty="0" err="1"/>
              <a:t>evita</a:t>
            </a:r>
            <a:r>
              <a:rPr dirty="0"/>
              <a:t> che una violazione </a:t>
            </a:r>
            <a:r>
              <a:rPr dirty="0" err="1"/>
              <a:t>circoscritta</a:t>
            </a:r>
            <a:r>
              <a:rPr dirty="0"/>
              <a:t> generi una conseguenza commisurata </a:t>
            </a:r>
            <a:r>
              <a:rPr dirty="0" err="1"/>
              <a:t>all’intero</a:t>
            </a:r>
            <a:r>
              <a:rPr dirty="0"/>
              <a:t> valore contrattuale.</a:t>
            </a:r>
          </a:p>
        </p:txBody>
      </p:sp>
      <p:sp>
        <p:nvSpPr>
          <p:cNvPr id="11" name="TextBox 10"/>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13</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PEF e matrice dei rischi: documenti diversi, lettura unitaria</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49</a:t>
            </a:r>
          </a:p>
        </p:txBody>
      </p:sp>
      <p:sp>
        <p:nvSpPr>
          <p:cNvPr id="6" name="Rounded Rectangle 5"/>
          <p:cNvSpPr/>
          <p:nvPr/>
        </p:nvSpPr>
        <p:spPr>
          <a:xfrm>
            <a:off x="658368" y="1417320"/>
            <a:ext cx="5376672" cy="2729378"/>
          </a:xfrm>
          <a:prstGeom prst="roundRect">
            <a:avLst/>
          </a:prstGeom>
          <a:solidFill>
            <a:srgbClr val="F7FAFD"/>
          </a:solidFill>
          <a:ln w="1905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658368" y="1417320"/>
            <a:ext cx="5376672" cy="566928"/>
          </a:xfrm>
          <a:prstGeom prst="rect">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Matrice dei rischi</a:t>
            </a:r>
          </a:p>
        </p:txBody>
      </p:sp>
      <p:sp>
        <p:nvSpPr>
          <p:cNvPr id="8" name="TextBox 7"/>
          <p:cNvSpPr txBox="1"/>
          <p:nvPr/>
        </p:nvSpPr>
        <p:spPr>
          <a:xfrm>
            <a:off x="813816" y="2130552"/>
            <a:ext cx="5065776" cy="3749039"/>
          </a:xfrm>
          <a:prstGeom prst="rect">
            <a:avLst/>
          </a:prstGeom>
          <a:noFill/>
        </p:spPr>
        <p:txBody>
          <a:bodyPr wrap="square" lIns="18288" tIns="18288" rIns="18288" bIns="18288" anchor="t">
            <a:spAutoFit/>
          </a:bodyPr>
          <a:lstStyle/>
          <a:p>
            <a:pPr algn="l">
              <a:defRPr sz="1850" b="0" i="0">
                <a:solidFill>
                  <a:srgbClr val="252F38"/>
                </a:solidFill>
                <a:latin typeface="Calibri"/>
              </a:defRPr>
            </a:pPr>
            <a:r>
              <a:t>Individua evento, allocazione, trigger, obblighi di prevenzione, evidenze e rimedi. Deve essere operativa: “rischio condiviso” senza soglie e criteri è una non-allocazione.</a:t>
            </a:r>
          </a:p>
        </p:txBody>
      </p:sp>
      <p:sp>
        <p:nvSpPr>
          <p:cNvPr id="9" name="Rounded Rectangle 8"/>
          <p:cNvSpPr/>
          <p:nvPr/>
        </p:nvSpPr>
        <p:spPr>
          <a:xfrm>
            <a:off x="6181344" y="1417320"/>
            <a:ext cx="5376672" cy="2729378"/>
          </a:xfrm>
          <a:prstGeom prst="roundRect">
            <a:avLst/>
          </a:prstGeom>
          <a:solidFill>
            <a:srgbClr val="F7FAFD"/>
          </a:solidFill>
          <a:ln w="19050">
            <a:solidFill>
              <a:srgbClr val="0084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181344" y="1417320"/>
            <a:ext cx="5376672" cy="566928"/>
          </a:xfrm>
          <a:prstGeom prst="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PEF</a:t>
            </a:r>
          </a:p>
        </p:txBody>
      </p:sp>
      <p:sp>
        <p:nvSpPr>
          <p:cNvPr id="11" name="TextBox 10"/>
          <p:cNvSpPr txBox="1"/>
          <p:nvPr/>
        </p:nvSpPr>
        <p:spPr>
          <a:xfrm>
            <a:off x="6336792" y="2130552"/>
            <a:ext cx="5065776" cy="3749039"/>
          </a:xfrm>
          <a:prstGeom prst="rect">
            <a:avLst/>
          </a:prstGeom>
          <a:noFill/>
        </p:spPr>
        <p:txBody>
          <a:bodyPr wrap="square" lIns="18288" tIns="18288" rIns="18288" bIns="18288" anchor="t">
            <a:spAutoFit/>
          </a:bodyPr>
          <a:lstStyle/>
          <a:p>
            <a:pPr algn="l">
              <a:defRPr sz="1850" b="0" i="0">
                <a:solidFill>
                  <a:srgbClr val="252F38"/>
                </a:solidFill>
                <a:latin typeface="Calibri"/>
              </a:defRPr>
            </a:pPr>
            <a:r>
              <a:t>Traduce ipotesi di domanda, costi, investimenti, debito, canoni e tariffe in flussi. Non è garanzia di utile, ma baseline contro la quale misurare l’effetto di eventi e modifiche. Ogni riequilibrio deve aggiornare coerentemente flussi e indicatori.</a:t>
            </a:r>
          </a:p>
        </p:txBody>
      </p:sp>
    </p:spTree>
    <p:extLst>
      <p:ext uri="{BB962C8B-B14F-4D97-AF65-F5344CB8AC3E}">
        <p14:creationId xmlns:p14="http://schemas.microsoft.com/office/powerpoint/2010/main" val="41140868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PEF, rischio operativo e discrezionalità dell’ente concedente</a:t>
            </a:r>
          </a:p>
        </p:txBody>
      </p:sp>
      <p:sp>
        <p:nvSpPr>
          <p:cNvPr id="5" name="TextBox 4"/>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Cons. Stato, sez. V, 21 ottobre 2024, n. 8437; Cons. Stato, sez. V, 13 giugno 2025, n. 5196.</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62</a:t>
            </a:r>
          </a:p>
        </p:txBody>
      </p:sp>
      <p:sp>
        <p:nvSpPr>
          <p:cNvPr id="7" name="Rounded Rectangle 6"/>
          <p:cNvSpPr/>
          <p:nvPr/>
        </p:nvSpPr>
        <p:spPr>
          <a:xfrm>
            <a:off x="685800" y="1325880"/>
            <a:ext cx="10835640" cy="4892040"/>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Cons. Stato n. 8437/2024 valorizza il PEF quale supporto alla valutazione di </a:t>
            </a:r>
            <a:r>
              <a:rPr dirty="0" err="1"/>
              <a:t>adeguatezza</a:t>
            </a:r>
            <a:r>
              <a:rPr dirty="0"/>
              <a:t> e </a:t>
            </a:r>
            <a:r>
              <a:rPr dirty="0" err="1"/>
              <a:t>realizzabilità</a:t>
            </a:r>
            <a:r>
              <a:rPr dirty="0"/>
              <a:t> della concessione e alla </a:t>
            </a:r>
            <a:r>
              <a:rPr dirty="0" err="1"/>
              <a:t>dimostrazione</a:t>
            </a:r>
            <a:r>
              <a:rPr dirty="0"/>
              <a:t> della sostenibilità lungo la gestione.</a:t>
            </a:r>
          </a:p>
          <a:p>
            <a:pPr algn="just">
              <a:lnSpc>
                <a:spcPct val="100000"/>
              </a:lnSpc>
              <a:spcAft>
                <a:spcPts val="900"/>
              </a:spcAft>
              <a:defRPr sz="2000" b="1" i="0">
                <a:solidFill>
                  <a:srgbClr val="183E68"/>
                </a:solidFill>
                <a:latin typeface="Calibri"/>
              </a:defRPr>
            </a:pPr>
            <a:r>
              <a:rPr dirty="0"/>
              <a:t>Cons. Stato n. 5196/2025 </a:t>
            </a:r>
            <a:r>
              <a:rPr dirty="0" err="1"/>
              <a:t>chiarisce</a:t>
            </a:r>
            <a:r>
              <a:rPr dirty="0"/>
              <a:t> che il nuovo Codice non </a:t>
            </a:r>
            <a:r>
              <a:rPr dirty="0" err="1"/>
              <a:t>impone</a:t>
            </a:r>
            <a:r>
              <a:rPr dirty="0"/>
              <a:t> in ogni concessione un PEF con </a:t>
            </a:r>
            <a:r>
              <a:rPr dirty="0" err="1"/>
              <a:t>identica</a:t>
            </a:r>
            <a:r>
              <a:rPr dirty="0"/>
              <a:t> </a:t>
            </a:r>
            <a:r>
              <a:rPr dirty="0" err="1"/>
              <a:t>intensità</a:t>
            </a:r>
            <a:r>
              <a:rPr dirty="0"/>
              <a:t>: la scelta </a:t>
            </a:r>
            <a:r>
              <a:rPr dirty="0" err="1"/>
              <a:t>è</a:t>
            </a:r>
            <a:r>
              <a:rPr dirty="0"/>
              <a:t> </a:t>
            </a:r>
            <a:r>
              <a:rPr dirty="0" err="1"/>
              <a:t>legata</a:t>
            </a:r>
            <a:r>
              <a:rPr dirty="0"/>
              <a:t> alle caratteristiche della gara. Quando la lex specialis lo richiede, però, il PEF </a:t>
            </a:r>
            <a:r>
              <a:rPr dirty="0" err="1"/>
              <a:t>conserva</a:t>
            </a:r>
            <a:r>
              <a:rPr dirty="0"/>
              <a:t> ruolo centrale e l’ente deve valutare </a:t>
            </a:r>
            <a:r>
              <a:rPr dirty="0" err="1"/>
              <a:t>documentazione</a:t>
            </a:r>
            <a:r>
              <a:rPr dirty="0"/>
              <a:t> </a:t>
            </a:r>
            <a:r>
              <a:rPr dirty="0" err="1"/>
              <a:t>idonea</a:t>
            </a:r>
            <a:r>
              <a:rPr dirty="0"/>
              <a:t> a </a:t>
            </a:r>
            <a:r>
              <a:rPr dirty="0" err="1"/>
              <a:t>dimostrare</a:t>
            </a:r>
            <a:r>
              <a:rPr dirty="0"/>
              <a:t> equilibrio e corretta </a:t>
            </a:r>
            <a:r>
              <a:rPr dirty="0" err="1"/>
              <a:t>allocazione</a:t>
            </a:r>
            <a:r>
              <a:rPr dirty="0"/>
              <a:t> dei rischi.</a:t>
            </a:r>
          </a:p>
          <a:p>
            <a:pPr algn="just">
              <a:lnSpc>
                <a:spcPct val="100000"/>
              </a:lnSpc>
              <a:spcAft>
                <a:spcPts val="900"/>
              </a:spcAft>
              <a:defRPr sz="2000" b="0" i="0">
                <a:solidFill>
                  <a:srgbClr val="008492"/>
                </a:solidFill>
                <a:latin typeface="Calibri"/>
              </a:defRPr>
            </a:pPr>
            <a:r>
              <a:rPr dirty="0" err="1"/>
              <a:t>Implicazione</a:t>
            </a:r>
            <a:r>
              <a:rPr dirty="0"/>
              <a:t>: anche dove il PEF non sia formalmente </a:t>
            </a:r>
            <a:r>
              <a:rPr dirty="0" err="1"/>
              <a:t>richiesto</a:t>
            </a:r>
            <a:r>
              <a:rPr dirty="0"/>
              <a:t> come elaborato autonomo, l’ente non può </a:t>
            </a:r>
            <a:r>
              <a:rPr dirty="0" err="1"/>
              <a:t>rinunciare</a:t>
            </a:r>
            <a:r>
              <a:rPr dirty="0"/>
              <a:t> alla valutazione della sostenibilità e del </a:t>
            </a:r>
            <a:r>
              <a:rPr dirty="0" err="1"/>
              <a:t>rischio</a:t>
            </a:r>
            <a:r>
              <a:rPr dirty="0"/>
              <a:t> operativo prevista dal modello </a:t>
            </a:r>
            <a:r>
              <a:rPr dirty="0" err="1"/>
              <a:t>concessorio</a:t>
            </a:r>
            <a:r>
              <a:rPr dirty="0"/>
              <a:t>.</a:t>
            </a:r>
          </a:p>
        </p:txBody>
      </p:sp>
    </p:spTree>
    <p:extLst>
      <p:ext uri="{BB962C8B-B14F-4D97-AF65-F5344CB8AC3E}">
        <p14:creationId xmlns:p14="http://schemas.microsoft.com/office/powerpoint/2010/main" val="158683926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56</a:t>
            </a:r>
          </a:p>
        </p:txBody>
      </p:sp>
      <p:sp>
        <p:nvSpPr>
          <p:cNvPr id="6" name="TextBox 5"/>
          <p:cNvSpPr txBox="1"/>
          <p:nvPr/>
        </p:nvSpPr>
        <p:spPr>
          <a:xfrm>
            <a:off x="502920" y="1143000"/>
            <a:ext cx="10972800" cy="538609"/>
          </a:xfrm>
          <a:prstGeom prst="rect">
            <a:avLst/>
          </a:prstGeom>
          <a:noFill/>
        </p:spPr>
        <p:txBody>
          <a:bodyPr wrap="square">
            <a:spAutoFit/>
          </a:bodyPr>
          <a:lstStyle/>
          <a:p>
            <a:pPr algn="l"/>
            <a:r>
              <a:rPr lang="it-IT" sz="2900" b="1" dirty="0">
                <a:solidFill>
                  <a:srgbClr val="1E1E1E"/>
                </a:solidFill>
                <a:latin typeface="Calibri"/>
              </a:rPr>
              <a:t>Le</a:t>
            </a:r>
            <a:r>
              <a:rPr sz="2900" b="1" dirty="0">
                <a:solidFill>
                  <a:srgbClr val="1E1E1E"/>
                </a:solidFill>
                <a:latin typeface="Calibri"/>
              </a:rPr>
              <a:t> </a:t>
            </a:r>
            <a:r>
              <a:rPr sz="2900" b="1" dirty="0" err="1">
                <a:solidFill>
                  <a:srgbClr val="1E1E1E"/>
                </a:solidFill>
                <a:latin typeface="Calibri"/>
              </a:rPr>
              <a:t>verifiche</a:t>
            </a:r>
            <a:r>
              <a:rPr sz="2900" b="1" dirty="0">
                <a:solidFill>
                  <a:srgbClr val="1E1E1E"/>
                </a:solidFill>
                <a:latin typeface="Calibri"/>
              </a:rPr>
              <a:t> da non </a:t>
            </a:r>
            <a:r>
              <a:rPr sz="2900" b="1" dirty="0" err="1">
                <a:solidFill>
                  <a:srgbClr val="1E1E1E"/>
                </a:solidFill>
                <a:latin typeface="Calibri"/>
              </a:rPr>
              <a:t>confondere</a:t>
            </a:r>
            <a:endParaRPr sz="2900" b="1" dirty="0">
              <a:solidFill>
                <a:srgbClr val="1E1E1E"/>
              </a:solidFill>
              <a:latin typeface="Calibri"/>
            </a:endParaRP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960120"/>
          </a:xfrm>
          <a:prstGeom prst="rect">
            <a:avLst/>
          </a:prstGeom>
          <a:noFill/>
        </p:spPr>
        <p:txBody>
          <a:bodyPr wrap="square">
            <a:spAutoFit/>
          </a:bodyPr>
          <a:lstStyle/>
          <a:p>
            <a:r>
              <a:rPr sz="1800">
                <a:solidFill>
                  <a:srgbClr val="1E1E1E"/>
                </a:solidFill>
                <a:latin typeface="Calibri"/>
              </a:rPr>
              <a:t>Nel PPP la sostenibilità viene valutata in momenti diversi e da soggetti diversi. La confusione tra questi piani è una delle principali cause di fragilità della procedura.</a:t>
            </a:r>
          </a:p>
        </p:txBody>
      </p:sp>
      <p:sp>
        <p:nvSpPr>
          <p:cNvPr id="10" name="TextBox 9"/>
          <p:cNvSpPr txBox="1"/>
          <p:nvPr/>
        </p:nvSpPr>
        <p:spPr>
          <a:xfrm>
            <a:off x="868680" y="3584448"/>
            <a:ext cx="10332720" cy="1323439"/>
          </a:xfrm>
          <a:prstGeom prst="rect">
            <a:avLst/>
          </a:prstGeom>
          <a:noFill/>
        </p:spPr>
        <p:txBody>
          <a:bodyPr wrap="square">
            <a:spAutoFit/>
          </a:bodyPr>
          <a:lstStyle/>
          <a:p>
            <a:pPr marL="285750" indent="-171450">
              <a:buChar char="•"/>
              <a:defRPr sz="1800">
                <a:solidFill>
                  <a:srgbClr val="1E1E1E"/>
                </a:solidFill>
                <a:latin typeface="Calibri"/>
              </a:defRPr>
            </a:pPr>
            <a:r>
              <a:rPr sz="2000" dirty="0"/>
              <a:t>Prima della gara: sostenibilità dell’operazione, di competenza del Comune.</a:t>
            </a:r>
          </a:p>
          <a:p>
            <a:pPr marL="285750" indent="-171450">
              <a:buChar char="•"/>
              <a:defRPr sz="1800">
                <a:solidFill>
                  <a:srgbClr val="1E1E1E"/>
                </a:solidFill>
                <a:latin typeface="Calibri"/>
              </a:defRPr>
            </a:pPr>
            <a:r>
              <a:rPr sz="2000" dirty="0"/>
              <a:t>Durante la gara: </a:t>
            </a:r>
            <a:r>
              <a:rPr sz="2000" dirty="0" err="1"/>
              <a:t>adeguatezza</a:t>
            </a:r>
            <a:r>
              <a:rPr sz="2000" dirty="0"/>
              <a:t> e sostenibilità del PEF dell’offerta, di competenza della </a:t>
            </a:r>
            <a:r>
              <a:rPr sz="2000" dirty="0" err="1"/>
              <a:t>commissione</a:t>
            </a:r>
            <a:r>
              <a:rPr sz="2000" dirty="0"/>
              <a:t>.</a:t>
            </a:r>
          </a:p>
          <a:p>
            <a:pPr marL="285750" indent="-171450">
              <a:buChar char="•"/>
              <a:defRPr sz="1800">
                <a:solidFill>
                  <a:srgbClr val="1E1E1E"/>
                </a:solidFill>
                <a:latin typeface="Calibri"/>
              </a:defRPr>
            </a:pPr>
            <a:r>
              <a:rPr sz="2000" dirty="0"/>
              <a:t>Se emergono </a:t>
            </a:r>
            <a:r>
              <a:rPr sz="2000" dirty="0" err="1"/>
              <a:t>indizi</a:t>
            </a:r>
            <a:r>
              <a:rPr sz="2000" dirty="0"/>
              <a:t> specifici: eventuale verifica di </a:t>
            </a:r>
            <a:r>
              <a:rPr lang="it-IT" sz="2000" dirty="0"/>
              <a:t>sostenibilità </a:t>
            </a:r>
            <a:r>
              <a:rPr sz="2000" dirty="0"/>
              <a:t>dell’offerta.</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57</a:t>
            </a:r>
          </a:p>
        </p:txBody>
      </p:sp>
      <p:sp>
        <p:nvSpPr>
          <p:cNvPr id="6" name="TextBox 5"/>
          <p:cNvSpPr txBox="1"/>
          <p:nvPr/>
        </p:nvSpPr>
        <p:spPr>
          <a:xfrm>
            <a:off x="502920" y="1143000"/>
            <a:ext cx="10972800" cy="566928"/>
          </a:xfrm>
          <a:prstGeom prst="rect">
            <a:avLst/>
          </a:prstGeom>
          <a:noFill/>
        </p:spPr>
        <p:txBody>
          <a:bodyPr wrap="square">
            <a:spAutoFit/>
          </a:bodyPr>
          <a:lstStyle/>
          <a:p>
            <a:pPr algn="l"/>
            <a:r>
              <a:rPr sz="2900" b="1">
                <a:solidFill>
                  <a:srgbClr val="1E1E1E"/>
                </a:solidFill>
                <a:latin typeface="Calibri"/>
              </a:rPr>
              <a:t>Sostenibilità dell’operazione: competenza del Comune</a:t>
            </a: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646331"/>
          </a:xfrm>
          <a:prstGeom prst="rect">
            <a:avLst/>
          </a:prstGeom>
          <a:noFill/>
        </p:spPr>
        <p:txBody>
          <a:bodyPr wrap="square">
            <a:spAutoFit/>
          </a:bodyPr>
          <a:lstStyle/>
          <a:p>
            <a:r>
              <a:rPr sz="1800" dirty="0">
                <a:solidFill>
                  <a:srgbClr val="1E1E1E"/>
                </a:solidFill>
                <a:latin typeface="Calibri"/>
              </a:rPr>
              <a:t>La sostenibilità dell’operazione deve essere </a:t>
            </a:r>
            <a:r>
              <a:rPr sz="1800" dirty="0" err="1">
                <a:solidFill>
                  <a:srgbClr val="1E1E1E"/>
                </a:solidFill>
                <a:latin typeface="Calibri"/>
              </a:rPr>
              <a:t>verificata</a:t>
            </a:r>
            <a:r>
              <a:rPr sz="1800" dirty="0">
                <a:solidFill>
                  <a:srgbClr val="1E1E1E"/>
                </a:solidFill>
                <a:latin typeface="Calibri"/>
              </a:rPr>
              <a:t> prima </a:t>
            </a:r>
            <a:r>
              <a:rPr lang="it-IT" sz="1800" dirty="0">
                <a:solidFill>
                  <a:srgbClr val="1E1E1E"/>
                </a:solidFill>
                <a:latin typeface="Calibri"/>
              </a:rPr>
              <a:t>e nel corso </a:t>
            </a:r>
            <a:r>
              <a:rPr sz="1800" dirty="0">
                <a:solidFill>
                  <a:srgbClr val="1E1E1E"/>
                </a:solidFill>
                <a:latin typeface="Calibri"/>
              </a:rPr>
              <a:t>della procedura. </a:t>
            </a:r>
            <a:endParaRPr lang="it-IT" sz="1800" dirty="0">
              <a:solidFill>
                <a:srgbClr val="1E1E1E"/>
              </a:solidFill>
              <a:latin typeface="Calibri"/>
            </a:endParaRPr>
          </a:p>
          <a:p>
            <a:r>
              <a:rPr lang="it-IT" sz="1800" dirty="0">
                <a:solidFill>
                  <a:srgbClr val="1E1E1E"/>
                </a:solidFill>
                <a:latin typeface="Calibri"/>
              </a:rPr>
              <a:t>Il</a:t>
            </a:r>
            <a:r>
              <a:rPr sz="1800" dirty="0">
                <a:solidFill>
                  <a:srgbClr val="1E1E1E"/>
                </a:solidFill>
                <a:latin typeface="Calibri"/>
              </a:rPr>
              <a:t> PPP </a:t>
            </a:r>
            <a:r>
              <a:rPr lang="it-IT" sz="1800" dirty="0">
                <a:solidFill>
                  <a:srgbClr val="1E1E1E"/>
                </a:solidFill>
                <a:latin typeface="Calibri"/>
              </a:rPr>
              <a:t>deve essere </a:t>
            </a:r>
            <a:r>
              <a:rPr sz="1800" dirty="0">
                <a:solidFill>
                  <a:srgbClr val="1E1E1E"/>
                </a:solidFill>
                <a:latin typeface="Calibri"/>
              </a:rPr>
              <a:t>coerente con il fabbisogno, con il bilancio e con l’assetto dei rischi.</a:t>
            </a:r>
          </a:p>
        </p:txBody>
      </p:sp>
      <p:sp>
        <p:nvSpPr>
          <p:cNvPr id="10" name="TextBox 9"/>
          <p:cNvSpPr txBox="1"/>
          <p:nvPr/>
        </p:nvSpPr>
        <p:spPr>
          <a:xfrm>
            <a:off x="868680" y="3584448"/>
            <a:ext cx="10332720" cy="1015663"/>
          </a:xfrm>
          <a:prstGeom prst="rect">
            <a:avLst/>
          </a:prstGeom>
          <a:noFill/>
        </p:spPr>
        <p:txBody>
          <a:bodyPr wrap="square">
            <a:spAutoFit/>
          </a:bodyPr>
          <a:lstStyle/>
          <a:p>
            <a:pPr marL="285750" indent="-171450">
              <a:buChar char="•"/>
              <a:defRPr sz="1800">
                <a:solidFill>
                  <a:srgbClr val="1E1E1E"/>
                </a:solidFill>
                <a:latin typeface="Calibri"/>
              </a:defRPr>
            </a:pPr>
            <a:r>
              <a:rPr sz="2000" dirty="0"/>
              <a:t>Riguarda il progetto pubblico nel suo </a:t>
            </a:r>
            <a:r>
              <a:rPr sz="2000" dirty="0" err="1"/>
              <a:t>complesso</a:t>
            </a:r>
            <a:r>
              <a:rPr sz="2000" dirty="0"/>
              <a:t>.</a:t>
            </a:r>
          </a:p>
          <a:p>
            <a:pPr marL="285750" indent="-171450">
              <a:buChar char="•"/>
              <a:defRPr sz="1800">
                <a:solidFill>
                  <a:srgbClr val="1E1E1E"/>
                </a:solidFill>
                <a:latin typeface="Calibri"/>
              </a:defRPr>
            </a:pPr>
            <a:r>
              <a:rPr sz="2000" dirty="0"/>
              <a:t>Richiede analisi di ricavi, costi, contributi, tariffe, durata e rischi.</a:t>
            </a:r>
          </a:p>
          <a:p>
            <a:pPr marL="285750" indent="-171450">
              <a:buChar char="•"/>
              <a:defRPr sz="1800">
                <a:solidFill>
                  <a:srgbClr val="1E1E1E"/>
                </a:solidFill>
                <a:latin typeface="Calibri"/>
              </a:defRPr>
            </a:pPr>
            <a:r>
              <a:rPr sz="2000" dirty="0"/>
              <a:t>Deve essere </a:t>
            </a:r>
            <a:r>
              <a:rPr sz="2000" dirty="0" err="1"/>
              <a:t>documentata</a:t>
            </a:r>
            <a:r>
              <a:rPr sz="2000" dirty="0"/>
              <a:t> negli atti </a:t>
            </a:r>
            <a:r>
              <a:rPr sz="2000" dirty="0" err="1"/>
              <a:t>presupposti</a:t>
            </a:r>
            <a:r>
              <a:rPr sz="2000" dirty="0"/>
              <a:t> prima </a:t>
            </a:r>
            <a:r>
              <a:rPr sz="2000" dirty="0" err="1"/>
              <a:t>dell’invio</a:t>
            </a:r>
            <a:r>
              <a:rPr sz="2000" dirty="0"/>
              <a:t> alla CUC.</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58</a:t>
            </a:r>
          </a:p>
        </p:txBody>
      </p:sp>
      <p:sp>
        <p:nvSpPr>
          <p:cNvPr id="6" name="TextBox 5"/>
          <p:cNvSpPr txBox="1"/>
          <p:nvPr/>
        </p:nvSpPr>
        <p:spPr>
          <a:xfrm>
            <a:off x="502920" y="1143000"/>
            <a:ext cx="10972800" cy="566928"/>
          </a:xfrm>
          <a:prstGeom prst="rect">
            <a:avLst/>
          </a:prstGeom>
          <a:noFill/>
        </p:spPr>
        <p:txBody>
          <a:bodyPr wrap="square">
            <a:spAutoFit/>
          </a:bodyPr>
          <a:lstStyle/>
          <a:p>
            <a:pPr algn="l"/>
            <a:r>
              <a:rPr sz="2900" b="1">
                <a:solidFill>
                  <a:srgbClr val="1E1E1E"/>
                </a:solidFill>
                <a:latin typeface="Calibri"/>
              </a:rPr>
              <a:t>Sostenibilità del PEF in gara: competenza della commissione</a:t>
            </a: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960120"/>
          </a:xfrm>
          <a:prstGeom prst="rect">
            <a:avLst/>
          </a:prstGeom>
          <a:noFill/>
        </p:spPr>
        <p:txBody>
          <a:bodyPr wrap="square">
            <a:spAutoFit/>
          </a:bodyPr>
          <a:lstStyle/>
          <a:p>
            <a:r>
              <a:rPr sz="1800">
                <a:solidFill>
                  <a:srgbClr val="1E1E1E"/>
                </a:solidFill>
                <a:latin typeface="Calibri"/>
              </a:rPr>
              <a:t>La commissione deve verificare l’adeguatezza e la sostenibilità del PEF prima di attribuire il punteggio all’offerta economica. Questa verifica è un passaggio autonomo e deve risultare dai verbali.</a:t>
            </a:r>
          </a:p>
        </p:txBody>
      </p:sp>
      <p:sp>
        <p:nvSpPr>
          <p:cNvPr id="10" name="TextBox 9"/>
          <p:cNvSpPr txBox="1"/>
          <p:nvPr/>
        </p:nvSpPr>
        <p:spPr>
          <a:xfrm>
            <a:off x="868680" y="3584448"/>
            <a:ext cx="10332720" cy="1015663"/>
          </a:xfrm>
          <a:prstGeom prst="rect">
            <a:avLst/>
          </a:prstGeom>
          <a:noFill/>
        </p:spPr>
        <p:txBody>
          <a:bodyPr wrap="square">
            <a:spAutoFit/>
          </a:bodyPr>
          <a:lstStyle/>
          <a:p>
            <a:pPr marL="285750" indent="-171450">
              <a:buChar char="•"/>
              <a:defRPr sz="1800">
                <a:solidFill>
                  <a:srgbClr val="1E1E1E"/>
                </a:solidFill>
                <a:latin typeface="Calibri"/>
              </a:defRPr>
            </a:pPr>
            <a:r>
              <a:rPr sz="2000" dirty="0"/>
              <a:t>Non </a:t>
            </a:r>
            <a:r>
              <a:rPr sz="2000" dirty="0" err="1"/>
              <a:t>è</a:t>
            </a:r>
            <a:r>
              <a:rPr sz="2000" dirty="0"/>
              <a:t> un controllo meramente </a:t>
            </a:r>
            <a:r>
              <a:rPr sz="2000" dirty="0" err="1"/>
              <a:t>aritmetico</a:t>
            </a:r>
            <a:r>
              <a:rPr sz="2000" dirty="0"/>
              <a:t>.</a:t>
            </a:r>
          </a:p>
          <a:p>
            <a:pPr marL="285750" indent="-171450">
              <a:buChar char="•"/>
              <a:defRPr sz="1800">
                <a:solidFill>
                  <a:srgbClr val="1E1E1E"/>
                </a:solidFill>
                <a:latin typeface="Calibri"/>
              </a:defRPr>
            </a:pPr>
            <a:r>
              <a:rPr sz="2000" dirty="0"/>
              <a:t>Deve </a:t>
            </a:r>
            <a:r>
              <a:rPr sz="2000" dirty="0" err="1"/>
              <a:t>leggere</a:t>
            </a:r>
            <a:r>
              <a:rPr sz="2000" dirty="0"/>
              <a:t> il PEF insieme </a:t>
            </a:r>
            <a:r>
              <a:rPr sz="2000" dirty="0" err="1"/>
              <a:t>all’offerta</a:t>
            </a:r>
            <a:r>
              <a:rPr sz="2000" dirty="0"/>
              <a:t> tecnica e al contratto.</a:t>
            </a:r>
          </a:p>
          <a:p>
            <a:pPr marL="285750" indent="-171450">
              <a:buChar char="•"/>
              <a:defRPr sz="1800">
                <a:solidFill>
                  <a:srgbClr val="1E1E1E"/>
                </a:solidFill>
                <a:latin typeface="Calibri"/>
              </a:defRPr>
            </a:pPr>
            <a:r>
              <a:rPr sz="2000" dirty="0"/>
              <a:t>Serve a evitare offerte economicamente non </a:t>
            </a:r>
            <a:r>
              <a:rPr sz="2000" dirty="0" err="1"/>
              <a:t>realizzabili</a:t>
            </a:r>
            <a:r>
              <a:rPr sz="2000" dirty="0"/>
              <a:t> o </a:t>
            </a:r>
            <a:r>
              <a:rPr sz="2000" dirty="0" err="1"/>
              <a:t>basate</a:t>
            </a:r>
            <a:r>
              <a:rPr sz="2000" dirty="0"/>
              <a:t> su </a:t>
            </a:r>
            <a:r>
              <a:rPr sz="2000" dirty="0" err="1"/>
              <a:t>presupposti</a:t>
            </a:r>
            <a:r>
              <a:rPr sz="2000" dirty="0"/>
              <a:t> </a:t>
            </a:r>
            <a:r>
              <a:rPr sz="2000" dirty="0" err="1"/>
              <a:t>irrealistici</a:t>
            </a:r>
            <a:r>
              <a:rPr sz="2000" dirty="0"/>
              <a:t>.</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60</a:t>
            </a:r>
          </a:p>
        </p:txBody>
      </p:sp>
      <p:sp>
        <p:nvSpPr>
          <p:cNvPr id="6" name="TextBox 5"/>
          <p:cNvSpPr txBox="1"/>
          <p:nvPr/>
        </p:nvSpPr>
        <p:spPr>
          <a:xfrm>
            <a:off x="502920" y="1143000"/>
            <a:ext cx="10972800" cy="538609"/>
          </a:xfrm>
          <a:prstGeom prst="rect">
            <a:avLst/>
          </a:prstGeom>
          <a:noFill/>
        </p:spPr>
        <p:txBody>
          <a:bodyPr wrap="square">
            <a:spAutoFit/>
          </a:bodyPr>
          <a:lstStyle/>
          <a:p>
            <a:pPr algn="l"/>
            <a:r>
              <a:rPr sz="2900" b="1" dirty="0">
                <a:solidFill>
                  <a:srgbClr val="1E1E1E"/>
                </a:solidFill>
                <a:latin typeface="Calibri"/>
              </a:rPr>
              <a:t>Cosa deve verificare la </a:t>
            </a:r>
            <a:r>
              <a:rPr sz="2900" b="1" dirty="0" err="1">
                <a:solidFill>
                  <a:srgbClr val="1E1E1E"/>
                </a:solidFill>
                <a:latin typeface="Calibri"/>
              </a:rPr>
              <a:t>commissione</a:t>
            </a:r>
            <a:r>
              <a:rPr sz="2900" b="1" dirty="0">
                <a:solidFill>
                  <a:srgbClr val="1E1E1E"/>
                </a:solidFill>
                <a:latin typeface="Calibri"/>
              </a:rPr>
              <a:t> nel PEF</a:t>
            </a:r>
            <a:r>
              <a:rPr lang="it-IT" sz="2900" b="1" dirty="0">
                <a:solidFill>
                  <a:srgbClr val="1E1E1E"/>
                </a:solidFill>
                <a:latin typeface="Calibri"/>
              </a:rPr>
              <a:t> e nel contratto</a:t>
            </a:r>
            <a:endParaRPr sz="2900" b="1" dirty="0">
              <a:solidFill>
                <a:srgbClr val="1E1E1E"/>
              </a:solidFill>
              <a:latin typeface="Calibri"/>
            </a:endParaRP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960120"/>
          </a:xfrm>
          <a:prstGeom prst="rect">
            <a:avLst/>
          </a:prstGeom>
          <a:noFill/>
        </p:spPr>
        <p:txBody>
          <a:bodyPr wrap="square">
            <a:spAutoFit/>
          </a:bodyPr>
          <a:lstStyle/>
          <a:p>
            <a:r>
              <a:rPr sz="1800">
                <a:solidFill>
                  <a:srgbClr val="1E1E1E"/>
                </a:solidFill>
                <a:latin typeface="Calibri"/>
              </a:rPr>
              <a:t>La verifica deve essere concreta e proporzionata alla complessità dell’operazione. Non basta accertare che il PEF sia stato presentato: occorre valutarne attendibilità e coerenza.</a:t>
            </a:r>
          </a:p>
        </p:txBody>
      </p:sp>
      <p:sp>
        <p:nvSpPr>
          <p:cNvPr id="10" name="TextBox 9"/>
          <p:cNvSpPr txBox="1"/>
          <p:nvPr/>
        </p:nvSpPr>
        <p:spPr>
          <a:xfrm>
            <a:off x="868680" y="3584448"/>
            <a:ext cx="10332720" cy="1938992"/>
          </a:xfrm>
          <a:prstGeom prst="rect">
            <a:avLst/>
          </a:prstGeom>
          <a:noFill/>
        </p:spPr>
        <p:txBody>
          <a:bodyPr wrap="square">
            <a:spAutoFit/>
          </a:bodyPr>
          <a:lstStyle/>
          <a:p>
            <a:pPr marL="285750" indent="-171450">
              <a:buChar char="•"/>
              <a:defRPr sz="1800">
                <a:solidFill>
                  <a:srgbClr val="1E1E1E"/>
                </a:solidFill>
                <a:latin typeface="Calibri"/>
              </a:defRPr>
            </a:pPr>
            <a:r>
              <a:rPr sz="2000" dirty="0"/>
              <a:t>Coerenza tra investimenti </a:t>
            </a:r>
            <a:r>
              <a:rPr sz="2000" dirty="0" err="1"/>
              <a:t>dichiarati</a:t>
            </a:r>
            <a:r>
              <a:rPr sz="2000" dirty="0"/>
              <a:t> e soluzione tecnica.</a:t>
            </a:r>
          </a:p>
          <a:p>
            <a:pPr marL="285750" indent="-171450">
              <a:buChar char="•"/>
              <a:defRPr sz="1800">
                <a:solidFill>
                  <a:srgbClr val="1E1E1E"/>
                </a:solidFill>
                <a:latin typeface="Calibri"/>
              </a:defRPr>
            </a:pPr>
            <a:r>
              <a:rPr sz="2000" dirty="0" err="1"/>
              <a:t>Congruità</a:t>
            </a:r>
            <a:r>
              <a:rPr sz="2000" dirty="0"/>
              <a:t> dei costi di gestione e manutenzione.</a:t>
            </a:r>
          </a:p>
          <a:p>
            <a:pPr marL="285750" indent="-171450">
              <a:buChar char="•"/>
              <a:defRPr sz="1800">
                <a:solidFill>
                  <a:srgbClr val="1E1E1E"/>
                </a:solidFill>
                <a:latin typeface="Calibri"/>
              </a:defRPr>
            </a:pPr>
            <a:r>
              <a:rPr sz="2000" dirty="0" err="1"/>
              <a:t>Attendibilità</a:t>
            </a:r>
            <a:r>
              <a:rPr sz="2000" dirty="0"/>
              <a:t> dei ricavi da utenza o da </a:t>
            </a:r>
            <a:r>
              <a:rPr sz="2000" dirty="0" err="1"/>
              <a:t>canoni</a:t>
            </a:r>
            <a:r>
              <a:rPr sz="2000" dirty="0"/>
              <a:t>.</a:t>
            </a:r>
          </a:p>
          <a:p>
            <a:pPr marL="285750" indent="-171450">
              <a:buChar char="•"/>
              <a:defRPr sz="1800">
                <a:solidFill>
                  <a:srgbClr val="1E1E1E"/>
                </a:solidFill>
                <a:latin typeface="Calibri"/>
              </a:defRPr>
            </a:pPr>
            <a:r>
              <a:rPr sz="2000" dirty="0"/>
              <a:t>Sostenibilità delle tariffe e dei livelli di servizio.</a:t>
            </a:r>
          </a:p>
          <a:p>
            <a:pPr marL="285750" indent="-171450">
              <a:buChar char="•"/>
              <a:defRPr sz="1800">
                <a:solidFill>
                  <a:srgbClr val="1E1E1E"/>
                </a:solidFill>
                <a:latin typeface="Calibri"/>
              </a:defRPr>
            </a:pPr>
            <a:r>
              <a:rPr sz="2000" dirty="0"/>
              <a:t>Coerenza di durata e </a:t>
            </a:r>
            <a:r>
              <a:rPr sz="2000" dirty="0" err="1"/>
              <a:t>ammortamento</a:t>
            </a:r>
            <a:r>
              <a:rPr sz="2000" dirty="0"/>
              <a:t>.</a:t>
            </a:r>
          </a:p>
          <a:p>
            <a:pPr marL="285750" indent="-171450">
              <a:buChar char="•"/>
              <a:defRPr sz="1800">
                <a:solidFill>
                  <a:srgbClr val="1E1E1E"/>
                </a:solidFill>
                <a:latin typeface="Calibri"/>
              </a:defRPr>
            </a:pPr>
            <a:r>
              <a:rPr sz="2000" dirty="0" err="1"/>
              <a:t>Allineamento</a:t>
            </a:r>
            <a:r>
              <a:rPr sz="2000" dirty="0"/>
              <a:t> tra PEF, </a:t>
            </a:r>
            <a:r>
              <a:rPr sz="2000" dirty="0" err="1"/>
              <a:t>matrice</a:t>
            </a:r>
            <a:r>
              <a:rPr sz="2000" dirty="0"/>
              <a:t> dei rischi e convenzione.</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B7F7F-F580-0520-1822-72585354430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89DBC95-16E1-1331-A65A-9AE76E36266B}"/>
              </a:ext>
            </a:extLst>
          </p:cNvPr>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60</a:t>
            </a:r>
          </a:p>
        </p:txBody>
      </p:sp>
      <p:sp>
        <p:nvSpPr>
          <p:cNvPr id="12" name="CasellaDiTesto 11">
            <a:extLst>
              <a:ext uri="{FF2B5EF4-FFF2-40B4-BE49-F238E27FC236}">
                <a16:creationId xmlns:a16="http://schemas.microsoft.com/office/drawing/2014/main" id="{FC711222-BF53-8F61-7EAF-5BB3CD8CBEAF}"/>
              </a:ext>
            </a:extLst>
          </p:cNvPr>
          <p:cNvSpPr txBox="1"/>
          <p:nvPr/>
        </p:nvSpPr>
        <p:spPr>
          <a:xfrm>
            <a:off x="502919" y="1180361"/>
            <a:ext cx="10741729" cy="3785652"/>
          </a:xfrm>
          <a:prstGeom prst="rect">
            <a:avLst/>
          </a:prstGeom>
          <a:noFill/>
        </p:spPr>
        <p:txBody>
          <a:bodyPr wrap="square">
            <a:spAutoFit/>
          </a:bodyPr>
          <a:lstStyle/>
          <a:p>
            <a:pPr algn="just"/>
            <a:r>
              <a:rPr lang="it-IT" sz="2000" b="1" dirty="0"/>
              <a:t>Consiglio di Stato, sez. V, 13.06.2025 n. 5196</a:t>
            </a:r>
          </a:p>
          <a:p>
            <a:pPr algn="just"/>
            <a:endParaRPr lang="it-IT" sz="2000" b="1" dirty="0"/>
          </a:p>
          <a:p>
            <a:pPr algn="just"/>
            <a:endParaRPr lang="it-IT" sz="2000" b="1" dirty="0"/>
          </a:p>
          <a:p>
            <a:pPr algn="just"/>
            <a:r>
              <a:rPr lang="it-IT" sz="2000" dirty="0"/>
              <a:t>L’art. 182 del d.lgs. n. 36 del 2023 prevede, al comma 5, che: “i bandi e i relativi allegati, ivi compresi, a seconda dei casi, lo schema di contratto e il piano economico finanziario, sono definiti in modo da assicurare adeguati livelli di bancabilità, intendendosi per tali la reperibilità sul mercato finanziario di risorse proporzionate ai fabbisogni, la sostenibilità di tali fonti e la congrua redditività del capitale investito. I bandi possono anche richiedere che le offerte siano corredate da manifestazioni di interesse dell’istituto finanziatore”. L’art. 185 del d.lgs. n. 36 del 2023 detta la disciplina sui criteri di aggiudicazione dei contratti di concessione. Al comma 5 stabilisce che: “Prima di assegnare il punteggio all’offerta economica la commissione giudicatrice verifica l’adeguatezza e la sostenibilità del piano economico finanziario”.</a:t>
            </a:r>
          </a:p>
        </p:txBody>
      </p:sp>
    </p:spTree>
    <p:extLst>
      <p:ext uri="{BB962C8B-B14F-4D97-AF65-F5344CB8AC3E}">
        <p14:creationId xmlns:p14="http://schemas.microsoft.com/office/powerpoint/2010/main" val="114115456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8EB1C-416F-BE12-A83A-90CAB84554C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BCB4F30-6D1D-FF24-1440-B67D34E384E5}"/>
              </a:ext>
            </a:extLst>
          </p:cNvPr>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60</a:t>
            </a:r>
          </a:p>
        </p:txBody>
      </p:sp>
      <p:sp>
        <p:nvSpPr>
          <p:cNvPr id="12" name="CasellaDiTesto 11">
            <a:extLst>
              <a:ext uri="{FF2B5EF4-FFF2-40B4-BE49-F238E27FC236}">
                <a16:creationId xmlns:a16="http://schemas.microsoft.com/office/drawing/2014/main" id="{DD5BF0FF-C171-F177-FBDD-91AD1E1770CC}"/>
              </a:ext>
            </a:extLst>
          </p:cNvPr>
          <p:cNvSpPr txBox="1"/>
          <p:nvPr/>
        </p:nvSpPr>
        <p:spPr>
          <a:xfrm>
            <a:off x="502919" y="1180361"/>
            <a:ext cx="10741729" cy="3477875"/>
          </a:xfrm>
          <a:prstGeom prst="rect">
            <a:avLst/>
          </a:prstGeom>
          <a:noFill/>
        </p:spPr>
        <p:txBody>
          <a:bodyPr wrap="square">
            <a:spAutoFit/>
          </a:bodyPr>
          <a:lstStyle/>
          <a:p>
            <a:pPr algn="just"/>
            <a:r>
              <a:rPr lang="it-IT" sz="2000" b="1" dirty="0"/>
              <a:t>Consiglio di Stato, sez. V, 13.06.2025 n. 5196</a:t>
            </a:r>
          </a:p>
          <a:p>
            <a:pPr algn="just"/>
            <a:endParaRPr lang="it-IT" sz="2000" dirty="0"/>
          </a:p>
          <a:p>
            <a:pPr algn="just"/>
            <a:r>
              <a:rPr lang="it-IT" sz="2000" dirty="0"/>
              <a:t>L’art. 182, comma 5, cit. contempla quindi la facoltà da parte della stazione appaltante di allegare al bando di gara un modello di PEF al fine di agevolare i concorrenti nella predisposizione del documento. La norma dispone, altresì, che la valutazione dell’offerta dovrà avvenire tramite l’analisi del PEF, la cui presentazione sia richiesta dalla stazione appaltante.</a:t>
            </a:r>
          </a:p>
          <a:p>
            <a:pPr algn="just"/>
            <a:r>
              <a:rPr lang="it-IT" sz="2000" dirty="0"/>
              <a:t>Pertanto, per la valutazione dei fatti per cui si procede, occorre partire dal suddetto assunto, ossia che </a:t>
            </a:r>
            <a:r>
              <a:rPr lang="it-IT" sz="2000" dirty="0">
                <a:solidFill>
                  <a:srgbClr val="FF0000"/>
                </a:solidFill>
              </a:rPr>
              <a:t>il modello di PEF allegato dalla stazione appaltante è uno strumento che agevola i concorrenti nella predisposizione del proprio PEF, per aiutare i concorrenti nella preparazione del documento richiesto. In sostanza, questo documento serve come riferimento per la struttura e i contenuti del PEF facilitando la compilazione e riducendo il rischio di errori.</a:t>
            </a:r>
          </a:p>
        </p:txBody>
      </p:sp>
    </p:spTree>
    <p:extLst>
      <p:ext uri="{BB962C8B-B14F-4D97-AF65-F5344CB8AC3E}">
        <p14:creationId xmlns:p14="http://schemas.microsoft.com/office/powerpoint/2010/main" val="338255909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0DDD6-E998-DA42-AE7D-287F3757F91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9FD608A-7B83-8AF2-F4F9-5F1D6533B786}"/>
              </a:ext>
            </a:extLst>
          </p:cNvPr>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60</a:t>
            </a:r>
          </a:p>
        </p:txBody>
      </p:sp>
      <p:sp>
        <p:nvSpPr>
          <p:cNvPr id="12" name="CasellaDiTesto 11">
            <a:extLst>
              <a:ext uri="{FF2B5EF4-FFF2-40B4-BE49-F238E27FC236}">
                <a16:creationId xmlns:a16="http://schemas.microsoft.com/office/drawing/2014/main" id="{B46343A4-5CF4-F7BF-3CBA-2A73DA2994C6}"/>
              </a:ext>
            </a:extLst>
          </p:cNvPr>
          <p:cNvSpPr txBox="1"/>
          <p:nvPr/>
        </p:nvSpPr>
        <p:spPr>
          <a:xfrm>
            <a:off x="556081" y="446714"/>
            <a:ext cx="10741729" cy="4708981"/>
          </a:xfrm>
          <a:prstGeom prst="rect">
            <a:avLst/>
          </a:prstGeom>
          <a:noFill/>
        </p:spPr>
        <p:txBody>
          <a:bodyPr wrap="square">
            <a:spAutoFit/>
          </a:bodyPr>
          <a:lstStyle/>
          <a:p>
            <a:pPr algn="just"/>
            <a:r>
              <a:rPr lang="it-IT" sz="2000" b="1" dirty="0"/>
              <a:t>Consiglio di Stato, sez. V, 13.06.2025 n. 5196</a:t>
            </a:r>
          </a:p>
          <a:p>
            <a:pPr algn="just"/>
            <a:endParaRPr lang="it-IT" sz="2000" dirty="0"/>
          </a:p>
          <a:p>
            <a:pPr algn="just"/>
            <a:r>
              <a:rPr lang="it-IT" sz="2000" dirty="0"/>
              <a:t>Nel modello di PEF l’Amministrazione è tenuta a specificare </a:t>
            </a:r>
            <a:r>
              <a:rPr lang="it-IT" sz="2000" b="1" dirty="0"/>
              <a:t>gli oneri economici che concorrono a definire il rischio che l’operatore economico è chiamato ad assumere</a:t>
            </a:r>
            <a:r>
              <a:rPr lang="it-IT" sz="2000" dirty="0"/>
              <a:t>; infatti, se l’operatore non è posto a conoscenza di tutti gli oneri del servizio che dovrà svolgere, non sarà in condizione di valutare se, per la sua organizzazione di impresa, sia in grado di sostenere il rischio senza incorrere in perdite di attività e la sua offerta risulterà inevitabilmente inattendibile (Cons. Stato, n. 2809 del 2022).</a:t>
            </a:r>
          </a:p>
          <a:p>
            <a:pPr algn="just"/>
            <a:r>
              <a:rPr lang="it-IT" sz="2000" dirty="0"/>
              <a:t>In sostanza, gli atti a base di gara devono identificare le prestazioni poste a carico del concessionario e quantificarne l’onere economico, in modo da consentire di definire compiutamente ex ante le condizioni che incideranno, nel corso della durata del rapporto, sull’equilibrio economico finanziario del servizio.</a:t>
            </a:r>
          </a:p>
          <a:p>
            <a:pPr algn="just"/>
            <a:r>
              <a:rPr lang="it-IT" sz="2000" dirty="0"/>
              <a:t>La funzione primaria del PEF è, quindi, quella di assicurare il raggiungimento dell’equilibrio economico e finanziario dell’iniziativa concessa, che si concretizza nella contemporanea presenza di condizioni di convenienza economica e sostenibilità finanziaria, e rappresenta lo strumento attraverso il quale si attua la concreta distribuzione del rischio tra le parti coinvolte.</a:t>
            </a:r>
          </a:p>
        </p:txBody>
      </p:sp>
    </p:spTree>
    <p:extLst>
      <p:ext uri="{BB962C8B-B14F-4D97-AF65-F5344CB8AC3E}">
        <p14:creationId xmlns:p14="http://schemas.microsoft.com/office/powerpoint/2010/main" val="148134327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A8D82-5499-D200-9CE3-484D378AA21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54A5D63-AB32-F869-6D17-10CFABA8FD7F}"/>
              </a:ext>
            </a:extLst>
          </p:cNvPr>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60</a:t>
            </a:r>
          </a:p>
        </p:txBody>
      </p:sp>
      <p:sp>
        <p:nvSpPr>
          <p:cNvPr id="12" name="CasellaDiTesto 11">
            <a:extLst>
              <a:ext uri="{FF2B5EF4-FFF2-40B4-BE49-F238E27FC236}">
                <a16:creationId xmlns:a16="http://schemas.microsoft.com/office/drawing/2014/main" id="{F9BB7B4B-C556-1009-3613-E09EDE8B865F}"/>
              </a:ext>
            </a:extLst>
          </p:cNvPr>
          <p:cNvSpPr txBox="1"/>
          <p:nvPr/>
        </p:nvSpPr>
        <p:spPr>
          <a:xfrm>
            <a:off x="577922" y="311784"/>
            <a:ext cx="11032831" cy="5324535"/>
          </a:xfrm>
          <a:prstGeom prst="rect">
            <a:avLst/>
          </a:prstGeom>
          <a:noFill/>
        </p:spPr>
        <p:txBody>
          <a:bodyPr wrap="square">
            <a:spAutoFit/>
          </a:bodyPr>
          <a:lstStyle/>
          <a:p>
            <a:pPr algn="just"/>
            <a:r>
              <a:rPr lang="it-IT" sz="2000" b="1" dirty="0"/>
              <a:t>Consiglio di Stato, sez. V, 13.06.2025 n. 5196</a:t>
            </a:r>
          </a:p>
          <a:p>
            <a:pPr algn="just"/>
            <a:endParaRPr lang="it-IT" sz="2000" dirty="0"/>
          </a:p>
          <a:p>
            <a:pPr algn="just"/>
            <a:r>
              <a:rPr lang="it-IT" sz="2000" dirty="0"/>
              <a:t>Nella concessione, i servizi hanno una chiara natura imprenditoriale, nel senso che si rivolgono ad un mercato composto da una pluralità di utenti che ne domandano le prestazioni.</a:t>
            </a:r>
          </a:p>
          <a:p>
            <a:pPr algn="just"/>
            <a:endParaRPr lang="it-IT" sz="2000" dirty="0"/>
          </a:p>
          <a:p>
            <a:pPr algn="just"/>
            <a:r>
              <a:rPr lang="it-IT" sz="2000" dirty="0"/>
              <a:t>la predisposizione del modello di PEF e, quindi, anche la valutazione del fatto che l’operatore economico sia in grado di gestire il rischio operativo e garantire la realizzazione degli obiettivi di interesse pubblico costituisce espressione di discrezionalità tecnica della stazione appaltante non suscettibile di censura da parte del giudice amministrativo (Cons. Stato, n. 1043 del 2023), se non nei limiti di manifesta irragionevolezza ed errore macroscopico e manifesto.</a:t>
            </a:r>
          </a:p>
          <a:p>
            <a:pPr algn="just"/>
            <a:endParaRPr lang="it-IT" sz="2000" dirty="0"/>
          </a:p>
          <a:p>
            <a:pPr algn="just"/>
            <a:r>
              <a:rPr lang="it-IT" sz="2000" dirty="0"/>
              <a:t>Da tali assunti emerge, secondo questo indirizzo giurisprudenziale, che nelle concessioni disciplinate dal d.lgs. n. 36 del 2023, il PEF, qualora previsto dal bando, </a:t>
            </a:r>
            <a:r>
              <a:rPr lang="it-IT" sz="2000" dirty="0">
                <a:solidFill>
                  <a:srgbClr val="FF0000"/>
                </a:solidFill>
              </a:rPr>
              <a:t>ha un ruolo più funzionale alle caratteristiche specifiche del rapporto concessorio, senza che si debba pretendere una totale esaustività di rappresentazione dei singoli oneri economici, atteso che ciò che rileva è che sia adeguatamente rappresentato il rischio che l’operatore economico è chiamato ad assumere, tanto al fine di consentire la sostenibilità dell’offerta e la corretta partecipazione alla procedura di gara</a:t>
            </a:r>
            <a:r>
              <a:rPr lang="it-IT" sz="2000" dirty="0"/>
              <a:t>.</a:t>
            </a:r>
          </a:p>
        </p:txBody>
      </p:sp>
    </p:spTree>
    <p:extLst>
      <p:ext uri="{BB962C8B-B14F-4D97-AF65-F5344CB8AC3E}">
        <p14:creationId xmlns:p14="http://schemas.microsoft.com/office/powerpoint/2010/main" val="922921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66928" y="282189"/>
            <a:ext cx="11064240" cy="507831"/>
          </a:xfrm>
          <a:prstGeom prst="rect">
            <a:avLst/>
          </a:prstGeom>
          <a:noFill/>
        </p:spPr>
        <p:txBody>
          <a:bodyPr wrap="square">
            <a:spAutoFit/>
          </a:bodyPr>
          <a:lstStyle/>
          <a:p>
            <a:pPr>
              <a:defRPr sz="2700" b="1">
                <a:solidFill>
                  <a:srgbClr val="183E68"/>
                </a:solidFill>
                <a:latin typeface="Calibri"/>
              </a:defRPr>
            </a:pPr>
            <a:r>
              <a:rPr dirty="0"/>
              <a:t>Clausola –</a:t>
            </a:r>
            <a:r>
              <a:rPr lang="it-IT" dirty="0"/>
              <a:t> </a:t>
            </a:r>
            <a:r>
              <a:rPr dirty="0"/>
              <a:t>SLA: </a:t>
            </a:r>
            <a:r>
              <a:rPr dirty="0" err="1"/>
              <a:t>rimodulazione</a:t>
            </a:r>
            <a:r>
              <a:rPr dirty="0"/>
              <a:t> del corrispettivo</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14</a:t>
            </a:r>
          </a:p>
        </p:txBody>
      </p:sp>
      <p:sp>
        <p:nvSpPr>
          <p:cNvPr id="6" name="Rounded Rectangle 5"/>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VERSIONE ICT / CONTINUITÀ</a:t>
            </a:r>
          </a:p>
        </p:txBody>
      </p:sp>
      <p:sp>
        <p:nvSpPr>
          <p:cNvPr id="7" name="Rounded Rectangle 6"/>
          <p:cNvSpPr/>
          <p:nvPr/>
        </p:nvSpPr>
        <p:spPr>
          <a:xfrm>
            <a:off x="658368" y="1783080"/>
            <a:ext cx="10972800" cy="1885153"/>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rPr dirty="0"/>
              <a:t>“Il canone </a:t>
            </a:r>
            <a:r>
              <a:rPr dirty="0" err="1"/>
              <a:t>mensile</a:t>
            </a:r>
            <a:r>
              <a:rPr dirty="0"/>
              <a:t> </a:t>
            </a:r>
            <a:r>
              <a:rPr dirty="0" err="1"/>
              <a:t>è</a:t>
            </a:r>
            <a:r>
              <a:rPr dirty="0"/>
              <a:t> riconosciuto in misura </a:t>
            </a:r>
            <a:r>
              <a:rPr dirty="0" err="1"/>
              <a:t>proporzionale</a:t>
            </a:r>
            <a:r>
              <a:rPr dirty="0"/>
              <a:t> al livello di servizio effettivamente </a:t>
            </a:r>
            <a:r>
              <a:rPr dirty="0" err="1"/>
              <a:t>conseguito</a:t>
            </a:r>
            <a:r>
              <a:rPr dirty="0"/>
              <a:t>. Per ogni </a:t>
            </a:r>
            <a:r>
              <a:rPr dirty="0" err="1"/>
              <a:t>indicatore</a:t>
            </a:r>
            <a:r>
              <a:rPr dirty="0"/>
              <a:t> SLA il valore del service credit </a:t>
            </a:r>
            <a:r>
              <a:rPr dirty="0" err="1"/>
              <a:t>è</a:t>
            </a:r>
            <a:r>
              <a:rPr dirty="0"/>
              <a:t> determinato dalla formula SC = P × W × S, dove P </a:t>
            </a:r>
            <a:r>
              <a:rPr dirty="0" err="1"/>
              <a:t>è</a:t>
            </a:r>
            <a:r>
              <a:rPr dirty="0"/>
              <a:t> il canone </a:t>
            </a:r>
            <a:r>
              <a:rPr dirty="0" err="1"/>
              <a:t>mensile</a:t>
            </a:r>
            <a:r>
              <a:rPr dirty="0"/>
              <a:t>, W il peso </a:t>
            </a:r>
            <a:r>
              <a:rPr dirty="0" err="1"/>
              <a:t>dell’indicatore</a:t>
            </a:r>
            <a:r>
              <a:rPr dirty="0"/>
              <a:t> e S lo </a:t>
            </a:r>
            <a:r>
              <a:rPr dirty="0" err="1"/>
              <a:t>scostamento</a:t>
            </a:r>
            <a:r>
              <a:rPr dirty="0"/>
              <a:t> rispetto alla soglia. I service credit non </a:t>
            </a:r>
            <a:r>
              <a:rPr dirty="0" err="1"/>
              <a:t>esonerano</a:t>
            </a:r>
            <a:r>
              <a:rPr dirty="0"/>
              <a:t> dall’obbligo di ripristino e non </a:t>
            </a:r>
            <a:r>
              <a:rPr dirty="0" err="1"/>
              <a:t>precludono</a:t>
            </a:r>
            <a:r>
              <a:rPr dirty="0"/>
              <a:t> penali per </a:t>
            </a:r>
            <a:r>
              <a:rPr dirty="0" err="1"/>
              <a:t>ritardi</a:t>
            </a:r>
            <a:r>
              <a:rPr dirty="0"/>
              <a:t> su termini </a:t>
            </a:r>
            <a:r>
              <a:rPr dirty="0" err="1"/>
              <a:t>autonomi</a:t>
            </a:r>
            <a:r>
              <a:rPr dirty="0"/>
              <a:t> né il risarcimento del maggior danno, evitando duplicazioni per il medesimo fatto.”</a:t>
            </a:r>
          </a:p>
        </p:txBody>
      </p:sp>
      <p:sp>
        <p:nvSpPr>
          <p:cNvPr id="8" name="TextBox 7"/>
          <p:cNvSpPr txBox="1"/>
          <p:nvPr/>
        </p:nvSpPr>
        <p:spPr>
          <a:xfrm>
            <a:off x="749808" y="4120116"/>
            <a:ext cx="10789920" cy="1143000"/>
          </a:xfrm>
          <a:prstGeom prst="rect">
            <a:avLst/>
          </a:prstGeom>
          <a:noFill/>
        </p:spPr>
        <p:txBody>
          <a:bodyPr wrap="square" lIns="18288" tIns="18288" rIns="18288" bIns="18288" anchor="t">
            <a:spAutoFit/>
          </a:bodyPr>
          <a:lstStyle/>
          <a:p>
            <a:pPr algn="l">
              <a:defRPr sz="1750" b="0" i="0">
                <a:solidFill>
                  <a:srgbClr val="65788C"/>
                </a:solidFill>
                <a:latin typeface="Calibri"/>
              </a:defRPr>
            </a:pPr>
            <a:r>
              <a:rPr dirty="0"/>
              <a:t>La formula deve definire </a:t>
            </a:r>
            <a:r>
              <a:rPr dirty="0" err="1"/>
              <a:t>finestra</a:t>
            </a:r>
            <a:r>
              <a:rPr dirty="0"/>
              <a:t> di misurazione, manutenzioni programmate, eventi esclusi, priorità del ticket, </a:t>
            </a:r>
            <a:r>
              <a:rPr dirty="0" err="1"/>
              <a:t>fonte</a:t>
            </a:r>
            <a:r>
              <a:rPr dirty="0"/>
              <a:t> del timestamp e modalità di validazione del report. Senza queste regole, lo SLA </a:t>
            </a:r>
            <a:r>
              <a:rPr dirty="0" err="1"/>
              <a:t>è</a:t>
            </a:r>
            <a:r>
              <a:rPr dirty="0"/>
              <a:t> </a:t>
            </a:r>
            <a:r>
              <a:rPr dirty="0" err="1"/>
              <a:t>negoziato</a:t>
            </a:r>
            <a:r>
              <a:rPr dirty="0"/>
              <a:t> ex post.</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14</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61</a:t>
            </a:r>
          </a:p>
        </p:txBody>
      </p:sp>
      <p:sp>
        <p:nvSpPr>
          <p:cNvPr id="6" name="TextBox 5"/>
          <p:cNvSpPr txBox="1"/>
          <p:nvPr/>
        </p:nvSpPr>
        <p:spPr>
          <a:xfrm>
            <a:off x="502920" y="1143000"/>
            <a:ext cx="10972800" cy="566928"/>
          </a:xfrm>
          <a:prstGeom prst="rect">
            <a:avLst/>
          </a:prstGeom>
          <a:noFill/>
        </p:spPr>
        <p:txBody>
          <a:bodyPr wrap="square">
            <a:spAutoFit/>
          </a:bodyPr>
          <a:lstStyle/>
          <a:p>
            <a:pPr algn="l"/>
            <a:r>
              <a:rPr sz="2900" b="1">
                <a:solidFill>
                  <a:srgbClr val="1E1E1E"/>
                </a:solidFill>
                <a:latin typeface="Calibri"/>
              </a:rPr>
              <a:t>Riparto sulla sostenibilità</a:t>
            </a:r>
          </a:p>
        </p:txBody>
      </p:sp>
      <p:graphicFrame>
        <p:nvGraphicFramePr>
          <p:cNvPr id="8" name="Table 7"/>
          <p:cNvGraphicFramePr>
            <a:graphicFrameLocks noGrp="1"/>
          </p:cNvGraphicFramePr>
          <p:nvPr/>
        </p:nvGraphicFramePr>
        <p:xfrm>
          <a:off x="502920" y="2286000"/>
          <a:ext cx="11155680" cy="3566160"/>
        </p:xfrm>
        <a:graphic>
          <a:graphicData uri="http://schemas.openxmlformats.org/drawingml/2006/table">
            <a:tbl>
              <a:tblPr firstRow="1" bandRow="1">
                <a:tableStyleId>{5C22544A-7EE6-4342-B048-85BDC9FD1C3A}</a:tableStyleId>
              </a:tblPr>
              <a:tblGrid>
                <a:gridCol w="3718560">
                  <a:extLst>
                    <a:ext uri="{9D8B030D-6E8A-4147-A177-3AD203B41FA5}">
                      <a16:colId xmlns:a16="http://schemas.microsoft.com/office/drawing/2014/main" val="20000"/>
                    </a:ext>
                  </a:extLst>
                </a:gridCol>
                <a:gridCol w="3718560">
                  <a:extLst>
                    <a:ext uri="{9D8B030D-6E8A-4147-A177-3AD203B41FA5}">
                      <a16:colId xmlns:a16="http://schemas.microsoft.com/office/drawing/2014/main" val="20001"/>
                    </a:ext>
                  </a:extLst>
                </a:gridCol>
                <a:gridCol w="3718560">
                  <a:extLst>
                    <a:ext uri="{9D8B030D-6E8A-4147-A177-3AD203B41FA5}">
                      <a16:colId xmlns:a16="http://schemas.microsoft.com/office/drawing/2014/main" val="20002"/>
                    </a:ext>
                  </a:extLst>
                </a:gridCol>
              </a:tblGrid>
              <a:tr h="594360">
                <a:tc>
                  <a:txBody>
                    <a:bodyPr/>
                    <a:lstStyle/>
                    <a:p>
                      <a:pPr>
                        <a:defRPr sz="1650" b="1">
                          <a:solidFill>
                            <a:srgbClr val="FFFFFF"/>
                          </a:solidFill>
                          <a:latin typeface="Calibri"/>
                        </a:defRPr>
                      </a:pPr>
                      <a:r>
                        <a:t>Valutazione</a:t>
                      </a:r>
                    </a:p>
                  </a:txBody>
                  <a:tcPr>
                    <a:solidFill>
                      <a:srgbClr val="26418B"/>
                    </a:solidFill>
                  </a:tcPr>
                </a:tc>
                <a:tc>
                  <a:txBody>
                    <a:bodyPr/>
                    <a:lstStyle/>
                    <a:p>
                      <a:pPr>
                        <a:defRPr sz="1650" b="1">
                          <a:solidFill>
                            <a:srgbClr val="FFFFFF"/>
                          </a:solidFill>
                          <a:latin typeface="Calibri"/>
                        </a:defRPr>
                      </a:pPr>
                      <a:r>
                        <a:t>Soggetto principale</a:t>
                      </a:r>
                    </a:p>
                  </a:txBody>
                  <a:tcPr>
                    <a:solidFill>
                      <a:srgbClr val="26418B"/>
                    </a:solidFill>
                  </a:tcPr>
                </a:tc>
                <a:tc>
                  <a:txBody>
                    <a:bodyPr/>
                    <a:lstStyle/>
                    <a:p>
                      <a:pPr>
                        <a:defRPr sz="1650" b="1">
                          <a:solidFill>
                            <a:srgbClr val="FFFFFF"/>
                          </a:solidFill>
                          <a:latin typeface="Calibri"/>
                        </a:defRPr>
                      </a:pPr>
                      <a:r>
                        <a:t>Output atteso</a:t>
                      </a:r>
                    </a:p>
                  </a:txBody>
                  <a:tcPr>
                    <a:solidFill>
                      <a:srgbClr val="26418B"/>
                    </a:solidFill>
                  </a:tcPr>
                </a:tc>
                <a:extLst>
                  <a:ext uri="{0D108BD9-81ED-4DB2-BD59-A6C34878D82A}">
                    <a16:rowId xmlns:a16="http://schemas.microsoft.com/office/drawing/2014/main" val="10000"/>
                  </a:ext>
                </a:extLst>
              </a:tr>
              <a:tr h="594360">
                <a:tc>
                  <a:txBody>
                    <a:bodyPr/>
                    <a:lstStyle/>
                    <a:p>
                      <a:pPr>
                        <a:spcAft>
                          <a:spcPts val="0"/>
                        </a:spcAft>
                        <a:defRPr sz="1450">
                          <a:solidFill>
                            <a:srgbClr val="1E1E1E"/>
                          </a:solidFill>
                          <a:latin typeface="Calibri"/>
                        </a:defRPr>
                      </a:pPr>
                      <a:r>
                        <a:t>Convenienza del PPP</a:t>
                      </a:r>
                    </a:p>
                  </a:txBody>
                  <a:tcPr>
                    <a:solidFill>
                      <a:srgbClr val="FAFAFA"/>
                    </a:solidFill>
                  </a:tcPr>
                </a:tc>
                <a:tc>
                  <a:txBody>
                    <a:bodyPr/>
                    <a:lstStyle/>
                    <a:p>
                      <a:pPr>
                        <a:spcAft>
                          <a:spcPts val="0"/>
                        </a:spcAft>
                        <a:defRPr sz="1450">
                          <a:solidFill>
                            <a:srgbClr val="1E1E1E"/>
                          </a:solidFill>
                          <a:latin typeface="Calibri"/>
                        </a:defRPr>
                      </a:pPr>
                      <a:r>
                        <a:t>Comune</a:t>
                      </a:r>
                    </a:p>
                  </a:txBody>
                  <a:tcPr>
                    <a:solidFill>
                      <a:srgbClr val="FAFAFA"/>
                    </a:solidFill>
                  </a:tcPr>
                </a:tc>
                <a:tc>
                  <a:txBody>
                    <a:bodyPr/>
                    <a:lstStyle/>
                    <a:p>
                      <a:pPr>
                        <a:spcAft>
                          <a:spcPts val="0"/>
                        </a:spcAft>
                        <a:defRPr sz="1450">
                          <a:solidFill>
                            <a:srgbClr val="1E1E1E"/>
                          </a:solidFill>
                          <a:latin typeface="Calibri"/>
                        </a:defRPr>
                      </a:pPr>
                      <a:r>
                        <a:t>Relazione/atto motivato</a:t>
                      </a:r>
                    </a:p>
                  </a:txBody>
                  <a:tcPr>
                    <a:solidFill>
                      <a:srgbClr val="FAFAFA"/>
                    </a:solidFill>
                  </a:tcPr>
                </a:tc>
                <a:extLst>
                  <a:ext uri="{0D108BD9-81ED-4DB2-BD59-A6C34878D82A}">
                    <a16:rowId xmlns:a16="http://schemas.microsoft.com/office/drawing/2014/main" val="10001"/>
                  </a:ext>
                </a:extLst>
              </a:tr>
              <a:tr h="594360">
                <a:tc>
                  <a:txBody>
                    <a:bodyPr/>
                    <a:lstStyle/>
                    <a:p>
                      <a:pPr>
                        <a:spcAft>
                          <a:spcPts val="0"/>
                        </a:spcAft>
                        <a:defRPr sz="1450">
                          <a:solidFill>
                            <a:srgbClr val="1E1E1E"/>
                          </a:solidFill>
                          <a:latin typeface="Calibri"/>
                        </a:defRPr>
                      </a:pPr>
                      <a:r>
                        <a:t>Fattibilità economico-finanziaria iniziale</a:t>
                      </a:r>
                    </a:p>
                  </a:txBody>
                  <a:tcPr>
                    <a:solidFill>
                      <a:srgbClr val="F0F3F8"/>
                    </a:solidFill>
                  </a:tcPr>
                </a:tc>
                <a:tc>
                  <a:txBody>
                    <a:bodyPr/>
                    <a:lstStyle/>
                    <a:p>
                      <a:pPr>
                        <a:spcAft>
                          <a:spcPts val="0"/>
                        </a:spcAft>
                        <a:defRPr sz="1450">
                          <a:solidFill>
                            <a:srgbClr val="1E1E1E"/>
                          </a:solidFill>
                          <a:latin typeface="Calibri"/>
                        </a:defRPr>
                      </a:pPr>
                      <a:r>
                        <a:t>Comune con supporti</a:t>
                      </a:r>
                    </a:p>
                  </a:txBody>
                  <a:tcPr>
                    <a:solidFill>
                      <a:srgbClr val="F0F3F8"/>
                    </a:solidFill>
                  </a:tcPr>
                </a:tc>
                <a:tc>
                  <a:txBody>
                    <a:bodyPr/>
                    <a:lstStyle/>
                    <a:p>
                      <a:pPr>
                        <a:spcAft>
                          <a:spcPts val="0"/>
                        </a:spcAft>
                        <a:defRPr sz="1450">
                          <a:solidFill>
                            <a:srgbClr val="1E1E1E"/>
                          </a:solidFill>
                          <a:latin typeface="Calibri"/>
                        </a:defRPr>
                      </a:pPr>
                      <a:r>
                        <a:t>PEF di base o analisi preliminare</a:t>
                      </a:r>
                    </a:p>
                  </a:txBody>
                  <a:tcPr>
                    <a:solidFill>
                      <a:srgbClr val="F0F3F8"/>
                    </a:solidFill>
                  </a:tcPr>
                </a:tc>
                <a:extLst>
                  <a:ext uri="{0D108BD9-81ED-4DB2-BD59-A6C34878D82A}">
                    <a16:rowId xmlns:a16="http://schemas.microsoft.com/office/drawing/2014/main" val="10002"/>
                  </a:ext>
                </a:extLst>
              </a:tr>
              <a:tr h="594360">
                <a:tc>
                  <a:txBody>
                    <a:bodyPr/>
                    <a:lstStyle/>
                    <a:p>
                      <a:pPr>
                        <a:spcAft>
                          <a:spcPts val="0"/>
                        </a:spcAft>
                        <a:defRPr sz="1450">
                          <a:solidFill>
                            <a:srgbClr val="1E1E1E"/>
                          </a:solidFill>
                          <a:latin typeface="Calibri"/>
                        </a:defRPr>
                      </a:pPr>
                      <a:r>
                        <a:t>Adeguatezza PEF offerta</a:t>
                      </a:r>
                    </a:p>
                  </a:txBody>
                  <a:tcPr>
                    <a:solidFill>
                      <a:srgbClr val="FAFAFA"/>
                    </a:solidFill>
                  </a:tcPr>
                </a:tc>
                <a:tc>
                  <a:txBody>
                    <a:bodyPr/>
                    <a:lstStyle/>
                    <a:p>
                      <a:pPr>
                        <a:spcAft>
                          <a:spcPts val="0"/>
                        </a:spcAft>
                        <a:defRPr sz="1450">
                          <a:solidFill>
                            <a:srgbClr val="1E1E1E"/>
                          </a:solidFill>
                          <a:latin typeface="Calibri"/>
                        </a:defRPr>
                      </a:pPr>
                      <a:r>
                        <a:t>Commissione</a:t>
                      </a:r>
                    </a:p>
                  </a:txBody>
                  <a:tcPr>
                    <a:solidFill>
                      <a:srgbClr val="FAFAFA"/>
                    </a:solidFill>
                  </a:tcPr>
                </a:tc>
                <a:tc>
                  <a:txBody>
                    <a:bodyPr/>
                    <a:lstStyle/>
                    <a:p>
                      <a:pPr>
                        <a:spcAft>
                          <a:spcPts val="0"/>
                        </a:spcAft>
                        <a:defRPr sz="1450">
                          <a:solidFill>
                            <a:srgbClr val="1E1E1E"/>
                          </a:solidFill>
                          <a:latin typeface="Calibri"/>
                        </a:defRPr>
                      </a:pPr>
                      <a:r>
                        <a:t>Verbale motivato prima del punteggio economico</a:t>
                      </a:r>
                    </a:p>
                  </a:txBody>
                  <a:tcPr>
                    <a:solidFill>
                      <a:srgbClr val="FAFAFA"/>
                    </a:solidFill>
                  </a:tcPr>
                </a:tc>
                <a:extLst>
                  <a:ext uri="{0D108BD9-81ED-4DB2-BD59-A6C34878D82A}">
                    <a16:rowId xmlns:a16="http://schemas.microsoft.com/office/drawing/2014/main" val="10003"/>
                  </a:ext>
                </a:extLst>
              </a:tr>
              <a:tr h="594360">
                <a:tc>
                  <a:txBody>
                    <a:bodyPr/>
                    <a:lstStyle/>
                    <a:p>
                      <a:pPr>
                        <a:spcAft>
                          <a:spcPts val="0"/>
                        </a:spcAft>
                        <a:defRPr sz="1450">
                          <a:solidFill>
                            <a:srgbClr val="1E1E1E"/>
                          </a:solidFill>
                          <a:latin typeface="Calibri"/>
                        </a:defRPr>
                      </a:pPr>
                      <a:r>
                        <a:t>Gestione procedura verifica</a:t>
                      </a:r>
                    </a:p>
                  </a:txBody>
                  <a:tcPr>
                    <a:solidFill>
                      <a:srgbClr val="F0F3F8"/>
                    </a:solidFill>
                  </a:tcPr>
                </a:tc>
                <a:tc>
                  <a:txBody>
                    <a:bodyPr/>
                    <a:lstStyle/>
                    <a:p>
                      <a:pPr>
                        <a:spcAft>
                          <a:spcPts val="0"/>
                        </a:spcAft>
                        <a:defRPr sz="1450">
                          <a:solidFill>
                            <a:srgbClr val="1E1E1E"/>
                          </a:solidFill>
                          <a:latin typeface="Calibri"/>
                        </a:defRPr>
                      </a:pPr>
                      <a:r>
                        <a:t>CUC</a:t>
                      </a:r>
                    </a:p>
                  </a:txBody>
                  <a:tcPr>
                    <a:solidFill>
                      <a:srgbClr val="F0F3F8"/>
                    </a:solidFill>
                  </a:tcPr>
                </a:tc>
                <a:tc>
                  <a:txBody>
                    <a:bodyPr/>
                    <a:lstStyle/>
                    <a:p>
                      <a:pPr>
                        <a:spcAft>
                          <a:spcPts val="0"/>
                        </a:spcAft>
                        <a:defRPr sz="1450">
                          <a:solidFill>
                            <a:srgbClr val="1E1E1E"/>
                          </a:solidFill>
                          <a:latin typeface="Calibri"/>
                        </a:defRPr>
                      </a:pPr>
                      <a:r>
                        <a:t>Raccordo, comunicazioni, verbalizzazione</a:t>
                      </a:r>
                    </a:p>
                  </a:txBody>
                  <a:tcPr>
                    <a:solidFill>
                      <a:srgbClr val="F0F3F8"/>
                    </a:solidFill>
                  </a:tcPr>
                </a:tc>
                <a:extLst>
                  <a:ext uri="{0D108BD9-81ED-4DB2-BD59-A6C34878D82A}">
                    <a16:rowId xmlns:a16="http://schemas.microsoft.com/office/drawing/2014/main" val="10004"/>
                  </a:ext>
                </a:extLst>
              </a:tr>
              <a:tr h="594360">
                <a:tc>
                  <a:txBody>
                    <a:bodyPr/>
                    <a:lstStyle/>
                    <a:p>
                      <a:pPr>
                        <a:spcAft>
                          <a:spcPts val="0"/>
                        </a:spcAft>
                        <a:defRPr sz="1450">
                          <a:solidFill>
                            <a:srgbClr val="1E1E1E"/>
                          </a:solidFill>
                          <a:latin typeface="Calibri"/>
                        </a:defRPr>
                      </a:pPr>
                      <a:r>
                        <a:t>Equilibrio in esecuzione</a:t>
                      </a:r>
                    </a:p>
                  </a:txBody>
                  <a:tcPr>
                    <a:solidFill>
                      <a:srgbClr val="FAFAFA"/>
                    </a:solidFill>
                  </a:tcPr>
                </a:tc>
                <a:tc>
                  <a:txBody>
                    <a:bodyPr/>
                    <a:lstStyle/>
                    <a:p>
                      <a:pPr>
                        <a:spcAft>
                          <a:spcPts val="0"/>
                        </a:spcAft>
                        <a:defRPr sz="1450">
                          <a:solidFill>
                            <a:srgbClr val="1E1E1E"/>
                          </a:solidFill>
                          <a:latin typeface="Calibri"/>
                        </a:defRPr>
                      </a:pPr>
                      <a:r>
                        <a:t>Comune</a:t>
                      </a:r>
                    </a:p>
                  </a:txBody>
                  <a:tcPr>
                    <a:solidFill>
                      <a:srgbClr val="FAFAFA"/>
                    </a:solidFill>
                  </a:tcPr>
                </a:tc>
                <a:tc>
                  <a:txBody>
                    <a:bodyPr/>
                    <a:lstStyle/>
                    <a:p>
                      <a:pPr>
                        <a:spcAft>
                          <a:spcPts val="0"/>
                        </a:spcAft>
                        <a:defRPr sz="1450">
                          <a:solidFill>
                            <a:srgbClr val="1E1E1E"/>
                          </a:solidFill>
                          <a:latin typeface="Calibri"/>
                        </a:defRPr>
                      </a:pPr>
                      <a:r>
                        <a:t>Monitoraggio KPI, rischi e riequilibri</a:t>
                      </a:r>
                    </a:p>
                  </a:txBody>
                  <a:tcPr>
                    <a:solidFill>
                      <a:srgbClr val="FAFAFA"/>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62</a:t>
            </a:r>
          </a:p>
        </p:txBody>
      </p:sp>
      <p:sp>
        <p:nvSpPr>
          <p:cNvPr id="6" name="TextBox 5"/>
          <p:cNvSpPr txBox="1"/>
          <p:nvPr/>
        </p:nvSpPr>
        <p:spPr>
          <a:xfrm>
            <a:off x="502920" y="1143000"/>
            <a:ext cx="10972800" cy="566928"/>
          </a:xfrm>
          <a:prstGeom prst="rect">
            <a:avLst/>
          </a:prstGeom>
          <a:noFill/>
        </p:spPr>
        <p:txBody>
          <a:bodyPr wrap="square">
            <a:spAutoFit/>
          </a:bodyPr>
          <a:lstStyle/>
          <a:p>
            <a:pPr algn="l"/>
            <a:r>
              <a:rPr sz="2900" b="1">
                <a:solidFill>
                  <a:srgbClr val="1E1E1E"/>
                </a:solidFill>
                <a:latin typeface="Calibri"/>
              </a:rPr>
              <a:t>Il ruolo della CUC nella verifica del PEF</a:t>
            </a: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646331"/>
          </a:xfrm>
          <a:prstGeom prst="rect">
            <a:avLst/>
          </a:prstGeom>
          <a:noFill/>
        </p:spPr>
        <p:txBody>
          <a:bodyPr wrap="square">
            <a:spAutoFit/>
          </a:bodyPr>
          <a:lstStyle/>
          <a:p>
            <a:r>
              <a:rPr sz="1800" dirty="0">
                <a:solidFill>
                  <a:srgbClr val="1E1E1E"/>
                </a:solidFill>
                <a:latin typeface="Calibri"/>
              </a:rPr>
              <a:t>La CUC deve </a:t>
            </a:r>
            <a:r>
              <a:rPr sz="1800" dirty="0" err="1">
                <a:solidFill>
                  <a:srgbClr val="1E1E1E"/>
                </a:solidFill>
                <a:latin typeface="Calibri"/>
              </a:rPr>
              <a:t>organizzare</a:t>
            </a:r>
            <a:r>
              <a:rPr sz="1800" dirty="0">
                <a:solidFill>
                  <a:srgbClr val="1E1E1E"/>
                </a:solidFill>
                <a:latin typeface="Calibri"/>
              </a:rPr>
              <a:t> </a:t>
            </a:r>
            <a:r>
              <a:rPr sz="1800" dirty="0" err="1">
                <a:solidFill>
                  <a:srgbClr val="1E1E1E"/>
                </a:solidFill>
                <a:latin typeface="Calibri"/>
              </a:rPr>
              <a:t>correttamente</a:t>
            </a:r>
            <a:r>
              <a:rPr sz="1800" dirty="0">
                <a:solidFill>
                  <a:srgbClr val="1E1E1E"/>
                </a:solidFill>
                <a:latin typeface="Calibri"/>
              </a:rPr>
              <a:t> la fase: tempi, supporti, </a:t>
            </a:r>
            <a:r>
              <a:rPr sz="1800" dirty="0" err="1">
                <a:solidFill>
                  <a:srgbClr val="1E1E1E"/>
                </a:solidFill>
                <a:latin typeface="Calibri"/>
              </a:rPr>
              <a:t>verbalizzazione</a:t>
            </a:r>
            <a:r>
              <a:rPr sz="1800" dirty="0">
                <a:solidFill>
                  <a:srgbClr val="1E1E1E"/>
                </a:solidFill>
                <a:latin typeface="Calibri"/>
              </a:rPr>
              <a:t>, richieste di </a:t>
            </a:r>
            <a:r>
              <a:rPr sz="1800" dirty="0" err="1">
                <a:solidFill>
                  <a:srgbClr val="1E1E1E"/>
                </a:solidFill>
                <a:latin typeface="Calibri"/>
              </a:rPr>
              <a:t>chiarimenti</a:t>
            </a:r>
            <a:r>
              <a:rPr sz="1800" dirty="0">
                <a:solidFill>
                  <a:srgbClr val="1E1E1E"/>
                </a:solidFill>
                <a:latin typeface="Calibri"/>
              </a:rPr>
              <a:t> e coordinamento con la lex specialis.</a:t>
            </a:r>
          </a:p>
        </p:txBody>
      </p:sp>
      <p:sp>
        <p:nvSpPr>
          <p:cNvPr id="10" name="TextBox 9"/>
          <p:cNvSpPr txBox="1"/>
          <p:nvPr/>
        </p:nvSpPr>
        <p:spPr>
          <a:xfrm>
            <a:off x="868680" y="3584448"/>
            <a:ext cx="10332720" cy="1323439"/>
          </a:xfrm>
          <a:prstGeom prst="rect">
            <a:avLst/>
          </a:prstGeom>
          <a:noFill/>
        </p:spPr>
        <p:txBody>
          <a:bodyPr wrap="square">
            <a:spAutoFit/>
          </a:bodyPr>
          <a:lstStyle/>
          <a:p>
            <a:pPr marL="285750" indent="-171450">
              <a:buChar char="•"/>
              <a:defRPr sz="1800">
                <a:solidFill>
                  <a:srgbClr val="1E1E1E"/>
                </a:solidFill>
                <a:latin typeface="Calibri"/>
              </a:defRPr>
            </a:pPr>
            <a:r>
              <a:rPr sz="2000"/>
              <a:t>Deve assicurare che la verifica sia svolta prima del punteggio economico.</a:t>
            </a:r>
          </a:p>
          <a:p>
            <a:pPr marL="285750" indent="-171450">
              <a:buChar char="•"/>
              <a:defRPr sz="1800">
                <a:solidFill>
                  <a:srgbClr val="1E1E1E"/>
                </a:solidFill>
                <a:latin typeface="Calibri"/>
              </a:defRPr>
            </a:pPr>
            <a:r>
              <a:rPr sz="2000"/>
              <a:t>Deve curare eventuali richieste istruttorie secondo le regole di gara.</a:t>
            </a:r>
          </a:p>
          <a:p>
            <a:pPr marL="285750" indent="-171450">
              <a:buChar char="•"/>
              <a:defRPr sz="1800">
                <a:solidFill>
                  <a:srgbClr val="1E1E1E"/>
                </a:solidFill>
                <a:latin typeface="Calibri"/>
              </a:defRPr>
            </a:pPr>
            <a:r>
              <a:rPr sz="2000"/>
              <a:t>Deve garantire tracciabilità e integrità delle comunicazioni.</a:t>
            </a:r>
          </a:p>
          <a:p>
            <a:pPr marL="285750" indent="-171450">
              <a:buChar char="•"/>
              <a:defRPr sz="1800">
                <a:solidFill>
                  <a:srgbClr val="1E1E1E"/>
                </a:solidFill>
                <a:latin typeface="Calibri"/>
              </a:defRPr>
            </a:pPr>
            <a:r>
              <a:rPr sz="2000"/>
              <a:t>Deve evitare che il controllo del PEF diventi un passaggio informale non verbalizzato.</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63</a:t>
            </a:r>
          </a:p>
        </p:txBody>
      </p:sp>
      <p:sp>
        <p:nvSpPr>
          <p:cNvPr id="6" name="TextBox 5"/>
          <p:cNvSpPr txBox="1"/>
          <p:nvPr/>
        </p:nvSpPr>
        <p:spPr>
          <a:xfrm>
            <a:off x="502920" y="1143000"/>
            <a:ext cx="10972800" cy="538609"/>
          </a:xfrm>
          <a:prstGeom prst="rect">
            <a:avLst/>
          </a:prstGeom>
          <a:noFill/>
        </p:spPr>
        <p:txBody>
          <a:bodyPr wrap="square">
            <a:spAutoFit/>
          </a:bodyPr>
          <a:lstStyle/>
          <a:p>
            <a:pPr algn="l"/>
            <a:r>
              <a:rPr sz="2900" b="1" dirty="0">
                <a:solidFill>
                  <a:srgbClr val="1E1E1E"/>
                </a:solidFill>
                <a:latin typeface="Calibri"/>
              </a:rPr>
              <a:t>Il ruolo del </a:t>
            </a:r>
            <a:r>
              <a:rPr lang="it-IT" sz="2900" b="1" dirty="0">
                <a:solidFill>
                  <a:srgbClr val="1E1E1E"/>
                </a:solidFill>
                <a:latin typeface="Calibri"/>
              </a:rPr>
              <a:t>RUP dell’ente concedente</a:t>
            </a:r>
            <a:endParaRPr sz="2900" b="1" dirty="0">
              <a:solidFill>
                <a:srgbClr val="1E1E1E"/>
              </a:solidFill>
              <a:latin typeface="Calibri"/>
            </a:endParaRP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960120"/>
          </a:xfrm>
          <a:prstGeom prst="rect">
            <a:avLst/>
          </a:prstGeom>
          <a:noFill/>
        </p:spPr>
        <p:txBody>
          <a:bodyPr wrap="square">
            <a:spAutoFit/>
          </a:bodyPr>
          <a:lstStyle/>
          <a:p>
            <a:r>
              <a:rPr sz="1800" dirty="0">
                <a:solidFill>
                  <a:srgbClr val="1E1E1E"/>
                </a:solidFill>
                <a:latin typeface="Calibri"/>
              </a:rPr>
              <a:t>Il responsabile del Comune deve assicurare che la </a:t>
            </a:r>
            <a:r>
              <a:rPr sz="1800" dirty="0" err="1">
                <a:solidFill>
                  <a:srgbClr val="1E1E1E"/>
                </a:solidFill>
                <a:latin typeface="Calibri"/>
              </a:rPr>
              <a:t>commissione</a:t>
            </a:r>
            <a:r>
              <a:rPr sz="1800" dirty="0">
                <a:solidFill>
                  <a:srgbClr val="1E1E1E"/>
                </a:solidFill>
                <a:latin typeface="Calibri"/>
              </a:rPr>
              <a:t> e la CUC </a:t>
            </a:r>
            <a:r>
              <a:rPr sz="1800" dirty="0" err="1">
                <a:solidFill>
                  <a:srgbClr val="1E1E1E"/>
                </a:solidFill>
                <a:latin typeface="Calibri"/>
              </a:rPr>
              <a:t>dispongano</a:t>
            </a:r>
            <a:r>
              <a:rPr sz="1800" dirty="0">
                <a:solidFill>
                  <a:srgbClr val="1E1E1E"/>
                </a:solidFill>
                <a:latin typeface="Calibri"/>
              </a:rPr>
              <a:t> degli elementi per comprendere il fabbisogno, i vincoli e gli obiettivi dell’operazione. Non deve </a:t>
            </a:r>
            <a:r>
              <a:rPr sz="1800" dirty="0" err="1">
                <a:solidFill>
                  <a:srgbClr val="1E1E1E"/>
                </a:solidFill>
                <a:latin typeface="Calibri"/>
              </a:rPr>
              <a:t>interferire</a:t>
            </a:r>
            <a:r>
              <a:rPr sz="1800" dirty="0">
                <a:solidFill>
                  <a:srgbClr val="1E1E1E"/>
                </a:solidFill>
                <a:latin typeface="Calibri"/>
              </a:rPr>
              <a:t> nel </a:t>
            </a:r>
            <a:r>
              <a:rPr sz="1800" dirty="0" err="1">
                <a:solidFill>
                  <a:srgbClr val="1E1E1E"/>
                </a:solidFill>
                <a:latin typeface="Calibri"/>
              </a:rPr>
              <a:t>giudizio</a:t>
            </a:r>
            <a:r>
              <a:rPr sz="1800" dirty="0">
                <a:solidFill>
                  <a:srgbClr val="1E1E1E"/>
                </a:solidFill>
                <a:latin typeface="Calibri"/>
              </a:rPr>
              <a:t>, ma deve presidiare la coerenza dell’interesse pubblico.</a:t>
            </a:r>
          </a:p>
        </p:txBody>
      </p:sp>
      <p:sp>
        <p:nvSpPr>
          <p:cNvPr id="10" name="TextBox 9"/>
          <p:cNvSpPr txBox="1"/>
          <p:nvPr/>
        </p:nvSpPr>
        <p:spPr>
          <a:xfrm>
            <a:off x="868680" y="3584448"/>
            <a:ext cx="10332720" cy="1015663"/>
          </a:xfrm>
          <a:prstGeom prst="rect">
            <a:avLst/>
          </a:prstGeom>
          <a:noFill/>
        </p:spPr>
        <p:txBody>
          <a:bodyPr wrap="square">
            <a:spAutoFit/>
          </a:bodyPr>
          <a:lstStyle/>
          <a:p>
            <a:pPr marL="285750" indent="-171450">
              <a:buChar char="•"/>
              <a:defRPr sz="1800">
                <a:solidFill>
                  <a:srgbClr val="1E1E1E"/>
                </a:solidFill>
                <a:latin typeface="Calibri"/>
              </a:defRPr>
            </a:pPr>
            <a:r>
              <a:rPr sz="2000" dirty="0"/>
              <a:t>Può fornire dati su utenza, patrimonio, costi </a:t>
            </a:r>
            <a:r>
              <a:rPr sz="2000" dirty="0" err="1"/>
              <a:t>storici</a:t>
            </a:r>
            <a:r>
              <a:rPr sz="2000" dirty="0"/>
              <a:t> e vincoli.</a:t>
            </a:r>
          </a:p>
          <a:p>
            <a:pPr marL="285750" indent="-171450">
              <a:buChar char="•"/>
              <a:defRPr sz="1800">
                <a:solidFill>
                  <a:srgbClr val="1E1E1E"/>
                </a:solidFill>
                <a:latin typeface="Calibri"/>
              </a:defRPr>
            </a:pPr>
            <a:r>
              <a:rPr sz="2000" dirty="0"/>
              <a:t>Deve </a:t>
            </a:r>
            <a:r>
              <a:rPr sz="2000" dirty="0" err="1"/>
              <a:t>segnalare</a:t>
            </a:r>
            <a:r>
              <a:rPr sz="2000" dirty="0"/>
              <a:t> eventuali </a:t>
            </a:r>
            <a:r>
              <a:rPr sz="2000" dirty="0" err="1"/>
              <a:t>incongruenze</a:t>
            </a:r>
            <a:r>
              <a:rPr sz="2000" dirty="0"/>
              <a:t> rispetto agli atti comunali.</a:t>
            </a:r>
          </a:p>
          <a:p>
            <a:pPr marL="285750" indent="-171450">
              <a:buChar char="•"/>
              <a:defRPr sz="1800">
                <a:solidFill>
                  <a:srgbClr val="1E1E1E"/>
                </a:solidFill>
                <a:latin typeface="Calibri"/>
              </a:defRPr>
            </a:pPr>
            <a:r>
              <a:rPr sz="2000" dirty="0"/>
              <a:t>Resta responsabile della futura sostenibilità per il Comune e per </a:t>
            </a:r>
            <a:r>
              <a:rPr sz="2000" dirty="0" err="1"/>
              <a:t>l’utenza</a:t>
            </a:r>
            <a:r>
              <a:rPr sz="2000" dirty="0"/>
              <a:t>.</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65</a:t>
            </a:r>
          </a:p>
        </p:txBody>
      </p:sp>
      <p:sp>
        <p:nvSpPr>
          <p:cNvPr id="6" name="TextBox 5"/>
          <p:cNvSpPr txBox="1"/>
          <p:nvPr/>
        </p:nvSpPr>
        <p:spPr>
          <a:xfrm>
            <a:off x="502920" y="1143000"/>
            <a:ext cx="10972800" cy="538609"/>
          </a:xfrm>
          <a:prstGeom prst="rect">
            <a:avLst/>
          </a:prstGeom>
          <a:noFill/>
        </p:spPr>
        <p:txBody>
          <a:bodyPr wrap="square">
            <a:spAutoFit/>
          </a:bodyPr>
          <a:lstStyle/>
          <a:p>
            <a:pPr algn="l"/>
            <a:r>
              <a:rPr sz="2900" b="1" dirty="0">
                <a:solidFill>
                  <a:srgbClr val="1E1E1E"/>
                </a:solidFill>
                <a:latin typeface="Calibri"/>
              </a:rPr>
              <a:t>Verifica del</a:t>
            </a:r>
            <a:r>
              <a:rPr lang="it-IT" sz="2900" b="1" dirty="0">
                <a:solidFill>
                  <a:srgbClr val="1E1E1E"/>
                </a:solidFill>
                <a:latin typeface="Calibri"/>
              </a:rPr>
              <a:t>la sostenibilità del</a:t>
            </a:r>
            <a:r>
              <a:rPr sz="2900" b="1" dirty="0">
                <a:solidFill>
                  <a:srgbClr val="1E1E1E"/>
                </a:solidFill>
                <a:latin typeface="Calibri"/>
              </a:rPr>
              <a:t> PEF e </a:t>
            </a:r>
            <a:r>
              <a:rPr sz="2900" b="1" dirty="0" err="1">
                <a:solidFill>
                  <a:srgbClr val="1E1E1E"/>
                </a:solidFill>
                <a:latin typeface="Calibri"/>
              </a:rPr>
              <a:t>anomalia</a:t>
            </a:r>
            <a:r>
              <a:rPr sz="2900" b="1" dirty="0">
                <a:solidFill>
                  <a:srgbClr val="1E1E1E"/>
                </a:solidFill>
                <a:latin typeface="Calibri"/>
              </a:rPr>
              <a:t>: </a:t>
            </a:r>
            <a:r>
              <a:rPr sz="2900" b="1" dirty="0" err="1">
                <a:solidFill>
                  <a:srgbClr val="1E1E1E"/>
                </a:solidFill>
                <a:latin typeface="Calibri"/>
              </a:rPr>
              <a:t>differenze</a:t>
            </a:r>
            <a:endParaRPr sz="2900" b="1" dirty="0">
              <a:solidFill>
                <a:srgbClr val="1E1E1E"/>
              </a:solidFill>
              <a:latin typeface="Calibri"/>
            </a:endParaRP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960120"/>
          </a:xfrm>
          <a:prstGeom prst="rect">
            <a:avLst/>
          </a:prstGeom>
          <a:noFill/>
        </p:spPr>
        <p:txBody>
          <a:bodyPr wrap="square">
            <a:spAutoFit/>
          </a:bodyPr>
          <a:lstStyle/>
          <a:p>
            <a:r>
              <a:rPr sz="1800">
                <a:solidFill>
                  <a:srgbClr val="1E1E1E"/>
                </a:solidFill>
                <a:latin typeface="Calibri"/>
              </a:rPr>
              <a:t>La verifica del PEF nel PPP è fisiologica e deve essere svolta prima del punteggio economico. La verifica di anomalia è eventuale e scatta quando l’offerta presenta elementi specifici di sospetta inattendibilità.</a:t>
            </a:r>
          </a:p>
        </p:txBody>
      </p:sp>
      <p:sp>
        <p:nvSpPr>
          <p:cNvPr id="10" name="TextBox 9"/>
          <p:cNvSpPr txBox="1"/>
          <p:nvPr/>
        </p:nvSpPr>
        <p:spPr>
          <a:xfrm>
            <a:off x="868680" y="3584448"/>
            <a:ext cx="10332720" cy="1323439"/>
          </a:xfrm>
          <a:prstGeom prst="rect">
            <a:avLst/>
          </a:prstGeom>
          <a:noFill/>
        </p:spPr>
        <p:txBody>
          <a:bodyPr wrap="square">
            <a:spAutoFit/>
          </a:bodyPr>
          <a:lstStyle/>
          <a:p>
            <a:pPr marL="285750" indent="-171450">
              <a:buChar char="•"/>
              <a:defRPr sz="1800">
                <a:solidFill>
                  <a:srgbClr val="1E1E1E"/>
                </a:solidFill>
                <a:latin typeface="Calibri"/>
              </a:defRPr>
            </a:pPr>
            <a:r>
              <a:rPr sz="2000" dirty="0"/>
              <a:t>PEF: controllo ordinario di </a:t>
            </a:r>
            <a:r>
              <a:rPr sz="2000" dirty="0" err="1"/>
              <a:t>adeguatezza</a:t>
            </a:r>
            <a:r>
              <a:rPr sz="2000" dirty="0"/>
              <a:t> e sostenibilità.</a:t>
            </a:r>
          </a:p>
          <a:p>
            <a:pPr marL="285750" indent="-171450">
              <a:buChar char="•"/>
              <a:defRPr sz="1800">
                <a:solidFill>
                  <a:srgbClr val="1E1E1E"/>
                </a:solidFill>
                <a:latin typeface="Calibri"/>
              </a:defRPr>
            </a:pPr>
            <a:r>
              <a:rPr sz="2000" dirty="0" err="1"/>
              <a:t>Anomalia</a:t>
            </a:r>
            <a:r>
              <a:rPr sz="2000" dirty="0"/>
              <a:t>: controllo eventuale di </a:t>
            </a:r>
            <a:r>
              <a:rPr sz="2000" dirty="0" err="1"/>
              <a:t>congruità</a:t>
            </a:r>
            <a:r>
              <a:rPr sz="2000" dirty="0"/>
              <a:t>, </a:t>
            </a:r>
            <a:r>
              <a:rPr sz="2000" dirty="0" err="1"/>
              <a:t>serietà</a:t>
            </a:r>
            <a:r>
              <a:rPr sz="2000" dirty="0"/>
              <a:t> e </a:t>
            </a:r>
            <a:r>
              <a:rPr sz="2000" dirty="0" err="1"/>
              <a:t>realizzabilità</a:t>
            </a:r>
            <a:r>
              <a:rPr sz="2000" dirty="0"/>
              <a:t>.</a:t>
            </a:r>
          </a:p>
          <a:p>
            <a:pPr marL="285750" indent="-171450">
              <a:buChar char="•"/>
              <a:defRPr sz="1800">
                <a:solidFill>
                  <a:srgbClr val="1E1E1E"/>
                </a:solidFill>
                <a:latin typeface="Calibri"/>
              </a:defRPr>
            </a:pPr>
            <a:r>
              <a:rPr sz="2000" dirty="0"/>
              <a:t>Le due </a:t>
            </a:r>
            <a:r>
              <a:rPr sz="2000" dirty="0" err="1"/>
              <a:t>verifiche</a:t>
            </a:r>
            <a:r>
              <a:rPr sz="2000" dirty="0"/>
              <a:t> possono </a:t>
            </a:r>
            <a:r>
              <a:rPr sz="2000" dirty="0" err="1"/>
              <a:t>collegarsi</a:t>
            </a:r>
            <a:r>
              <a:rPr sz="2000" dirty="0"/>
              <a:t>, ma non </a:t>
            </a:r>
            <a:r>
              <a:rPr sz="2000" dirty="0" err="1"/>
              <a:t>coincidono</a:t>
            </a:r>
            <a:r>
              <a:rPr sz="2000" dirty="0"/>
              <a:t>.</a:t>
            </a:r>
          </a:p>
          <a:p>
            <a:pPr marL="285750" indent="-171450">
              <a:buChar char="•"/>
              <a:defRPr sz="1800">
                <a:solidFill>
                  <a:srgbClr val="1E1E1E"/>
                </a:solidFill>
                <a:latin typeface="Calibri"/>
              </a:defRPr>
            </a:pPr>
            <a:r>
              <a:rPr sz="2000" dirty="0"/>
              <a:t>La lex specialis </a:t>
            </a:r>
            <a:r>
              <a:rPr sz="2000" dirty="0" err="1"/>
              <a:t>dovrebbe</a:t>
            </a:r>
            <a:r>
              <a:rPr sz="2000" dirty="0"/>
              <a:t> </a:t>
            </a:r>
            <a:r>
              <a:rPr sz="2000" dirty="0" err="1"/>
              <a:t>spiegare</a:t>
            </a:r>
            <a:r>
              <a:rPr sz="2000" dirty="0"/>
              <a:t> come saranno </a:t>
            </a:r>
            <a:r>
              <a:rPr sz="2000" dirty="0" err="1"/>
              <a:t>gestite</a:t>
            </a:r>
            <a:r>
              <a:rPr sz="2000" dirty="0"/>
              <a:t>.</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D6CBF-3101-404E-D7E9-728AF497DCC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566AFD1-3697-4E26-8C3B-478D6432B612}"/>
              </a:ext>
            </a:extLst>
          </p:cNvPr>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65</a:t>
            </a:r>
          </a:p>
        </p:txBody>
      </p:sp>
      <p:sp>
        <p:nvSpPr>
          <p:cNvPr id="6" name="TextBox 5">
            <a:extLst>
              <a:ext uri="{FF2B5EF4-FFF2-40B4-BE49-F238E27FC236}">
                <a16:creationId xmlns:a16="http://schemas.microsoft.com/office/drawing/2014/main" id="{E6022F80-176A-ACED-006E-18BCC350F9BF}"/>
              </a:ext>
            </a:extLst>
          </p:cNvPr>
          <p:cNvSpPr txBox="1"/>
          <p:nvPr/>
        </p:nvSpPr>
        <p:spPr>
          <a:xfrm>
            <a:off x="749808" y="483781"/>
            <a:ext cx="10972800" cy="538609"/>
          </a:xfrm>
          <a:prstGeom prst="rect">
            <a:avLst/>
          </a:prstGeom>
          <a:noFill/>
        </p:spPr>
        <p:txBody>
          <a:bodyPr wrap="square">
            <a:spAutoFit/>
          </a:bodyPr>
          <a:lstStyle/>
          <a:p>
            <a:pPr algn="l"/>
            <a:r>
              <a:rPr lang="it-IT" sz="2900" b="1" dirty="0">
                <a:solidFill>
                  <a:srgbClr val="1E1E1E"/>
                </a:solidFill>
                <a:latin typeface="Calibri"/>
              </a:rPr>
              <a:t>TAR Cagliari, 04.11.2025 n. 972</a:t>
            </a:r>
            <a:endParaRPr sz="2900" b="1" dirty="0">
              <a:solidFill>
                <a:srgbClr val="1E1E1E"/>
              </a:solidFill>
              <a:latin typeface="Calibri"/>
            </a:endParaRPr>
          </a:p>
        </p:txBody>
      </p:sp>
      <p:sp>
        <p:nvSpPr>
          <p:cNvPr id="10" name="TextBox 9">
            <a:extLst>
              <a:ext uri="{FF2B5EF4-FFF2-40B4-BE49-F238E27FC236}">
                <a16:creationId xmlns:a16="http://schemas.microsoft.com/office/drawing/2014/main" id="{1DABD8CF-F79E-9259-1CF0-B13D0735FBD4}"/>
              </a:ext>
            </a:extLst>
          </p:cNvPr>
          <p:cNvSpPr txBox="1"/>
          <p:nvPr/>
        </p:nvSpPr>
        <p:spPr>
          <a:xfrm>
            <a:off x="484526" y="1358380"/>
            <a:ext cx="10972800" cy="3785652"/>
          </a:xfrm>
          <a:prstGeom prst="rect">
            <a:avLst/>
          </a:prstGeom>
          <a:noFill/>
        </p:spPr>
        <p:txBody>
          <a:bodyPr wrap="square">
            <a:spAutoFit/>
          </a:bodyPr>
          <a:lstStyle/>
          <a:p>
            <a:pPr marL="114300" algn="just">
              <a:defRPr sz="1800">
                <a:solidFill>
                  <a:srgbClr val="1E1E1E"/>
                </a:solidFill>
                <a:latin typeface="Calibri"/>
              </a:defRPr>
            </a:pPr>
            <a:r>
              <a:rPr lang="it-IT" sz="2000" dirty="0"/>
              <a:t>Il controllo operato sul PEF serve a verificare l’equilibrio intrinseco della concessione (cioè che costi, ricavi e durata garantiscano sostenibilità nel tempo); esso non riguarda, propriamente, la “congruità dell’offerta” in senso stretto, ma serve ad accertare la fattibilità strutturale dell’operazione;</a:t>
            </a:r>
          </a:p>
          <a:p>
            <a:pPr marL="114300" algn="just">
              <a:defRPr sz="1800">
                <a:solidFill>
                  <a:srgbClr val="1E1E1E"/>
                </a:solidFill>
                <a:latin typeface="Calibri"/>
              </a:defRPr>
            </a:pPr>
            <a:r>
              <a:rPr lang="it-IT" sz="2000" dirty="0"/>
              <a:t>Siffatto controllo, tipico delle concessioni, ha, pertanto, una natura autonoma e preventiva, ed è indispensabile per la validazione del PEF e, in prospettiva, per l’efficacia del contratto.</a:t>
            </a:r>
          </a:p>
          <a:p>
            <a:pPr marL="114300" algn="just">
              <a:defRPr sz="1800">
                <a:solidFill>
                  <a:srgbClr val="1E1E1E"/>
                </a:solidFill>
                <a:latin typeface="Calibri"/>
              </a:defRPr>
            </a:pPr>
            <a:endParaRPr lang="it-IT" sz="2000" dirty="0"/>
          </a:p>
          <a:p>
            <a:pPr marL="114300" algn="just">
              <a:defRPr sz="1800">
                <a:solidFill>
                  <a:srgbClr val="1E1E1E"/>
                </a:solidFill>
                <a:latin typeface="Calibri"/>
              </a:defRPr>
            </a:pPr>
            <a:r>
              <a:rPr lang="it-IT" sz="2000" dirty="0"/>
              <a:t>In definitiva, nelle concessioni, l’equilibrio economico-finanziario deve risultare dal PEF e non può essere sostituito da giustificazioni tipiche della verifica di anomalia di cui all’art. 110, avendo le due verifiche carattere autonomo e non sovrapponibile. In sostanza, nell’art. 185, co. 5 viene declinata una verifica ex ante concernente l’equilibrio e il rischio operativo dell’operazione economica, mentre l’art. 110 delinea l’eventuale successiva fase di verifica in gara della congruità economica dell’offerta (nel caso in cui emergano indizi di anomalia nei singoli elementi dell’offerta).</a:t>
            </a:r>
            <a:endParaRPr sz="2000" dirty="0"/>
          </a:p>
        </p:txBody>
      </p:sp>
    </p:spTree>
    <p:extLst>
      <p:ext uri="{BB962C8B-B14F-4D97-AF65-F5344CB8AC3E}">
        <p14:creationId xmlns:p14="http://schemas.microsoft.com/office/powerpoint/2010/main" val="6369489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66</a:t>
            </a:r>
          </a:p>
        </p:txBody>
      </p:sp>
      <p:sp>
        <p:nvSpPr>
          <p:cNvPr id="6" name="TextBox 5"/>
          <p:cNvSpPr txBox="1"/>
          <p:nvPr/>
        </p:nvSpPr>
        <p:spPr>
          <a:xfrm>
            <a:off x="502920" y="1143000"/>
            <a:ext cx="10972800" cy="566928"/>
          </a:xfrm>
          <a:prstGeom prst="rect">
            <a:avLst/>
          </a:prstGeom>
          <a:noFill/>
        </p:spPr>
        <p:txBody>
          <a:bodyPr wrap="square">
            <a:spAutoFit/>
          </a:bodyPr>
          <a:lstStyle/>
          <a:p>
            <a:pPr algn="l"/>
            <a:r>
              <a:rPr sz="2900" b="1">
                <a:solidFill>
                  <a:srgbClr val="1E1E1E"/>
                </a:solidFill>
                <a:latin typeface="Calibri"/>
              </a:rPr>
              <a:t>PEF e anomalia: confronto operativo</a:t>
            </a:r>
          </a:p>
        </p:txBody>
      </p:sp>
      <p:graphicFrame>
        <p:nvGraphicFramePr>
          <p:cNvPr id="8" name="Table 7"/>
          <p:cNvGraphicFramePr>
            <a:graphicFrameLocks noGrp="1"/>
          </p:cNvGraphicFramePr>
          <p:nvPr/>
        </p:nvGraphicFramePr>
        <p:xfrm>
          <a:off x="502920" y="2286000"/>
          <a:ext cx="11155680" cy="3566160"/>
        </p:xfrm>
        <a:graphic>
          <a:graphicData uri="http://schemas.openxmlformats.org/drawingml/2006/table">
            <a:tbl>
              <a:tblPr firstRow="1" bandRow="1">
                <a:tableStyleId>{5C22544A-7EE6-4342-B048-85BDC9FD1C3A}</a:tableStyleId>
              </a:tblPr>
              <a:tblGrid>
                <a:gridCol w="3718560">
                  <a:extLst>
                    <a:ext uri="{9D8B030D-6E8A-4147-A177-3AD203B41FA5}">
                      <a16:colId xmlns:a16="http://schemas.microsoft.com/office/drawing/2014/main" val="20000"/>
                    </a:ext>
                  </a:extLst>
                </a:gridCol>
                <a:gridCol w="3718560">
                  <a:extLst>
                    <a:ext uri="{9D8B030D-6E8A-4147-A177-3AD203B41FA5}">
                      <a16:colId xmlns:a16="http://schemas.microsoft.com/office/drawing/2014/main" val="20001"/>
                    </a:ext>
                  </a:extLst>
                </a:gridCol>
                <a:gridCol w="3718560">
                  <a:extLst>
                    <a:ext uri="{9D8B030D-6E8A-4147-A177-3AD203B41FA5}">
                      <a16:colId xmlns:a16="http://schemas.microsoft.com/office/drawing/2014/main" val="20002"/>
                    </a:ext>
                  </a:extLst>
                </a:gridCol>
              </a:tblGrid>
              <a:tr h="713232">
                <a:tc>
                  <a:txBody>
                    <a:bodyPr/>
                    <a:lstStyle/>
                    <a:p>
                      <a:pPr>
                        <a:defRPr sz="1650" b="1">
                          <a:solidFill>
                            <a:srgbClr val="FFFFFF"/>
                          </a:solidFill>
                          <a:latin typeface="Calibri"/>
                        </a:defRPr>
                      </a:pPr>
                      <a:r>
                        <a:t>Profilo</a:t>
                      </a:r>
                    </a:p>
                  </a:txBody>
                  <a:tcPr>
                    <a:solidFill>
                      <a:srgbClr val="26418B"/>
                    </a:solidFill>
                  </a:tcPr>
                </a:tc>
                <a:tc>
                  <a:txBody>
                    <a:bodyPr/>
                    <a:lstStyle/>
                    <a:p>
                      <a:pPr>
                        <a:defRPr sz="1650" b="1">
                          <a:solidFill>
                            <a:srgbClr val="FFFFFF"/>
                          </a:solidFill>
                          <a:latin typeface="Calibri"/>
                        </a:defRPr>
                      </a:pPr>
                      <a:r>
                        <a:t>Verifica PEF</a:t>
                      </a:r>
                    </a:p>
                  </a:txBody>
                  <a:tcPr>
                    <a:solidFill>
                      <a:srgbClr val="26418B"/>
                    </a:solidFill>
                  </a:tcPr>
                </a:tc>
                <a:tc>
                  <a:txBody>
                    <a:bodyPr/>
                    <a:lstStyle/>
                    <a:p>
                      <a:pPr>
                        <a:defRPr sz="1650" b="1">
                          <a:solidFill>
                            <a:srgbClr val="FFFFFF"/>
                          </a:solidFill>
                          <a:latin typeface="Calibri"/>
                        </a:defRPr>
                      </a:pPr>
                      <a:r>
                        <a:t>Verifica anomalia</a:t>
                      </a:r>
                    </a:p>
                  </a:txBody>
                  <a:tcPr>
                    <a:solidFill>
                      <a:srgbClr val="26418B"/>
                    </a:solidFill>
                  </a:tcPr>
                </a:tc>
                <a:extLst>
                  <a:ext uri="{0D108BD9-81ED-4DB2-BD59-A6C34878D82A}">
                    <a16:rowId xmlns:a16="http://schemas.microsoft.com/office/drawing/2014/main" val="10000"/>
                  </a:ext>
                </a:extLst>
              </a:tr>
              <a:tr h="713232">
                <a:tc>
                  <a:txBody>
                    <a:bodyPr/>
                    <a:lstStyle/>
                    <a:p>
                      <a:pPr>
                        <a:spcAft>
                          <a:spcPts val="0"/>
                        </a:spcAft>
                        <a:defRPr sz="1550">
                          <a:solidFill>
                            <a:srgbClr val="1E1E1E"/>
                          </a:solidFill>
                          <a:latin typeface="Calibri"/>
                        </a:defRPr>
                      </a:pPr>
                      <a:r>
                        <a:t>Quando</a:t>
                      </a:r>
                    </a:p>
                  </a:txBody>
                  <a:tcPr>
                    <a:solidFill>
                      <a:srgbClr val="FAFAFA"/>
                    </a:solidFill>
                  </a:tcPr>
                </a:tc>
                <a:tc>
                  <a:txBody>
                    <a:bodyPr/>
                    <a:lstStyle/>
                    <a:p>
                      <a:pPr>
                        <a:spcAft>
                          <a:spcPts val="0"/>
                        </a:spcAft>
                        <a:defRPr sz="1550">
                          <a:solidFill>
                            <a:srgbClr val="1E1E1E"/>
                          </a:solidFill>
                          <a:latin typeface="Calibri"/>
                        </a:defRPr>
                      </a:pPr>
                      <a:r>
                        <a:t>Sempre nel PPP, prima del punteggio economico</a:t>
                      </a:r>
                    </a:p>
                  </a:txBody>
                  <a:tcPr>
                    <a:solidFill>
                      <a:srgbClr val="FAFAFA"/>
                    </a:solidFill>
                  </a:tcPr>
                </a:tc>
                <a:tc>
                  <a:txBody>
                    <a:bodyPr/>
                    <a:lstStyle/>
                    <a:p>
                      <a:pPr>
                        <a:spcAft>
                          <a:spcPts val="0"/>
                        </a:spcAft>
                        <a:defRPr sz="1550">
                          <a:solidFill>
                            <a:srgbClr val="1E1E1E"/>
                          </a:solidFill>
                          <a:latin typeface="Calibri"/>
                        </a:defRPr>
                      </a:pPr>
                      <a:r>
                        <a:t>Solo se emergono elementi specifici</a:t>
                      </a:r>
                    </a:p>
                  </a:txBody>
                  <a:tcPr>
                    <a:solidFill>
                      <a:srgbClr val="FAFAFA"/>
                    </a:solidFill>
                  </a:tcPr>
                </a:tc>
                <a:extLst>
                  <a:ext uri="{0D108BD9-81ED-4DB2-BD59-A6C34878D82A}">
                    <a16:rowId xmlns:a16="http://schemas.microsoft.com/office/drawing/2014/main" val="10001"/>
                  </a:ext>
                </a:extLst>
              </a:tr>
              <a:tr h="713232">
                <a:tc>
                  <a:txBody>
                    <a:bodyPr/>
                    <a:lstStyle/>
                    <a:p>
                      <a:pPr>
                        <a:spcAft>
                          <a:spcPts val="0"/>
                        </a:spcAft>
                        <a:defRPr sz="1550">
                          <a:solidFill>
                            <a:srgbClr val="1E1E1E"/>
                          </a:solidFill>
                          <a:latin typeface="Calibri"/>
                        </a:defRPr>
                      </a:pPr>
                      <a:r>
                        <a:t>Oggetto</a:t>
                      </a:r>
                    </a:p>
                  </a:txBody>
                  <a:tcPr>
                    <a:solidFill>
                      <a:srgbClr val="F0F3F8"/>
                    </a:solidFill>
                  </a:tcPr>
                </a:tc>
                <a:tc>
                  <a:txBody>
                    <a:bodyPr/>
                    <a:lstStyle/>
                    <a:p>
                      <a:pPr>
                        <a:spcAft>
                          <a:spcPts val="0"/>
                        </a:spcAft>
                        <a:defRPr sz="1550">
                          <a:solidFill>
                            <a:srgbClr val="1E1E1E"/>
                          </a:solidFill>
                          <a:latin typeface="Calibri"/>
                        </a:defRPr>
                      </a:pPr>
                      <a:r>
                        <a:t>Equilibrio economico-finanziario dell’offerta</a:t>
                      </a:r>
                    </a:p>
                  </a:txBody>
                  <a:tcPr>
                    <a:solidFill>
                      <a:srgbClr val="F0F3F8"/>
                    </a:solidFill>
                  </a:tcPr>
                </a:tc>
                <a:tc>
                  <a:txBody>
                    <a:bodyPr/>
                    <a:lstStyle/>
                    <a:p>
                      <a:pPr>
                        <a:spcAft>
                          <a:spcPts val="0"/>
                        </a:spcAft>
                        <a:defRPr sz="1550">
                          <a:solidFill>
                            <a:srgbClr val="1E1E1E"/>
                          </a:solidFill>
                          <a:latin typeface="Calibri"/>
                        </a:defRPr>
                      </a:pPr>
                      <a:r>
                        <a:t>Congruità, serietà e realizzabilità</a:t>
                      </a:r>
                    </a:p>
                  </a:txBody>
                  <a:tcPr>
                    <a:solidFill>
                      <a:srgbClr val="F0F3F8"/>
                    </a:solidFill>
                  </a:tcPr>
                </a:tc>
                <a:extLst>
                  <a:ext uri="{0D108BD9-81ED-4DB2-BD59-A6C34878D82A}">
                    <a16:rowId xmlns:a16="http://schemas.microsoft.com/office/drawing/2014/main" val="10002"/>
                  </a:ext>
                </a:extLst>
              </a:tr>
              <a:tr h="713232">
                <a:tc>
                  <a:txBody>
                    <a:bodyPr/>
                    <a:lstStyle/>
                    <a:p>
                      <a:pPr>
                        <a:spcAft>
                          <a:spcPts val="0"/>
                        </a:spcAft>
                        <a:defRPr sz="1550">
                          <a:solidFill>
                            <a:srgbClr val="1E1E1E"/>
                          </a:solidFill>
                          <a:latin typeface="Calibri"/>
                        </a:defRPr>
                      </a:pPr>
                      <a:r>
                        <a:t>Soggetto</a:t>
                      </a:r>
                    </a:p>
                  </a:txBody>
                  <a:tcPr>
                    <a:solidFill>
                      <a:srgbClr val="FAFAFA"/>
                    </a:solidFill>
                  </a:tcPr>
                </a:tc>
                <a:tc>
                  <a:txBody>
                    <a:bodyPr/>
                    <a:lstStyle/>
                    <a:p>
                      <a:pPr>
                        <a:spcAft>
                          <a:spcPts val="0"/>
                        </a:spcAft>
                        <a:defRPr sz="1550">
                          <a:solidFill>
                            <a:srgbClr val="1E1E1E"/>
                          </a:solidFill>
                          <a:latin typeface="Calibri"/>
                        </a:defRPr>
                      </a:pPr>
                      <a:r>
                        <a:t>Commissione</a:t>
                      </a:r>
                    </a:p>
                  </a:txBody>
                  <a:tcPr>
                    <a:solidFill>
                      <a:srgbClr val="FAFAFA"/>
                    </a:solidFill>
                  </a:tcPr>
                </a:tc>
                <a:tc>
                  <a:txBody>
                    <a:bodyPr/>
                    <a:lstStyle/>
                    <a:p>
                      <a:pPr>
                        <a:spcAft>
                          <a:spcPts val="0"/>
                        </a:spcAft>
                        <a:defRPr sz="1550">
                          <a:solidFill>
                            <a:srgbClr val="1E1E1E"/>
                          </a:solidFill>
                          <a:latin typeface="Calibri"/>
                        </a:defRPr>
                      </a:pPr>
                      <a:r>
                        <a:t>Stazione appaltante/RUP, con supporto commissione</a:t>
                      </a:r>
                    </a:p>
                  </a:txBody>
                  <a:tcPr>
                    <a:solidFill>
                      <a:srgbClr val="FAFAFA"/>
                    </a:solidFill>
                  </a:tcPr>
                </a:tc>
                <a:extLst>
                  <a:ext uri="{0D108BD9-81ED-4DB2-BD59-A6C34878D82A}">
                    <a16:rowId xmlns:a16="http://schemas.microsoft.com/office/drawing/2014/main" val="10003"/>
                  </a:ext>
                </a:extLst>
              </a:tr>
              <a:tr h="713232">
                <a:tc>
                  <a:txBody>
                    <a:bodyPr/>
                    <a:lstStyle/>
                    <a:p>
                      <a:pPr>
                        <a:spcAft>
                          <a:spcPts val="0"/>
                        </a:spcAft>
                        <a:defRPr sz="1550">
                          <a:solidFill>
                            <a:srgbClr val="1E1E1E"/>
                          </a:solidFill>
                          <a:latin typeface="Calibri"/>
                        </a:defRPr>
                      </a:pPr>
                      <a:r>
                        <a:t>Esito</a:t>
                      </a:r>
                    </a:p>
                  </a:txBody>
                  <a:tcPr>
                    <a:solidFill>
                      <a:srgbClr val="F0F3F8"/>
                    </a:solidFill>
                  </a:tcPr>
                </a:tc>
                <a:tc>
                  <a:txBody>
                    <a:bodyPr/>
                    <a:lstStyle/>
                    <a:p>
                      <a:pPr>
                        <a:spcAft>
                          <a:spcPts val="0"/>
                        </a:spcAft>
                        <a:defRPr sz="1550">
                          <a:solidFill>
                            <a:srgbClr val="1E1E1E"/>
                          </a:solidFill>
                          <a:latin typeface="Calibri"/>
                        </a:defRPr>
                      </a:pPr>
                      <a:r>
                        <a:t>Ammissibilità/sostenibilità del PEF e punteggio</a:t>
                      </a:r>
                    </a:p>
                  </a:txBody>
                  <a:tcPr>
                    <a:solidFill>
                      <a:srgbClr val="F0F3F8"/>
                    </a:solidFill>
                  </a:tcPr>
                </a:tc>
                <a:tc>
                  <a:txBody>
                    <a:bodyPr/>
                    <a:lstStyle/>
                    <a:p>
                      <a:pPr>
                        <a:spcAft>
                          <a:spcPts val="0"/>
                        </a:spcAft>
                        <a:defRPr sz="1550">
                          <a:solidFill>
                            <a:srgbClr val="1E1E1E"/>
                          </a:solidFill>
                          <a:latin typeface="Calibri"/>
                        </a:defRPr>
                      </a:pPr>
                      <a:r>
                        <a:t>Conferma o esclusione dell’offerta</a:t>
                      </a:r>
                    </a:p>
                  </a:txBody>
                  <a:tcPr>
                    <a:solidFill>
                      <a:srgbClr val="F0F3F8"/>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34429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67</a:t>
            </a:r>
          </a:p>
        </p:txBody>
      </p:sp>
      <p:sp>
        <p:nvSpPr>
          <p:cNvPr id="6" name="TextBox 5"/>
          <p:cNvSpPr txBox="1"/>
          <p:nvPr/>
        </p:nvSpPr>
        <p:spPr>
          <a:xfrm>
            <a:off x="502920" y="1143000"/>
            <a:ext cx="10972800" cy="566928"/>
          </a:xfrm>
          <a:prstGeom prst="rect">
            <a:avLst/>
          </a:prstGeom>
          <a:noFill/>
        </p:spPr>
        <p:txBody>
          <a:bodyPr wrap="square">
            <a:spAutoFit/>
          </a:bodyPr>
          <a:lstStyle/>
          <a:p>
            <a:pPr algn="l"/>
            <a:r>
              <a:rPr sz="2900" b="1">
                <a:solidFill>
                  <a:srgbClr val="1E1E1E"/>
                </a:solidFill>
                <a:latin typeface="Calibri"/>
              </a:rPr>
              <a:t>Indicatori da presidiare</a:t>
            </a: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369332"/>
          </a:xfrm>
          <a:prstGeom prst="rect">
            <a:avLst/>
          </a:prstGeom>
          <a:noFill/>
        </p:spPr>
        <p:txBody>
          <a:bodyPr wrap="square">
            <a:spAutoFit/>
          </a:bodyPr>
          <a:lstStyle/>
          <a:p>
            <a:r>
              <a:rPr lang="it-IT" dirty="0">
                <a:solidFill>
                  <a:srgbClr val="1E1E1E"/>
                </a:solidFill>
                <a:latin typeface="Calibri"/>
              </a:rPr>
              <a:t>A</a:t>
            </a:r>
            <a:r>
              <a:rPr sz="1800" dirty="0" err="1">
                <a:solidFill>
                  <a:srgbClr val="1E1E1E"/>
                </a:solidFill>
                <a:latin typeface="Calibri"/>
              </a:rPr>
              <a:t>lcuni</a:t>
            </a:r>
            <a:r>
              <a:rPr sz="1800" dirty="0">
                <a:solidFill>
                  <a:srgbClr val="1E1E1E"/>
                </a:solidFill>
                <a:latin typeface="Calibri"/>
              </a:rPr>
              <a:t> indicatori devono essere compresi e </a:t>
            </a:r>
            <a:r>
              <a:rPr sz="1800" dirty="0" err="1">
                <a:solidFill>
                  <a:srgbClr val="1E1E1E"/>
                </a:solidFill>
                <a:latin typeface="Calibri"/>
              </a:rPr>
              <a:t>valutati</a:t>
            </a:r>
            <a:r>
              <a:rPr sz="1800" dirty="0">
                <a:solidFill>
                  <a:srgbClr val="1E1E1E"/>
                </a:solidFill>
                <a:latin typeface="Calibri"/>
              </a:rPr>
              <a:t>, soprattutto quando la </a:t>
            </a:r>
            <a:r>
              <a:rPr sz="1800" dirty="0" err="1">
                <a:solidFill>
                  <a:srgbClr val="1E1E1E"/>
                </a:solidFill>
                <a:latin typeface="Calibri"/>
              </a:rPr>
              <a:t>bancabilità</a:t>
            </a:r>
            <a:r>
              <a:rPr sz="1800" dirty="0">
                <a:solidFill>
                  <a:srgbClr val="1E1E1E"/>
                </a:solidFill>
                <a:latin typeface="Calibri"/>
              </a:rPr>
              <a:t> </a:t>
            </a:r>
            <a:r>
              <a:rPr sz="1800" dirty="0" err="1">
                <a:solidFill>
                  <a:srgbClr val="1E1E1E"/>
                </a:solidFill>
                <a:latin typeface="Calibri"/>
              </a:rPr>
              <a:t>è</a:t>
            </a:r>
            <a:r>
              <a:rPr sz="1800" dirty="0">
                <a:solidFill>
                  <a:srgbClr val="1E1E1E"/>
                </a:solidFill>
                <a:latin typeface="Calibri"/>
              </a:rPr>
              <a:t> </a:t>
            </a:r>
            <a:r>
              <a:rPr sz="1800" dirty="0" err="1">
                <a:solidFill>
                  <a:srgbClr val="1E1E1E"/>
                </a:solidFill>
                <a:latin typeface="Calibri"/>
              </a:rPr>
              <a:t>rilevante</a:t>
            </a:r>
            <a:r>
              <a:rPr sz="1800" dirty="0">
                <a:solidFill>
                  <a:srgbClr val="1E1E1E"/>
                </a:solidFill>
                <a:latin typeface="Calibri"/>
              </a:rPr>
              <a:t>.</a:t>
            </a:r>
          </a:p>
        </p:txBody>
      </p:sp>
      <p:sp>
        <p:nvSpPr>
          <p:cNvPr id="10" name="TextBox 9"/>
          <p:cNvSpPr txBox="1"/>
          <p:nvPr/>
        </p:nvSpPr>
        <p:spPr>
          <a:xfrm>
            <a:off x="868680" y="3584448"/>
            <a:ext cx="10332720" cy="1938992"/>
          </a:xfrm>
          <a:prstGeom prst="rect">
            <a:avLst/>
          </a:prstGeom>
          <a:noFill/>
        </p:spPr>
        <p:txBody>
          <a:bodyPr wrap="square">
            <a:spAutoFit/>
          </a:bodyPr>
          <a:lstStyle/>
          <a:p>
            <a:pPr marL="285750" indent="-171450">
              <a:buChar char="•"/>
              <a:defRPr sz="1800">
                <a:solidFill>
                  <a:srgbClr val="1E1E1E"/>
                </a:solidFill>
                <a:latin typeface="Calibri"/>
              </a:defRPr>
            </a:pPr>
            <a:r>
              <a:rPr sz="2000" dirty="0"/>
              <a:t>Flussi di </a:t>
            </a:r>
            <a:r>
              <a:rPr sz="2000" dirty="0" err="1"/>
              <a:t>cassa</a:t>
            </a:r>
            <a:r>
              <a:rPr sz="2000" dirty="0"/>
              <a:t> operativi.</a:t>
            </a:r>
          </a:p>
          <a:p>
            <a:pPr marL="285750" indent="-171450">
              <a:buChar char="•"/>
              <a:defRPr sz="1800">
                <a:solidFill>
                  <a:srgbClr val="1E1E1E"/>
                </a:solidFill>
                <a:latin typeface="Calibri"/>
              </a:defRPr>
            </a:pPr>
            <a:r>
              <a:rPr sz="2000" dirty="0"/>
              <a:t>Copertura dei costi di </a:t>
            </a:r>
            <a:r>
              <a:rPr sz="2000" dirty="0" err="1"/>
              <a:t>investimento</a:t>
            </a:r>
            <a:r>
              <a:rPr sz="2000" dirty="0"/>
              <a:t> e gestione.</a:t>
            </a:r>
          </a:p>
          <a:p>
            <a:pPr marL="285750" indent="-171450">
              <a:buChar char="•"/>
              <a:defRPr sz="1800">
                <a:solidFill>
                  <a:srgbClr val="1E1E1E"/>
                </a:solidFill>
                <a:latin typeface="Calibri"/>
              </a:defRPr>
            </a:pPr>
            <a:r>
              <a:rPr sz="2000" dirty="0"/>
              <a:t>Rapporto tra </a:t>
            </a:r>
            <a:r>
              <a:rPr sz="2000" dirty="0" err="1"/>
              <a:t>canoni</a:t>
            </a:r>
            <a:r>
              <a:rPr sz="2000" dirty="0"/>
              <a:t>, tariffe e ricavi attesi.</a:t>
            </a:r>
          </a:p>
          <a:p>
            <a:pPr marL="285750" indent="-171450">
              <a:buChar char="•"/>
              <a:defRPr sz="1800">
                <a:solidFill>
                  <a:srgbClr val="1E1E1E"/>
                </a:solidFill>
                <a:latin typeface="Calibri"/>
              </a:defRPr>
            </a:pPr>
            <a:r>
              <a:rPr sz="2000" dirty="0"/>
              <a:t>Tempi di </a:t>
            </a:r>
            <a:r>
              <a:rPr sz="2000" dirty="0" err="1"/>
              <a:t>recupero</a:t>
            </a:r>
            <a:r>
              <a:rPr sz="2000" dirty="0"/>
              <a:t> </a:t>
            </a:r>
            <a:r>
              <a:rPr sz="2000" dirty="0" err="1"/>
              <a:t>dell’investimento</a:t>
            </a:r>
            <a:r>
              <a:rPr sz="2000" dirty="0"/>
              <a:t>.</a:t>
            </a:r>
          </a:p>
          <a:p>
            <a:pPr marL="285750" indent="-171450">
              <a:buChar char="•"/>
              <a:defRPr sz="1800">
                <a:solidFill>
                  <a:srgbClr val="1E1E1E"/>
                </a:solidFill>
                <a:latin typeface="Calibri"/>
              </a:defRPr>
            </a:pPr>
            <a:r>
              <a:rPr sz="2000" dirty="0" err="1"/>
              <a:t>Margini</a:t>
            </a:r>
            <a:r>
              <a:rPr sz="2000" dirty="0"/>
              <a:t> di sicurezza rispetto a domanda e costi.</a:t>
            </a:r>
          </a:p>
          <a:p>
            <a:pPr marL="285750" indent="-171450">
              <a:buChar char="•"/>
              <a:defRPr sz="1800">
                <a:solidFill>
                  <a:srgbClr val="1E1E1E"/>
                </a:solidFill>
                <a:latin typeface="Calibri"/>
              </a:defRPr>
            </a:pPr>
            <a:r>
              <a:rPr sz="2000" dirty="0"/>
              <a:t>Coerenza tra indicatori e </a:t>
            </a:r>
            <a:r>
              <a:rPr sz="2000" dirty="0" err="1"/>
              <a:t>matrice</a:t>
            </a:r>
            <a:r>
              <a:rPr sz="2000" dirty="0"/>
              <a:t> dei rischi.</a:t>
            </a:r>
          </a:p>
        </p:txBody>
      </p:sp>
    </p:spTree>
    <p:extLst>
      <p:ext uri="{BB962C8B-B14F-4D97-AF65-F5344CB8AC3E}">
        <p14:creationId xmlns:p14="http://schemas.microsoft.com/office/powerpoint/2010/main" val="35128730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68</a:t>
            </a:r>
          </a:p>
        </p:txBody>
      </p:sp>
      <p:sp>
        <p:nvSpPr>
          <p:cNvPr id="6" name="TextBox 5"/>
          <p:cNvSpPr txBox="1"/>
          <p:nvPr/>
        </p:nvSpPr>
        <p:spPr>
          <a:xfrm>
            <a:off x="502920" y="1143000"/>
            <a:ext cx="10972800" cy="566928"/>
          </a:xfrm>
          <a:prstGeom prst="rect">
            <a:avLst/>
          </a:prstGeom>
          <a:noFill/>
        </p:spPr>
        <p:txBody>
          <a:bodyPr wrap="square">
            <a:spAutoFit/>
          </a:bodyPr>
          <a:lstStyle/>
          <a:p>
            <a:pPr algn="l"/>
            <a:r>
              <a:rPr sz="2900" b="1">
                <a:solidFill>
                  <a:srgbClr val="1E1E1E"/>
                </a:solidFill>
                <a:latin typeface="Calibri"/>
              </a:rPr>
              <a:t>Sostenibilità per l’utenza e per il Comune</a:t>
            </a: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960120"/>
          </a:xfrm>
          <a:prstGeom prst="rect">
            <a:avLst/>
          </a:prstGeom>
          <a:noFill/>
        </p:spPr>
        <p:txBody>
          <a:bodyPr wrap="square">
            <a:spAutoFit/>
          </a:bodyPr>
          <a:lstStyle/>
          <a:p>
            <a:r>
              <a:rPr sz="1800">
                <a:solidFill>
                  <a:srgbClr val="1E1E1E"/>
                </a:solidFill>
                <a:latin typeface="Calibri"/>
              </a:rPr>
              <a:t>La sostenibilità non riguarda solo l’operatore economico. Un PEF può essere sostenibile per il privato ma non accettabile per la comunità se implica tariffe eccessive, riduzione dei servizi o forte dipendenza dal contributo pubblico.</a:t>
            </a:r>
          </a:p>
        </p:txBody>
      </p:sp>
      <p:sp>
        <p:nvSpPr>
          <p:cNvPr id="10" name="TextBox 9"/>
          <p:cNvSpPr txBox="1"/>
          <p:nvPr/>
        </p:nvSpPr>
        <p:spPr>
          <a:xfrm>
            <a:off x="868680" y="3584448"/>
            <a:ext cx="10332720" cy="1015663"/>
          </a:xfrm>
          <a:prstGeom prst="rect">
            <a:avLst/>
          </a:prstGeom>
          <a:noFill/>
        </p:spPr>
        <p:txBody>
          <a:bodyPr wrap="square">
            <a:spAutoFit/>
          </a:bodyPr>
          <a:lstStyle/>
          <a:p>
            <a:pPr marL="285750" indent="-171450">
              <a:buChar char="•"/>
              <a:defRPr sz="1800">
                <a:solidFill>
                  <a:srgbClr val="1E1E1E"/>
                </a:solidFill>
                <a:latin typeface="Calibri"/>
              </a:defRPr>
            </a:pPr>
            <a:r>
              <a:rPr sz="2000" dirty="0"/>
              <a:t>Il Comune deve valutare impatto su utenti e bilancio.</a:t>
            </a:r>
          </a:p>
          <a:p>
            <a:pPr marL="285750" indent="-171450">
              <a:buChar char="•"/>
              <a:defRPr sz="1800">
                <a:solidFill>
                  <a:srgbClr val="1E1E1E"/>
                </a:solidFill>
                <a:latin typeface="Calibri"/>
              </a:defRPr>
            </a:pPr>
            <a:r>
              <a:rPr sz="2000" dirty="0"/>
              <a:t>La </a:t>
            </a:r>
            <a:r>
              <a:rPr sz="2000" dirty="0" err="1"/>
              <a:t>commissione</a:t>
            </a:r>
            <a:r>
              <a:rPr sz="2000" dirty="0"/>
              <a:t> deve </a:t>
            </a:r>
            <a:r>
              <a:rPr sz="2000" dirty="0" err="1"/>
              <a:t>controllare</a:t>
            </a:r>
            <a:r>
              <a:rPr sz="2000" dirty="0"/>
              <a:t> coerenza tra tariffe offerte e standard di servizio.</a:t>
            </a:r>
          </a:p>
          <a:p>
            <a:pPr marL="285750" indent="-171450">
              <a:buChar char="•"/>
              <a:defRPr sz="1800">
                <a:solidFill>
                  <a:srgbClr val="1E1E1E"/>
                </a:solidFill>
                <a:latin typeface="Calibri"/>
              </a:defRPr>
            </a:pPr>
            <a:r>
              <a:rPr sz="2000" dirty="0"/>
              <a:t>La CUC deve assicurare che criteri e documenti </a:t>
            </a:r>
            <a:r>
              <a:rPr sz="2000" dirty="0" err="1"/>
              <a:t>consentano</a:t>
            </a:r>
            <a:r>
              <a:rPr sz="2000" dirty="0"/>
              <a:t> una valutazione trasparente.</a:t>
            </a:r>
          </a:p>
        </p:txBody>
      </p:sp>
    </p:spTree>
    <p:extLst>
      <p:ext uri="{BB962C8B-B14F-4D97-AF65-F5344CB8AC3E}">
        <p14:creationId xmlns:p14="http://schemas.microsoft.com/office/powerpoint/2010/main" val="103724634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69</a:t>
            </a:r>
          </a:p>
        </p:txBody>
      </p:sp>
      <p:sp>
        <p:nvSpPr>
          <p:cNvPr id="6" name="TextBox 5"/>
          <p:cNvSpPr txBox="1"/>
          <p:nvPr/>
        </p:nvSpPr>
        <p:spPr>
          <a:xfrm>
            <a:off x="502920" y="1143000"/>
            <a:ext cx="10972800" cy="566928"/>
          </a:xfrm>
          <a:prstGeom prst="rect">
            <a:avLst/>
          </a:prstGeom>
          <a:noFill/>
        </p:spPr>
        <p:txBody>
          <a:bodyPr wrap="square">
            <a:spAutoFit/>
          </a:bodyPr>
          <a:lstStyle/>
          <a:p>
            <a:pPr algn="l"/>
            <a:r>
              <a:rPr sz="2900" b="1">
                <a:solidFill>
                  <a:srgbClr val="1E1E1E"/>
                </a:solidFill>
                <a:latin typeface="Calibri"/>
              </a:rPr>
              <a:t>Riequilibrio e rischi: cosa valutare già in gara</a:t>
            </a: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960120"/>
          </a:xfrm>
          <a:prstGeom prst="rect">
            <a:avLst/>
          </a:prstGeom>
          <a:noFill/>
        </p:spPr>
        <p:txBody>
          <a:bodyPr wrap="square">
            <a:spAutoFit/>
          </a:bodyPr>
          <a:lstStyle/>
          <a:p>
            <a:r>
              <a:rPr sz="1800">
                <a:solidFill>
                  <a:srgbClr val="1E1E1E"/>
                </a:solidFill>
                <a:latin typeface="Calibri"/>
              </a:rPr>
              <a:t>Le clausole di riequilibrio non devono diventare un modo per svuotare il trasferimento del rischio. La sostenibilità va valutata insieme alle regole contrattuali che disciplinano eventi sopravvenuti, modifiche e revisioni.</a:t>
            </a:r>
          </a:p>
        </p:txBody>
      </p:sp>
      <p:sp>
        <p:nvSpPr>
          <p:cNvPr id="10" name="TextBox 9"/>
          <p:cNvSpPr txBox="1"/>
          <p:nvPr/>
        </p:nvSpPr>
        <p:spPr>
          <a:xfrm>
            <a:off x="868680" y="3584448"/>
            <a:ext cx="10332720" cy="1323439"/>
          </a:xfrm>
          <a:prstGeom prst="rect">
            <a:avLst/>
          </a:prstGeom>
          <a:noFill/>
        </p:spPr>
        <p:txBody>
          <a:bodyPr wrap="square">
            <a:spAutoFit/>
          </a:bodyPr>
          <a:lstStyle/>
          <a:p>
            <a:pPr marL="285750" indent="-171450">
              <a:buChar char="•"/>
              <a:defRPr sz="1800">
                <a:solidFill>
                  <a:srgbClr val="1E1E1E"/>
                </a:solidFill>
                <a:latin typeface="Calibri"/>
              </a:defRPr>
            </a:pPr>
            <a:r>
              <a:rPr sz="2000"/>
              <a:t>Il contratto deve distinguere rischi del privato, rischi del Comune e rischi condivisi.</a:t>
            </a:r>
          </a:p>
          <a:p>
            <a:pPr marL="285750" indent="-171450">
              <a:buChar char="•"/>
              <a:defRPr sz="1800">
                <a:solidFill>
                  <a:srgbClr val="1E1E1E"/>
                </a:solidFill>
                <a:latin typeface="Calibri"/>
              </a:defRPr>
            </a:pPr>
            <a:r>
              <a:rPr sz="2000"/>
              <a:t>Le condizioni di riequilibrio devono essere tassative e motivate.</a:t>
            </a:r>
          </a:p>
          <a:p>
            <a:pPr marL="285750" indent="-171450">
              <a:buChar char="•"/>
              <a:defRPr sz="1800">
                <a:solidFill>
                  <a:srgbClr val="1E1E1E"/>
                </a:solidFill>
                <a:latin typeface="Calibri"/>
              </a:defRPr>
            </a:pPr>
            <a:r>
              <a:rPr sz="2000"/>
              <a:t>Il PEF deve essere coerente con le clausole di revisione e riequilibrio.</a:t>
            </a:r>
          </a:p>
          <a:p>
            <a:pPr marL="285750" indent="-171450">
              <a:buChar char="•"/>
              <a:defRPr sz="1800">
                <a:solidFill>
                  <a:srgbClr val="1E1E1E"/>
                </a:solidFill>
                <a:latin typeface="Calibri"/>
              </a:defRPr>
            </a:pPr>
            <a:r>
              <a:rPr sz="2000"/>
              <a:t>Il Comune deve mantenere capacità di controllo durante l’intera durata.</a:t>
            </a:r>
          </a:p>
        </p:txBody>
      </p:sp>
    </p:spTree>
    <p:extLst>
      <p:ext uri="{BB962C8B-B14F-4D97-AF65-F5344CB8AC3E}">
        <p14:creationId xmlns:p14="http://schemas.microsoft.com/office/powerpoint/2010/main" val="126149060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22608" y="6565392"/>
            <a:ext cx="320040" cy="164592"/>
          </a:xfrm>
          <a:prstGeom prst="rect">
            <a:avLst/>
          </a:prstGeom>
          <a:noFill/>
        </p:spPr>
        <p:txBody>
          <a:bodyPr wrap="square">
            <a:spAutoFit/>
          </a:bodyPr>
          <a:lstStyle/>
          <a:p>
            <a:pPr algn="r"/>
            <a:r>
              <a:rPr sz="800" b="0">
                <a:solidFill>
                  <a:srgbClr val="787878"/>
                </a:solidFill>
                <a:latin typeface="Calibri"/>
              </a:rPr>
              <a:t>70</a:t>
            </a:r>
          </a:p>
        </p:txBody>
      </p:sp>
      <p:sp>
        <p:nvSpPr>
          <p:cNvPr id="6" name="TextBox 5"/>
          <p:cNvSpPr txBox="1"/>
          <p:nvPr/>
        </p:nvSpPr>
        <p:spPr>
          <a:xfrm>
            <a:off x="502920" y="1143000"/>
            <a:ext cx="10972800" cy="566928"/>
          </a:xfrm>
          <a:prstGeom prst="rect">
            <a:avLst/>
          </a:prstGeom>
          <a:noFill/>
        </p:spPr>
        <p:txBody>
          <a:bodyPr wrap="square">
            <a:spAutoFit/>
          </a:bodyPr>
          <a:lstStyle/>
          <a:p>
            <a:pPr algn="l"/>
            <a:r>
              <a:rPr sz="2900" b="1">
                <a:solidFill>
                  <a:srgbClr val="1E1E1E"/>
                </a:solidFill>
                <a:latin typeface="Calibri"/>
              </a:rPr>
              <a:t>La fase post-aggiudicazione</a:t>
            </a:r>
          </a:p>
        </p:txBody>
      </p:sp>
      <p:sp>
        <p:nvSpPr>
          <p:cNvPr id="8" name="Rounded Rectangle 7"/>
          <p:cNvSpPr/>
          <p:nvPr/>
        </p:nvSpPr>
        <p:spPr>
          <a:xfrm>
            <a:off x="685800" y="2240280"/>
            <a:ext cx="10789920" cy="1143000"/>
          </a:xfrm>
          <a:prstGeom prst="roundRect">
            <a:avLst/>
          </a:prstGeom>
          <a:solidFill>
            <a:srgbClr val="F8F9FB"/>
          </a:solidFill>
          <a:ln w="1270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2350008"/>
            <a:ext cx="10460736" cy="960120"/>
          </a:xfrm>
          <a:prstGeom prst="rect">
            <a:avLst/>
          </a:prstGeom>
          <a:noFill/>
        </p:spPr>
        <p:txBody>
          <a:bodyPr wrap="square">
            <a:spAutoFit/>
          </a:bodyPr>
          <a:lstStyle/>
          <a:p>
            <a:r>
              <a:rPr sz="1800">
                <a:solidFill>
                  <a:srgbClr val="1E1E1E"/>
                </a:solidFill>
                <a:latin typeface="Calibri"/>
              </a:rPr>
              <a:t>Dopo l’aggiudicazione la CUC tende a uscire dalla scena, mentre il Comune resta esposto alla gestione del rapporto. Per questo la fase di gara deve produrre un contratto controllabile.</a:t>
            </a:r>
          </a:p>
        </p:txBody>
      </p:sp>
      <p:sp>
        <p:nvSpPr>
          <p:cNvPr id="10" name="TextBox 9"/>
          <p:cNvSpPr txBox="1"/>
          <p:nvPr/>
        </p:nvSpPr>
        <p:spPr>
          <a:xfrm>
            <a:off x="868680" y="3584448"/>
            <a:ext cx="10332720" cy="1323439"/>
          </a:xfrm>
          <a:prstGeom prst="rect">
            <a:avLst/>
          </a:prstGeom>
          <a:noFill/>
        </p:spPr>
        <p:txBody>
          <a:bodyPr wrap="square">
            <a:spAutoFit/>
          </a:bodyPr>
          <a:lstStyle/>
          <a:p>
            <a:pPr marL="285750" indent="-171450">
              <a:buChar char="•"/>
              <a:defRPr sz="1800">
                <a:solidFill>
                  <a:srgbClr val="1E1E1E"/>
                </a:solidFill>
                <a:latin typeface="Calibri"/>
              </a:defRPr>
            </a:pPr>
            <a:r>
              <a:rPr sz="2000" dirty="0"/>
              <a:t>Il Comune deve ricevere un </a:t>
            </a:r>
            <a:r>
              <a:rPr sz="2000" dirty="0" err="1"/>
              <a:t>fascicolo</a:t>
            </a:r>
            <a:r>
              <a:rPr sz="2000" dirty="0"/>
              <a:t> </a:t>
            </a:r>
            <a:r>
              <a:rPr sz="2000" dirty="0" err="1"/>
              <a:t>completo</a:t>
            </a:r>
            <a:r>
              <a:rPr sz="2000" dirty="0"/>
              <a:t> della procedura.</a:t>
            </a:r>
          </a:p>
          <a:p>
            <a:pPr marL="285750" indent="-171450">
              <a:buChar char="•"/>
              <a:defRPr sz="1800">
                <a:solidFill>
                  <a:srgbClr val="1E1E1E"/>
                </a:solidFill>
                <a:latin typeface="Calibri"/>
              </a:defRPr>
            </a:pPr>
            <a:r>
              <a:rPr sz="2000" dirty="0"/>
              <a:t>Devono essere </a:t>
            </a:r>
            <a:r>
              <a:rPr sz="2000" dirty="0" err="1"/>
              <a:t>chiari</a:t>
            </a:r>
            <a:r>
              <a:rPr sz="2000" dirty="0"/>
              <a:t> KPI, penali, obblighi informativi e monitoraggio.</a:t>
            </a:r>
          </a:p>
          <a:p>
            <a:pPr marL="285750" indent="-171450">
              <a:buChar char="•"/>
              <a:defRPr sz="1800">
                <a:solidFill>
                  <a:srgbClr val="1E1E1E"/>
                </a:solidFill>
                <a:latin typeface="Calibri"/>
              </a:defRPr>
            </a:pPr>
            <a:r>
              <a:rPr sz="2000" dirty="0"/>
              <a:t>Il PEF </a:t>
            </a:r>
            <a:r>
              <a:rPr sz="2000" dirty="0" err="1"/>
              <a:t>aggiudicato</a:t>
            </a:r>
            <a:r>
              <a:rPr sz="2000" dirty="0"/>
              <a:t> diventa riferimento per controllo e </a:t>
            </a:r>
            <a:r>
              <a:rPr sz="2000" dirty="0" err="1"/>
              <a:t>riequilibrio</a:t>
            </a:r>
            <a:r>
              <a:rPr sz="2000" dirty="0"/>
              <a:t>.</a:t>
            </a:r>
          </a:p>
          <a:p>
            <a:pPr marL="285750" indent="-171450">
              <a:buChar char="•"/>
              <a:defRPr sz="1800">
                <a:solidFill>
                  <a:srgbClr val="1E1E1E"/>
                </a:solidFill>
                <a:latin typeface="Calibri"/>
              </a:defRPr>
            </a:pPr>
            <a:r>
              <a:rPr sz="2000" dirty="0"/>
              <a:t>La governance </a:t>
            </a:r>
            <a:r>
              <a:rPr sz="2000" dirty="0" err="1"/>
              <a:t>dell’esecuzione</a:t>
            </a:r>
            <a:r>
              <a:rPr sz="2000" dirty="0"/>
              <a:t> deve essere </a:t>
            </a:r>
            <a:r>
              <a:rPr sz="2000" dirty="0" err="1"/>
              <a:t>pronta</a:t>
            </a:r>
            <a:r>
              <a:rPr sz="2000" dirty="0"/>
              <a:t> prima della stipula.</a:t>
            </a:r>
          </a:p>
        </p:txBody>
      </p:sp>
    </p:spTree>
    <p:extLst>
      <p:ext uri="{BB962C8B-B14F-4D97-AF65-F5344CB8AC3E}">
        <p14:creationId xmlns:p14="http://schemas.microsoft.com/office/powerpoint/2010/main" val="2830347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1" y="0"/>
            <a:ext cx="12191999" cy="6858000"/>
          </a:xfrm>
          <a:prstGeom prst="rect">
            <a:avLst/>
          </a:prstGeom>
        </p:spPr>
      </p:pic>
      <p:sp>
        <p:nvSpPr>
          <p:cNvPr id="4" name="TextBox 3"/>
          <p:cNvSpPr txBox="1"/>
          <p:nvPr/>
        </p:nvSpPr>
        <p:spPr>
          <a:xfrm>
            <a:off x="548640" y="304517"/>
            <a:ext cx="11219688" cy="923330"/>
          </a:xfrm>
          <a:prstGeom prst="rect">
            <a:avLst/>
          </a:prstGeom>
          <a:noFill/>
        </p:spPr>
        <p:txBody>
          <a:bodyPr wrap="square">
            <a:spAutoFit/>
          </a:bodyPr>
          <a:lstStyle/>
          <a:p>
            <a:pPr algn="just">
              <a:defRPr sz="2700" b="1">
                <a:solidFill>
                  <a:srgbClr val="183E68"/>
                </a:solidFill>
                <a:latin typeface="Calibri"/>
              </a:defRPr>
            </a:pPr>
            <a:r>
              <a:rPr dirty="0"/>
              <a:t>Clausola – Detrazione per prestazione omessa o </a:t>
            </a:r>
            <a:r>
              <a:rPr dirty="0" err="1"/>
              <a:t>quantitativamente</a:t>
            </a:r>
            <a:r>
              <a:rPr dirty="0"/>
              <a:t> incompleta</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15</a:t>
            </a:r>
          </a:p>
        </p:txBody>
      </p:sp>
      <p:sp>
        <p:nvSpPr>
          <p:cNvPr id="6" name="Rounded Rectangle 5"/>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VERSIONE SERVIZI CONTINUATIVI</a:t>
            </a:r>
          </a:p>
        </p:txBody>
      </p:sp>
      <p:sp>
        <p:nvSpPr>
          <p:cNvPr id="7" name="Rounded Rectangle 6"/>
          <p:cNvSpPr/>
          <p:nvPr/>
        </p:nvSpPr>
        <p:spPr>
          <a:xfrm>
            <a:off x="609600" y="2098440"/>
            <a:ext cx="10972800" cy="1736297"/>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rPr dirty="0"/>
              <a:t>“Qualora una prestazione </a:t>
            </a:r>
            <a:r>
              <a:rPr dirty="0" err="1"/>
              <a:t>remunerata</a:t>
            </a:r>
            <a:r>
              <a:rPr dirty="0"/>
              <a:t> a canone </a:t>
            </a:r>
            <a:r>
              <a:rPr dirty="0" err="1"/>
              <a:t>risulti</a:t>
            </a:r>
            <a:r>
              <a:rPr dirty="0"/>
              <a:t> non </a:t>
            </a:r>
            <a:r>
              <a:rPr dirty="0" err="1"/>
              <a:t>eseguita</a:t>
            </a:r>
            <a:r>
              <a:rPr dirty="0"/>
              <a:t> o </a:t>
            </a:r>
            <a:r>
              <a:rPr dirty="0" err="1"/>
              <a:t>eseguita</a:t>
            </a:r>
            <a:r>
              <a:rPr dirty="0"/>
              <a:t> in misura inferiore a quella contrattualmente prevista, la Stazione appaltante applica, prima di ogni ulteriore </a:t>
            </a:r>
            <a:r>
              <a:rPr dirty="0" err="1"/>
              <a:t>rimedio</a:t>
            </a:r>
            <a:r>
              <a:rPr dirty="0"/>
              <a:t>, la detrazione del relativo valore economico, </a:t>
            </a:r>
            <a:r>
              <a:rPr dirty="0" err="1"/>
              <a:t>calcolato</a:t>
            </a:r>
            <a:r>
              <a:rPr dirty="0"/>
              <a:t> sulla base dei prezzi </a:t>
            </a:r>
            <a:r>
              <a:rPr dirty="0" err="1"/>
              <a:t>unitari</a:t>
            </a:r>
            <a:r>
              <a:rPr dirty="0"/>
              <a:t> o della </a:t>
            </a:r>
            <a:r>
              <a:rPr dirty="0" err="1"/>
              <a:t>scomposizione</a:t>
            </a:r>
            <a:r>
              <a:rPr dirty="0"/>
              <a:t> del canone di cui </a:t>
            </a:r>
            <a:r>
              <a:rPr dirty="0" err="1"/>
              <a:t>all’Allegato</a:t>
            </a:r>
            <a:r>
              <a:rPr dirty="0"/>
              <a:t> __. La detrazione non ha natura </a:t>
            </a:r>
            <a:r>
              <a:rPr dirty="0" err="1"/>
              <a:t>punitiva</a:t>
            </a:r>
            <a:r>
              <a:rPr dirty="0"/>
              <a:t> e non </a:t>
            </a:r>
            <a:r>
              <a:rPr dirty="0" err="1"/>
              <a:t>è</a:t>
            </a:r>
            <a:r>
              <a:rPr dirty="0"/>
              <a:t> </a:t>
            </a:r>
            <a:r>
              <a:rPr dirty="0" err="1"/>
              <a:t>computata</a:t>
            </a:r>
            <a:r>
              <a:rPr dirty="0"/>
              <a:t> nel limite delle penali.”</a:t>
            </a:r>
          </a:p>
        </p:txBody>
      </p:sp>
      <p:sp>
        <p:nvSpPr>
          <p:cNvPr id="8" name="TextBox 7"/>
          <p:cNvSpPr txBox="1"/>
          <p:nvPr/>
        </p:nvSpPr>
        <p:spPr>
          <a:xfrm>
            <a:off x="763524" y="4211556"/>
            <a:ext cx="10789920" cy="1143000"/>
          </a:xfrm>
          <a:prstGeom prst="rect">
            <a:avLst/>
          </a:prstGeom>
          <a:noFill/>
        </p:spPr>
        <p:txBody>
          <a:bodyPr wrap="square" lIns="18288" tIns="18288" rIns="18288" bIns="18288" anchor="t">
            <a:spAutoFit/>
          </a:bodyPr>
          <a:lstStyle/>
          <a:p>
            <a:pPr algn="l">
              <a:defRPr sz="1750" b="0" i="0">
                <a:solidFill>
                  <a:srgbClr val="65788C"/>
                </a:solidFill>
                <a:latin typeface="Calibri"/>
              </a:defRPr>
            </a:pPr>
            <a:r>
              <a:rPr dirty="0"/>
              <a:t>La clausola </a:t>
            </a:r>
            <a:r>
              <a:rPr dirty="0" err="1"/>
              <a:t>è</a:t>
            </a:r>
            <a:r>
              <a:rPr dirty="0"/>
              <a:t> particolarmente utile per pulizie, manutenzioni programmate, ore di presidio e </a:t>
            </a:r>
            <a:r>
              <a:rPr dirty="0" err="1"/>
              <a:t>forniture</a:t>
            </a:r>
            <a:r>
              <a:rPr dirty="0"/>
              <a:t> periodiche. Evita di </a:t>
            </a:r>
            <a:r>
              <a:rPr dirty="0" err="1"/>
              <a:t>pagare</a:t>
            </a:r>
            <a:r>
              <a:rPr dirty="0"/>
              <a:t> il non eseguito e mantiene </a:t>
            </a:r>
            <a:r>
              <a:rPr dirty="0" err="1"/>
              <a:t>distinta</a:t>
            </a:r>
            <a:r>
              <a:rPr dirty="0"/>
              <a:t> la funzione </a:t>
            </a:r>
            <a:r>
              <a:rPr dirty="0" err="1"/>
              <a:t>risarcitoria</a:t>
            </a:r>
            <a:r>
              <a:rPr dirty="0"/>
              <a:t>/</a:t>
            </a:r>
            <a:r>
              <a:rPr dirty="0" err="1"/>
              <a:t>coercitiva</a:t>
            </a:r>
            <a:r>
              <a:rPr dirty="0"/>
              <a:t> della penale.</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15</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6A7B70EF-D667-6244-AE91-1EACB6EEE21C}"/>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pic>
        <p:nvPicPr>
          <p:cNvPr id="2" name="Immagine 1">
            <a:extLst>
              <a:ext uri="{FF2B5EF4-FFF2-40B4-BE49-F238E27FC236}">
                <a16:creationId xmlns:a16="http://schemas.microsoft.com/office/drawing/2014/main" id="{659B9594-6DDD-8CD5-4E4E-F61B341CE12B}"/>
              </a:ext>
            </a:extLst>
          </p:cNvPr>
          <p:cNvPicPr>
            <a:picLocks noChangeAspect="1"/>
          </p:cNvPicPr>
          <p:nvPr/>
        </p:nvPicPr>
        <p:blipFill>
          <a:blip r:embed="rId2"/>
          <a:stretch>
            <a:fillRect/>
          </a:stretch>
        </p:blipFill>
        <p:spPr>
          <a:xfrm>
            <a:off x="3081130" y="932560"/>
            <a:ext cx="6569766" cy="5440044"/>
          </a:xfrm>
          <a:prstGeom prst="rect">
            <a:avLst/>
          </a:prstGeom>
        </p:spPr>
      </p:pic>
    </p:spTree>
    <p:extLst>
      <p:ext uri="{BB962C8B-B14F-4D97-AF65-F5344CB8AC3E}">
        <p14:creationId xmlns:p14="http://schemas.microsoft.com/office/powerpoint/2010/main" val="245350594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3F7E9-A76C-6BF2-4518-C28ECB449940}"/>
            </a:ext>
          </a:extLst>
        </p:cNvPr>
        <p:cNvGrpSpPr/>
        <p:nvPr/>
      </p:nvGrpSpPr>
      <p:grpSpPr>
        <a:xfrm>
          <a:off x="0" y="0"/>
          <a:ext cx="0" cy="0"/>
          <a:chOff x="0" y="0"/>
          <a:chExt cx="0" cy="0"/>
        </a:xfrm>
      </p:grpSpPr>
      <p:sp>
        <p:nvSpPr>
          <p:cNvPr id="7" name="Titolo 1">
            <a:extLst>
              <a:ext uri="{FF2B5EF4-FFF2-40B4-BE49-F238E27FC236}">
                <a16:creationId xmlns:a16="http://schemas.microsoft.com/office/drawing/2014/main" id="{11846BA7-0C88-BF31-A2CA-2301FC355E9A}"/>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pic>
        <p:nvPicPr>
          <p:cNvPr id="3" name="Immagine 2">
            <a:extLst>
              <a:ext uri="{FF2B5EF4-FFF2-40B4-BE49-F238E27FC236}">
                <a16:creationId xmlns:a16="http://schemas.microsoft.com/office/drawing/2014/main" id="{280BA48F-2AA6-FB18-13E4-B1F1CED8384C}"/>
              </a:ext>
            </a:extLst>
          </p:cNvPr>
          <p:cNvPicPr>
            <a:picLocks noChangeAspect="1"/>
          </p:cNvPicPr>
          <p:nvPr/>
        </p:nvPicPr>
        <p:blipFill>
          <a:blip r:embed="rId2"/>
          <a:stretch>
            <a:fillRect/>
          </a:stretch>
        </p:blipFill>
        <p:spPr>
          <a:xfrm>
            <a:off x="510779" y="1649896"/>
            <a:ext cx="10671203" cy="3399182"/>
          </a:xfrm>
          <a:prstGeom prst="rect">
            <a:avLst/>
          </a:prstGeom>
        </p:spPr>
      </p:pic>
    </p:spTree>
    <p:extLst>
      <p:ext uri="{BB962C8B-B14F-4D97-AF65-F5344CB8AC3E}">
        <p14:creationId xmlns:p14="http://schemas.microsoft.com/office/powerpoint/2010/main" val="354680456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EF2EF-EC3B-C59A-A3C7-1F2DE32D31DD}"/>
            </a:ext>
          </a:extLst>
        </p:cNvPr>
        <p:cNvGrpSpPr/>
        <p:nvPr/>
      </p:nvGrpSpPr>
      <p:grpSpPr>
        <a:xfrm>
          <a:off x="0" y="0"/>
          <a:ext cx="0" cy="0"/>
          <a:chOff x="0" y="0"/>
          <a:chExt cx="0" cy="0"/>
        </a:xfrm>
      </p:grpSpPr>
      <p:sp>
        <p:nvSpPr>
          <p:cNvPr id="7" name="Titolo 1">
            <a:extLst>
              <a:ext uri="{FF2B5EF4-FFF2-40B4-BE49-F238E27FC236}">
                <a16:creationId xmlns:a16="http://schemas.microsoft.com/office/drawing/2014/main" id="{7E165851-EF80-6CC3-27B8-01DE5069B36D}"/>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pic>
        <p:nvPicPr>
          <p:cNvPr id="2" name="Immagine 1">
            <a:extLst>
              <a:ext uri="{FF2B5EF4-FFF2-40B4-BE49-F238E27FC236}">
                <a16:creationId xmlns:a16="http://schemas.microsoft.com/office/drawing/2014/main" id="{966A3848-E8B2-619C-2341-794240F6C183}"/>
              </a:ext>
            </a:extLst>
          </p:cNvPr>
          <p:cNvPicPr>
            <a:picLocks noChangeAspect="1"/>
          </p:cNvPicPr>
          <p:nvPr/>
        </p:nvPicPr>
        <p:blipFill>
          <a:blip r:embed="rId2"/>
          <a:stretch>
            <a:fillRect/>
          </a:stretch>
        </p:blipFill>
        <p:spPr>
          <a:xfrm>
            <a:off x="1053548" y="1131107"/>
            <a:ext cx="9329859" cy="5219997"/>
          </a:xfrm>
          <a:prstGeom prst="rect">
            <a:avLst/>
          </a:prstGeom>
        </p:spPr>
      </p:pic>
    </p:spTree>
    <p:extLst>
      <p:ext uri="{BB962C8B-B14F-4D97-AF65-F5344CB8AC3E}">
        <p14:creationId xmlns:p14="http://schemas.microsoft.com/office/powerpoint/2010/main" val="252955727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5C48C-4607-A4EE-3A9E-734617837FCB}"/>
            </a:ext>
          </a:extLst>
        </p:cNvPr>
        <p:cNvGrpSpPr/>
        <p:nvPr/>
      </p:nvGrpSpPr>
      <p:grpSpPr>
        <a:xfrm>
          <a:off x="0" y="0"/>
          <a:ext cx="0" cy="0"/>
          <a:chOff x="0" y="0"/>
          <a:chExt cx="0" cy="0"/>
        </a:xfrm>
      </p:grpSpPr>
      <p:sp>
        <p:nvSpPr>
          <p:cNvPr id="7" name="Titolo 1">
            <a:extLst>
              <a:ext uri="{FF2B5EF4-FFF2-40B4-BE49-F238E27FC236}">
                <a16:creationId xmlns:a16="http://schemas.microsoft.com/office/drawing/2014/main" id="{223957D3-E0CC-B5F5-E6ED-F21050143F36}"/>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pic>
        <p:nvPicPr>
          <p:cNvPr id="3" name="Immagine 2">
            <a:extLst>
              <a:ext uri="{FF2B5EF4-FFF2-40B4-BE49-F238E27FC236}">
                <a16:creationId xmlns:a16="http://schemas.microsoft.com/office/drawing/2014/main" id="{DA417D2D-B128-B6D4-1A3D-FF9ECD5E2681}"/>
              </a:ext>
            </a:extLst>
          </p:cNvPr>
          <p:cNvPicPr>
            <a:picLocks noChangeAspect="1"/>
          </p:cNvPicPr>
          <p:nvPr/>
        </p:nvPicPr>
        <p:blipFill>
          <a:blip r:embed="rId2"/>
          <a:stretch>
            <a:fillRect/>
          </a:stretch>
        </p:blipFill>
        <p:spPr>
          <a:xfrm>
            <a:off x="2097157" y="1409700"/>
            <a:ext cx="6449943" cy="5313684"/>
          </a:xfrm>
          <a:prstGeom prst="rect">
            <a:avLst/>
          </a:prstGeom>
        </p:spPr>
      </p:pic>
    </p:spTree>
    <p:extLst>
      <p:ext uri="{BB962C8B-B14F-4D97-AF65-F5344CB8AC3E}">
        <p14:creationId xmlns:p14="http://schemas.microsoft.com/office/powerpoint/2010/main" val="150169769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F72AF-2568-96E2-BBC5-C1E7075F9D9A}"/>
            </a:ext>
          </a:extLst>
        </p:cNvPr>
        <p:cNvGrpSpPr/>
        <p:nvPr/>
      </p:nvGrpSpPr>
      <p:grpSpPr>
        <a:xfrm>
          <a:off x="0" y="0"/>
          <a:ext cx="0" cy="0"/>
          <a:chOff x="0" y="0"/>
          <a:chExt cx="0" cy="0"/>
        </a:xfrm>
      </p:grpSpPr>
      <p:sp>
        <p:nvSpPr>
          <p:cNvPr id="7" name="Titolo 1">
            <a:extLst>
              <a:ext uri="{FF2B5EF4-FFF2-40B4-BE49-F238E27FC236}">
                <a16:creationId xmlns:a16="http://schemas.microsoft.com/office/drawing/2014/main" id="{0CA5A63B-731F-446C-2930-E3130A2EA35F}"/>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pic>
        <p:nvPicPr>
          <p:cNvPr id="2" name="Immagine 1">
            <a:extLst>
              <a:ext uri="{FF2B5EF4-FFF2-40B4-BE49-F238E27FC236}">
                <a16:creationId xmlns:a16="http://schemas.microsoft.com/office/drawing/2014/main" id="{AB75B566-4DB1-F2EE-B6FA-9057418F7455}"/>
              </a:ext>
            </a:extLst>
          </p:cNvPr>
          <p:cNvPicPr>
            <a:picLocks noChangeAspect="1"/>
          </p:cNvPicPr>
          <p:nvPr/>
        </p:nvPicPr>
        <p:blipFill>
          <a:blip r:embed="rId2"/>
          <a:stretch>
            <a:fillRect/>
          </a:stretch>
        </p:blipFill>
        <p:spPr>
          <a:xfrm>
            <a:off x="1172817" y="1175657"/>
            <a:ext cx="9203635" cy="4930519"/>
          </a:xfrm>
          <a:prstGeom prst="rect">
            <a:avLst/>
          </a:prstGeom>
        </p:spPr>
      </p:pic>
    </p:spTree>
    <p:extLst>
      <p:ext uri="{BB962C8B-B14F-4D97-AF65-F5344CB8AC3E}">
        <p14:creationId xmlns:p14="http://schemas.microsoft.com/office/powerpoint/2010/main" val="64029066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DA50B-6CDF-D29E-1497-A4E55A9EB60E}"/>
            </a:ext>
          </a:extLst>
        </p:cNvPr>
        <p:cNvGrpSpPr/>
        <p:nvPr/>
      </p:nvGrpSpPr>
      <p:grpSpPr>
        <a:xfrm>
          <a:off x="0" y="0"/>
          <a:ext cx="0" cy="0"/>
          <a:chOff x="0" y="0"/>
          <a:chExt cx="0" cy="0"/>
        </a:xfrm>
      </p:grpSpPr>
      <p:sp>
        <p:nvSpPr>
          <p:cNvPr id="7" name="Titolo 1">
            <a:extLst>
              <a:ext uri="{FF2B5EF4-FFF2-40B4-BE49-F238E27FC236}">
                <a16:creationId xmlns:a16="http://schemas.microsoft.com/office/drawing/2014/main" id="{AE98C974-9382-B2D0-6919-A3076C8EDED1}"/>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pic>
        <p:nvPicPr>
          <p:cNvPr id="3" name="Immagine 2">
            <a:extLst>
              <a:ext uri="{FF2B5EF4-FFF2-40B4-BE49-F238E27FC236}">
                <a16:creationId xmlns:a16="http://schemas.microsoft.com/office/drawing/2014/main" id="{AD6D192D-D048-84DE-4643-CF6D90D5598A}"/>
              </a:ext>
            </a:extLst>
          </p:cNvPr>
          <p:cNvPicPr>
            <a:picLocks noChangeAspect="1"/>
          </p:cNvPicPr>
          <p:nvPr/>
        </p:nvPicPr>
        <p:blipFill>
          <a:blip r:embed="rId2"/>
          <a:stretch>
            <a:fillRect/>
          </a:stretch>
        </p:blipFill>
        <p:spPr>
          <a:xfrm>
            <a:off x="475013" y="1293036"/>
            <a:ext cx="10664790" cy="5122251"/>
          </a:xfrm>
          <a:prstGeom prst="rect">
            <a:avLst/>
          </a:prstGeom>
        </p:spPr>
      </p:pic>
    </p:spTree>
    <p:extLst>
      <p:ext uri="{BB962C8B-B14F-4D97-AF65-F5344CB8AC3E}">
        <p14:creationId xmlns:p14="http://schemas.microsoft.com/office/powerpoint/2010/main" val="23912036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B4D10-804C-9D5E-8FB4-37AE80AFD314}"/>
            </a:ext>
          </a:extLst>
        </p:cNvPr>
        <p:cNvGrpSpPr/>
        <p:nvPr/>
      </p:nvGrpSpPr>
      <p:grpSpPr>
        <a:xfrm>
          <a:off x="0" y="0"/>
          <a:ext cx="0" cy="0"/>
          <a:chOff x="0" y="0"/>
          <a:chExt cx="0" cy="0"/>
        </a:xfrm>
      </p:grpSpPr>
      <p:sp>
        <p:nvSpPr>
          <p:cNvPr id="7" name="Titolo 1">
            <a:extLst>
              <a:ext uri="{FF2B5EF4-FFF2-40B4-BE49-F238E27FC236}">
                <a16:creationId xmlns:a16="http://schemas.microsoft.com/office/drawing/2014/main" id="{8363F60F-941E-221A-A108-DC9AC904DABE}"/>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pic>
        <p:nvPicPr>
          <p:cNvPr id="2" name="Immagine 1">
            <a:extLst>
              <a:ext uri="{FF2B5EF4-FFF2-40B4-BE49-F238E27FC236}">
                <a16:creationId xmlns:a16="http://schemas.microsoft.com/office/drawing/2014/main" id="{669AF06B-1AEE-59C3-9227-A3DDC8CA5F21}"/>
              </a:ext>
            </a:extLst>
          </p:cNvPr>
          <p:cNvPicPr>
            <a:picLocks noChangeAspect="1"/>
          </p:cNvPicPr>
          <p:nvPr/>
        </p:nvPicPr>
        <p:blipFill>
          <a:blip r:embed="rId2"/>
          <a:stretch>
            <a:fillRect/>
          </a:stretch>
        </p:blipFill>
        <p:spPr>
          <a:xfrm>
            <a:off x="475013" y="1241898"/>
            <a:ext cx="10469244" cy="4942334"/>
          </a:xfrm>
          <a:prstGeom prst="rect">
            <a:avLst/>
          </a:prstGeom>
        </p:spPr>
      </p:pic>
    </p:spTree>
    <p:extLst>
      <p:ext uri="{BB962C8B-B14F-4D97-AF65-F5344CB8AC3E}">
        <p14:creationId xmlns:p14="http://schemas.microsoft.com/office/powerpoint/2010/main" val="269162043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8BB5-F225-BD98-2BF9-C99684ED56B3}"/>
            </a:ext>
          </a:extLst>
        </p:cNvPr>
        <p:cNvGrpSpPr/>
        <p:nvPr/>
      </p:nvGrpSpPr>
      <p:grpSpPr>
        <a:xfrm>
          <a:off x="0" y="0"/>
          <a:ext cx="0" cy="0"/>
          <a:chOff x="0" y="0"/>
          <a:chExt cx="0" cy="0"/>
        </a:xfrm>
      </p:grpSpPr>
      <p:sp>
        <p:nvSpPr>
          <p:cNvPr id="7" name="Titolo 1">
            <a:extLst>
              <a:ext uri="{FF2B5EF4-FFF2-40B4-BE49-F238E27FC236}">
                <a16:creationId xmlns:a16="http://schemas.microsoft.com/office/drawing/2014/main" id="{16FA0C40-0D77-19C5-6878-395044966342}"/>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pic>
        <p:nvPicPr>
          <p:cNvPr id="3" name="Immagine 2">
            <a:extLst>
              <a:ext uri="{FF2B5EF4-FFF2-40B4-BE49-F238E27FC236}">
                <a16:creationId xmlns:a16="http://schemas.microsoft.com/office/drawing/2014/main" id="{C7BB6275-036B-0A3E-3FBC-7F67F8638E5F}"/>
              </a:ext>
            </a:extLst>
          </p:cNvPr>
          <p:cNvPicPr>
            <a:picLocks noChangeAspect="1"/>
          </p:cNvPicPr>
          <p:nvPr/>
        </p:nvPicPr>
        <p:blipFill>
          <a:blip r:embed="rId2"/>
          <a:stretch>
            <a:fillRect/>
          </a:stretch>
        </p:blipFill>
        <p:spPr>
          <a:xfrm>
            <a:off x="307671" y="2033337"/>
            <a:ext cx="11327160" cy="2731168"/>
          </a:xfrm>
          <a:prstGeom prst="rect">
            <a:avLst/>
          </a:prstGeom>
        </p:spPr>
      </p:pic>
    </p:spTree>
    <p:extLst>
      <p:ext uri="{BB962C8B-B14F-4D97-AF65-F5344CB8AC3E}">
        <p14:creationId xmlns:p14="http://schemas.microsoft.com/office/powerpoint/2010/main" val="361164199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A66ED-D55C-5F18-8AEA-13552243A2EF}"/>
            </a:ext>
          </a:extLst>
        </p:cNvPr>
        <p:cNvGrpSpPr/>
        <p:nvPr/>
      </p:nvGrpSpPr>
      <p:grpSpPr>
        <a:xfrm>
          <a:off x="0" y="0"/>
          <a:ext cx="0" cy="0"/>
          <a:chOff x="0" y="0"/>
          <a:chExt cx="0" cy="0"/>
        </a:xfrm>
      </p:grpSpPr>
      <p:sp>
        <p:nvSpPr>
          <p:cNvPr id="7" name="Titolo 1">
            <a:extLst>
              <a:ext uri="{FF2B5EF4-FFF2-40B4-BE49-F238E27FC236}">
                <a16:creationId xmlns:a16="http://schemas.microsoft.com/office/drawing/2014/main" id="{200080E5-8CAE-FE25-69B7-A3DC95C14DAD}"/>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pic>
        <p:nvPicPr>
          <p:cNvPr id="6" name="Immagine 5">
            <a:extLst>
              <a:ext uri="{FF2B5EF4-FFF2-40B4-BE49-F238E27FC236}">
                <a16:creationId xmlns:a16="http://schemas.microsoft.com/office/drawing/2014/main" id="{37B1B768-AC17-7B9C-50CE-260BBDF1D46E}"/>
              </a:ext>
            </a:extLst>
          </p:cNvPr>
          <p:cNvPicPr>
            <a:picLocks noChangeAspect="1"/>
          </p:cNvPicPr>
          <p:nvPr/>
        </p:nvPicPr>
        <p:blipFill>
          <a:blip r:embed="rId2"/>
          <a:stretch>
            <a:fillRect/>
          </a:stretch>
        </p:blipFill>
        <p:spPr>
          <a:xfrm>
            <a:off x="2361383" y="1408002"/>
            <a:ext cx="6024628" cy="5351216"/>
          </a:xfrm>
          <a:prstGeom prst="rect">
            <a:avLst/>
          </a:prstGeom>
        </p:spPr>
      </p:pic>
    </p:spTree>
    <p:extLst>
      <p:ext uri="{BB962C8B-B14F-4D97-AF65-F5344CB8AC3E}">
        <p14:creationId xmlns:p14="http://schemas.microsoft.com/office/powerpoint/2010/main" val="127624743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6A7B70EF-D667-6244-AE91-1EACB6EEE21C}"/>
              </a:ext>
            </a:extLst>
          </p:cNvPr>
          <p:cNvSpPr txBox="1">
            <a:spLocks/>
          </p:cNvSpPr>
          <p:nvPr/>
        </p:nvSpPr>
        <p:spPr>
          <a:xfrm>
            <a:off x="475013" y="314019"/>
            <a:ext cx="11424379" cy="481627"/>
          </a:xfrm>
          <a:prstGeom prst="rect">
            <a:avLst/>
          </a:prstGeom>
          <a:solidFill>
            <a:schemeClr val="accent1">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400" dirty="0">
                <a:cs typeface="Arial"/>
              </a:rPr>
              <a:t>Il PEF </a:t>
            </a:r>
            <a:r>
              <a:rPr lang="it-IT" sz="2400" dirty="0">
                <a:cs typeface="Arial"/>
              </a:rPr>
              <a:t>: simulatore della ragioneria generale dello Stato su opere calde e fredde</a:t>
            </a:r>
            <a:endParaRPr lang="fr-FR" sz="2400" dirty="0">
              <a:cs typeface="Arial"/>
            </a:endParaRPr>
          </a:p>
        </p:txBody>
      </p:sp>
      <p:sp>
        <p:nvSpPr>
          <p:cNvPr id="3" name="CasellaDiTesto 2">
            <a:extLst>
              <a:ext uri="{FF2B5EF4-FFF2-40B4-BE49-F238E27FC236}">
                <a16:creationId xmlns:a16="http://schemas.microsoft.com/office/drawing/2014/main" id="{EAFBD755-5138-A64A-28EB-3EAD4D55B295}"/>
              </a:ext>
            </a:extLst>
          </p:cNvPr>
          <p:cNvSpPr txBox="1"/>
          <p:nvPr/>
        </p:nvSpPr>
        <p:spPr>
          <a:xfrm>
            <a:off x="475013" y="959093"/>
            <a:ext cx="10901881" cy="4939814"/>
          </a:xfrm>
          <a:prstGeom prst="rect">
            <a:avLst/>
          </a:prstGeom>
          <a:noFill/>
        </p:spPr>
        <p:txBody>
          <a:bodyPr wrap="square">
            <a:spAutoFit/>
          </a:bodyPr>
          <a:lstStyle/>
          <a:p>
            <a:pPr algn="l"/>
            <a:r>
              <a:rPr lang="it-IT" sz="2000" b="0" i="0" u="none" strike="noStrike" dirty="0">
                <a:solidFill>
                  <a:srgbClr val="222222"/>
                </a:solidFill>
                <a:effectLst/>
                <a:latin typeface="Calibri" panose="020F0502020204030204" pitchFamily="34" charset="0"/>
                <a:cs typeface="Calibri" panose="020F0502020204030204" pitchFamily="34" charset="0"/>
              </a:rPr>
              <a:t>Il Modello automatizza i calcoli per stimare il canone concessorio e altre variabili economico-finanziarie.11</a:t>
            </a:r>
          </a:p>
          <a:p>
            <a:pPr algn="l">
              <a:spcBef>
                <a:spcPts val="600"/>
              </a:spcBef>
              <a:buFont typeface="Arial" panose="020B0604020202020204" pitchFamily="34" charset="0"/>
              <a:buChar char="•"/>
            </a:pPr>
            <a:endParaRPr lang="it-IT" sz="2000" dirty="0">
              <a:solidFill>
                <a:srgbClr val="222222"/>
              </a:solidFill>
              <a:latin typeface="Calibri" panose="020F0502020204030204" pitchFamily="34" charset="0"/>
              <a:cs typeface="Calibri" panose="020F0502020204030204" pitchFamily="34" charset="0"/>
            </a:endParaRPr>
          </a:p>
          <a:p>
            <a:pPr algn="l">
              <a:spcBef>
                <a:spcPts val="600"/>
              </a:spcBef>
            </a:pPr>
            <a:r>
              <a:rPr lang="it-IT" sz="2000" b="0" i="0" u="none" strike="noStrike" dirty="0">
                <a:solidFill>
                  <a:srgbClr val="222222"/>
                </a:solidFill>
                <a:effectLst/>
                <a:latin typeface="Calibri" panose="020F0502020204030204" pitchFamily="34" charset="0"/>
                <a:cs typeface="Calibri" panose="020F0502020204030204" pitchFamily="34" charset="0"/>
              </a:rPr>
              <a:t>L'utente deve inserire dati nel foglio "INPUT" per avviare le simulazioni</a:t>
            </a:r>
          </a:p>
          <a:p>
            <a:pPr algn="l">
              <a:spcBef>
                <a:spcPts val="600"/>
              </a:spcBef>
            </a:pPr>
            <a:r>
              <a:rPr lang="it-IT" sz="2000" b="0" i="0" u="none" strike="noStrike" dirty="0">
                <a:solidFill>
                  <a:srgbClr val="222222"/>
                </a:solidFill>
                <a:effectLst/>
                <a:latin typeface="Calibri" panose="020F0502020204030204" pitchFamily="34" charset="0"/>
                <a:cs typeface="Calibri" panose="020F0502020204030204" pitchFamily="34" charset="0"/>
              </a:rPr>
              <a:t>L’insieme degli input richiesti mirano a permettere all’Utente di inserire informazioni in merito ad:</a:t>
            </a:r>
          </a:p>
          <a:p>
            <a:pPr algn="l">
              <a:spcBef>
                <a:spcPts val="600"/>
              </a:spcBef>
            </a:pPr>
            <a:r>
              <a:rPr lang="it-IT" sz="2000" b="0" i="0" u="none" strike="noStrike" dirty="0">
                <a:solidFill>
                  <a:srgbClr val="222222"/>
                </a:solidFill>
                <a:effectLst/>
                <a:latin typeface="Calibri" panose="020F0502020204030204" pitchFamily="34" charset="0"/>
                <a:cs typeface="Calibri" panose="020F0502020204030204" pitchFamily="34" charset="0"/>
              </a:rPr>
              <a:t>1)  Aspetti temporali di progetto</a:t>
            </a:r>
          </a:p>
          <a:p>
            <a:pPr algn="l">
              <a:spcBef>
                <a:spcPts val="600"/>
              </a:spcBef>
            </a:pPr>
            <a:r>
              <a:rPr lang="it-IT" sz="2000" b="0" i="0" u="none" strike="noStrike" dirty="0">
                <a:solidFill>
                  <a:srgbClr val="222222"/>
                </a:solidFill>
                <a:effectLst/>
                <a:latin typeface="Calibri" panose="020F0502020204030204" pitchFamily="34" charset="0"/>
                <a:cs typeface="Calibri" panose="020F0502020204030204" pitchFamily="34" charset="0"/>
              </a:rPr>
              <a:t>2)  Aspetti economico-finanziari</a:t>
            </a:r>
          </a:p>
          <a:p>
            <a:pPr algn="l">
              <a:spcBef>
                <a:spcPts val="600"/>
              </a:spcBef>
            </a:pPr>
            <a:r>
              <a:rPr lang="it-IT" sz="2000" b="0" i="0" u="none" strike="noStrike" dirty="0">
                <a:solidFill>
                  <a:srgbClr val="222222"/>
                </a:solidFill>
                <a:effectLst/>
                <a:latin typeface="Calibri" panose="020F0502020204030204" pitchFamily="34" charset="0"/>
                <a:cs typeface="Calibri" panose="020F0502020204030204" pitchFamily="34" charset="0"/>
              </a:rPr>
              <a:t>3)  Aspetti fiscali</a:t>
            </a:r>
          </a:p>
          <a:p>
            <a:pPr algn="l">
              <a:spcBef>
                <a:spcPts val="600"/>
              </a:spcBef>
            </a:pPr>
            <a:r>
              <a:rPr lang="it-IT" sz="2000" b="0" i="0" u="none" strike="noStrike" dirty="0">
                <a:solidFill>
                  <a:srgbClr val="222222"/>
                </a:solidFill>
                <a:effectLst/>
                <a:latin typeface="Calibri" panose="020F0502020204030204" pitchFamily="34" charset="0"/>
                <a:cs typeface="Calibri" panose="020F0502020204030204" pitchFamily="34" charset="0"/>
              </a:rPr>
              <a:t>4)  Aspetti commerciali.</a:t>
            </a:r>
          </a:p>
          <a:p>
            <a:pPr algn="l">
              <a:spcBef>
                <a:spcPts val="600"/>
              </a:spcBef>
            </a:pPr>
            <a:endParaRPr lang="it-IT" sz="2000" b="1" i="0" u="none" strike="noStrike" dirty="0">
              <a:solidFill>
                <a:srgbClr val="222222"/>
              </a:solidFill>
              <a:effectLst/>
              <a:latin typeface="Calibri" panose="020F0502020204030204" pitchFamily="34" charset="0"/>
              <a:cs typeface="Calibri" panose="020F0502020204030204" pitchFamily="34" charset="0"/>
            </a:endParaRPr>
          </a:p>
          <a:p>
            <a:pPr algn="l">
              <a:spcBef>
                <a:spcPts val="600"/>
              </a:spcBef>
            </a:pPr>
            <a:r>
              <a:rPr lang="it-IT" sz="2000" b="1" i="0" u="none" strike="noStrike" dirty="0">
                <a:solidFill>
                  <a:srgbClr val="222222"/>
                </a:solidFill>
                <a:effectLst/>
                <a:latin typeface="Calibri" panose="020F0502020204030204" pitchFamily="34" charset="0"/>
                <a:cs typeface="Calibri" panose="020F0502020204030204" pitchFamily="34" charset="0"/>
              </a:rPr>
              <a:t>Output del Modello</a:t>
            </a:r>
          </a:p>
          <a:p>
            <a:pPr algn="l">
              <a:spcBef>
                <a:spcPts val="600"/>
              </a:spcBef>
            </a:pPr>
            <a:r>
              <a:rPr lang="it-IT" sz="2000" b="0" i="0" u="none" strike="noStrike" dirty="0">
                <a:solidFill>
                  <a:srgbClr val="222222"/>
                </a:solidFill>
                <a:effectLst/>
                <a:latin typeface="Calibri" panose="020F0502020204030204" pitchFamily="34" charset="0"/>
                <a:cs typeface="Calibri" panose="020F0502020204030204" pitchFamily="34" charset="0"/>
              </a:rPr>
              <a:t>- Indicatori chiave di performance (KPI), come TIR, VAN, DSCR, LLCR, e il valore del </a:t>
            </a:r>
            <a:r>
              <a:rPr lang="it-IT" sz="2000" b="0" i="0" u="none" strike="noStrike" dirty="0" err="1">
                <a:solidFill>
                  <a:srgbClr val="222222"/>
                </a:solidFill>
                <a:effectLst/>
                <a:latin typeface="Calibri" panose="020F0502020204030204" pitchFamily="34" charset="0"/>
                <a:cs typeface="Calibri" panose="020F0502020204030204" pitchFamily="34" charset="0"/>
              </a:rPr>
              <a:t>canoneconcessorio</a:t>
            </a:r>
            <a:r>
              <a:rPr lang="it-IT" sz="2000" b="0" i="0" u="none" strike="noStrike" dirty="0">
                <a:solidFill>
                  <a:srgbClr val="222222"/>
                </a:solidFill>
                <a:effectLst/>
                <a:latin typeface="Calibri" panose="020F0502020204030204" pitchFamily="34" charset="0"/>
                <a:cs typeface="Calibri" panose="020F0502020204030204" pitchFamily="34" charset="0"/>
              </a:rPr>
              <a:t>.</a:t>
            </a:r>
          </a:p>
          <a:p>
            <a:pPr algn="l">
              <a:spcBef>
                <a:spcPts val="600"/>
              </a:spcBef>
            </a:pPr>
            <a:r>
              <a:rPr lang="it-IT" sz="2000" b="0" i="0" u="none" strike="noStrike" dirty="0">
                <a:solidFill>
                  <a:srgbClr val="222222"/>
                </a:solidFill>
                <a:effectLst/>
                <a:latin typeface="Calibri" panose="020F0502020204030204" pitchFamily="34" charset="0"/>
                <a:cs typeface="Calibri" panose="020F0502020204030204" pitchFamily="34" charset="0"/>
              </a:rPr>
              <a:t>Prospetti economici, patrimoniali e finanziari.</a:t>
            </a:r>
          </a:p>
        </p:txBody>
      </p:sp>
    </p:spTree>
    <p:extLst>
      <p:ext uri="{BB962C8B-B14F-4D97-AF65-F5344CB8AC3E}">
        <p14:creationId xmlns:p14="http://schemas.microsoft.com/office/powerpoint/2010/main" val="1919319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507831"/>
          </a:xfrm>
          <a:prstGeom prst="rect">
            <a:avLst/>
          </a:prstGeom>
          <a:noFill/>
        </p:spPr>
        <p:txBody>
          <a:bodyPr wrap="square">
            <a:spAutoFit/>
          </a:bodyPr>
          <a:lstStyle/>
          <a:p>
            <a:pPr>
              <a:defRPr sz="2700" b="1">
                <a:solidFill>
                  <a:srgbClr val="183E68"/>
                </a:solidFill>
                <a:latin typeface="Calibri"/>
              </a:defRPr>
            </a:pPr>
            <a:r>
              <a:rPr dirty="0"/>
              <a:t>Clausola  – Non conformità qualitativa</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16</a:t>
            </a:r>
          </a:p>
        </p:txBody>
      </p:sp>
      <p:sp>
        <p:nvSpPr>
          <p:cNvPr id="7" name="Rounded Rectangle 6"/>
          <p:cNvSpPr/>
          <p:nvPr/>
        </p:nvSpPr>
        <p:spPr>
          <a:xfrm>
            <a:off x="566928" y="1306007"/>
            <a:ext cx="10972800" cy="1736297"/>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t>“Le non conformità sono classificate come minori, maggiori e critiche secondo l’Allegato __. La non conformità minore comporta prescrizione di ripristino entro __ ore; quella maggiore comporta detrazione del valore della prestazione e, se espressamente prevista in Tabella, clausola penale civilistica; quella critica comporta immediata messa in sicurezza, intervento sostitutivo e valutazione della risoluzione. La reiterazione è accertata su fatti distinti e dopo la scadenza del termine correttivo.”</a:t>
            </a:r>
          </a:p>
        </p:txBody>
      </p:sp>
      <p:sp>
        <p:nvSpPr>
          <p:cNvPr id="8" name="TextBox 7"/>
          <p:cNvSpPr txBox="1"/>
          <p:nvPr/>
        </p:nvSpPr>
        <p:spPr>
          <a:xfrm>
            <a:off x="658368" y="3426642"/>
            <a:ext cx="10789920" cy="844847"/>
          </a:xfrm>
          <a:prstGeom prst="rect">
            <a:avLst/>
          </a:prstGeom>
          <a:noFill/>
        </p:spPr>
        <p:txBody>
          <a:bodyPr wrap="square" lIns="18288" tIns="18288" rIns="18288" bIns="18288" anchor="t">
            <a:spAutoFit/>
          </a:bodyPr>
          <a:lstStyle/>
          <a:p>
            <a:pPr algn="just">
              <a:defRPr sz="1750" b="0" i="0">
                <a:solidFill>
                  <a:srgbClr val="65788C"/>
                </a:solidFill>
                <a:latin typeface="Calibri"/>
              </a:defRPr>
            </a:pPr>
            <a:r>
              <a:rPr dirty="0"/>
              <a:t>La </a:t>
            </a:r>
            <a:r>
              <a:rPr dirty="0" err="1"/>
              <a:t>classificazione</a:t>
            </a:r>
            <a:r>
              <a:rPr dirty="0"/>
              <a:t> deve essere costruita </a:t>
            </a:r>
            <a:r>
              <a:rPr dirty="0" err="1"/>
              <a:t>sull’interesse</a:t>
            </a:r>
            <a:r>
              <a:rPr dirty="0"/>
              <a:t> pubblico </a:t>
            </a:r>
            <a:r>
              <a:rPr dirty="0" err="1"/>
              <a:t>leso</a:t>
            </a:r>
            <a:r>
              <a:rPr dirty="0"/>
              <a:t>, non sulla sola </a:t>
            </a:r>
            <a:r>
              <a:rPr dirty="0" err="1"/>
              <a:t>frequenza</a:t>
            </a:r>
            <a:r>
              <a:rPr dirty="0"/>
              <a:t>. In mensa, </a:t>
            </a:r>
            <a:r>
              <a:rPr dirty="0" err="1"/>
              <a:t>dieta</a:t>
            </a:r>
            <a:r>
              <a:rPr dirty="0"/>
              <a:t> speciale e sicurezza alimentare sono criticità diverse dalla mera </a:t>
            </a:r>
            <a:r>
              <a:rPr dirty="0" err="1"/>
              <a:t>difformità</a:t>
            </a:r>
            <a:r>
              <a:rPr dirty="0"/>
              <a:t> di presentazione; nel </a:t>
            </a:r>
            <a:r>
              <a:rPr dirty="0" err="1"/>
              <a:t>lavanolo</a:t>
            </a:r>
            <a:r>
              <a:rPr dirty="0"/>
              <a:t>, tracciabilità e </a:t>
            </a:r>
            <a:r>
              <a:rPr dirty="0" err="1"/>
              <a:t>contaminazione</a:t>
            </a:r>
            <a:r>
              <a:rPr dirty="0"/>
              <a:t> non sono </a:t>
            </a:r>
            <a:r>
              <a:rPr dirty="0" err="1"/>
              <a:t>equiparabili</a:t>
            </a:r>
            <a:r>
              <a:rPr dirty="0"/>
              <a:t> a una consegna incompleta.</a:t>
            </a:r>
          </a:p>
        </p:txBody>
      </p:sp>
      <p:sp>
        <p:nvSpPr>
          <p:cNvPr id="9" name="TextBox 8"/>
          <p:cNvSpPr txBox="1"/>
          <p:nvPr/>
        </p:nvSpPr>
        <p:spPr>
          <a:xfrm>
            <a:off x="701039" y="4953980"/>
            <a:ext cx="9052560" cy="400110"/>
          </a:xfrm>
          <a:prstGeom prst="rect">
            <a:avLst/>
          </a:prstGeom>
          <a:noFill/>
        </p:spPr>
        <p:txBody>
          <a:bodyPr wrap="square">
            <a:spAutoFit/>
          </a:bodyPr>
          <a:lstStyle/>
          <a:p>
            <a:pPr>
              <a:defRPr sz="819">
                <a:solidFill>
                  <a:srgbClr val="65788C"/>
                </a:solidFill>
                <a:latin typeface="Calibri"/>
              </a:defRPr>
            </a:pPr>
            <a:r>
              <a:rPr sz="2000" dirty="0"/>
              <a:t>ANAC, </a:t>
            </a:r>
            <a:r>
              <a:rPr sz="2000" dirty="0" err="1"/>
              <a:t>delibere</a:t>
            </a:r>
            <a:r>
              <a:rPr sz="2000" dirty="0"/>
              <a:t> n. 497/2024 e n. 322/2025; artt. 1382-1384 c.c.</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16</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5" name="TextBox 4"/>
          <p:cNvSpPr txBox="1"/>
          <p:nvPr/>
        </p:nvSpPr>
        <p:spPr>
          <a:xfrm>
            <a:off x="861059" y="1636526"/>
            <a:ext cx="10469880" cy="2022092"/>
          </a:xfrm>
          <a:prstGeom prst="rect">
            <a:avLst/>
          </a:prstGeom>
          <a:noFill/>
        </p:spPr>
        <p:txBody>
          <a:bodyPr wrap="square" lIns="18288" tIns="18288" rIns="18288" bIns="18288" anchor="t">
            <a:spAutoFit/>
          </a:bodyPr>
          <a:lstStyle/>
          <a:p>
            <a:pPr algn="ctr">
              <a:defRPr sz="2100" b="0" i="0">
                <a:solidFill>
                  <a:srgbClr val="252F38"/>
                </a:solidFill>
                <a:latin typeface="Calibri"/>
              </a:defRPr>
            </a:pPr>
            <a:r>
              <a:rPr lang="it-IT" sz="2400" b="1" dirty="0"/>
              <a:t>Modulo 4 – Rimedi alternativi alla tutela giurisdizionale</a:t>
            </a:r>
          </a:p>
          <a:p>
            <a:pPr algn="l">
              <a:defRPr sz="2100" b="0" i="0">
                <a:solidFill>
                  <a:srgbClr val="252F38"/>
                </a:solidFill>
                <a:latin typeface="Calibri"/>
              </a:defRPr>
            </a:pPr>
            <a:r>
              <a:rPr lang="it-IT" dirty="0"/>
              <a:t>Il CCT obbligatorio e facoltativo</a:t>
            </a:r>
          </a:p>
          <a:p>
            <a:pPr algn="l">
              <a:defRPr sz="2100" b="0" i="0">
                <a:solidFill>
                  <a:srgbClr val="252F38"/>
                </a:solidFill>
                <a:latin typeface="Calibri"/>
              </a:defRPr>
            </a:pPr>
            <a:r>
              <a:rPr lang="it-IT" dirty="0"/>
              <a:t>L'accordo bonario: forma e contenuto negli appalti di servizi e forniture</a:t>
            </a:r>
          </a:p>
          <a:p>
            <a:pPr algn="l">
              <a:defRPr sz="2100" b="0" i="0">
                <a:solidFill>
                  <a:srgbClr val="252F38"/>
                </a:solidFill>
                <a:latin typeface="Calibri"/>
              </a:defRPr>
            </a:pPr>
            <a:r>
              <a:rPr lang="it-IT" dirty="0"/>
              <a:t>L’arbitrato</a:t>
            </a:r>
          </a:p>
          <a:p>
            <a:pPr algn="l">
              <a:defRPr sz="2100" b="0" i="0">
                <a:solidFill>
                  <a:srgbClr val="252F38"/>
                </a:solidFill>
                <a:latin typeface="Calibri"/>
              </a:defRPr>
            </a:pPr>
            <a:r>
              <a:rPr lang="it-IT" dirty="0"/>
              <a:t>L’accordo di collaborazione</a:t>
            </a:r>
          </a:p>
          <a:p>
            <a:pPr algn="l">
              <a:defRPr sz="2100" b="0" i="0">
                <a:solidFill>
                  <a:srgbClr val="252F38"/>
                </a:solidFill>
                <a:latin typeface="Calibri"/>
              </a:defRPr>
            </a:pPr>
            <a:r>
              <a:rPr lang="it-IT" dirty="0"/>
              <a:t>Il contenzioso in fase esecutiva: casi di studio</a:t>
            </a:r>
            <a:endParaRPr dirty="0"/>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63</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43803C19-C044-F740-861C-49D09BBB41DB}"/>
              </a:ext>
            </a:extLst>
          </p:cNvPr>
          <p:cNvSpPr>
            <a:spLocks noGrp="1"/>
          </p:cNvSpPr>
          <p:nvPr>
            <p:ph type="body" sz="quarter" idx="4294967295"/>
          </p:nvPr>
        </p:nvSpPr>
        <p:spPr>
          <a:xfrm>
            <a:off x="0" y="1503695"/>
            <a:ext cx="11553825" cy="2568575"/>
          </a:xfrm>
        </p:spPr>
        <p:txBody>
          <a:bodyPr>
            <a:normAutofit/>
          </a:bodyPr>
          <a:lstStyle/>
          <a:p>
            <a:pPr marL="0" indent="0" algn="ctr">
              <a:buNone/>
            </a:pPr>
            <a:r>
              <a:rPr lang="it-IT" sz="2000" dirty="0">
                <a:latin typeface="Calibri" panose="020F0502020204030204" pitchFamily="34" charset="0"/>
                <a:cs typeface="Calibri" panose="020F0502020204030204" pitchFamily="34" charset="0"/>
              </a:rPr>
              <a:t>LIBRO V - DEL CONTENZIOSO E DELL’AUTORITÀ NAZIONALE ANTICORRUZIONE.</a:t>
            </a:r>
          </a:p>
          <a:p>
            <a:pPr marL="0" indent="0" algn="ctr">
              <a:buNone/>
            </a:pPr>
            <a:endParaRPr lang="it-IT" sz="2000" dirty="0">
              <a:latin typeface="Calibri" panose="020F0502020204030204" pitchFamily="34" charset="0"/>
              <a:cs typeface="Calibri" panose="020F0502020204030204" pitchFamily="34" charset="0"/>
            </a:endParaRPr>
          </a:p>
          <a:p>
            <a:pPr marL="0" indent="0" algn="ctr">
              <a:buNone/>
            </a:pPr>
            <a:r>
              <a:rPr lang="it-IT" sz="2000" dirty="0">
                <a:latin typeface="Calibri" panose="020F0502020204030204" pitchFamily="34" charset="0"/>
                <a:cs typeface="Calibri" panose="020F0502020204030204" pitchFamily="34" charset="0"/>
              </a:rPr>
              <a:t>PARTE I - DEL CONTENZIOSO</a:t>
            </a:r>
          </a:p>
          <a:p>
            <a:pPr marL="0" indent="0" algn="ctr">
              <a:buNone/>
            </a:pPr>
            <a:r>
              <a:rPr lang="it-IT" sz="2000" dirty="0">
                <a:latin typeface="Calibri" panose="020F0502020204030204" pitchFamily="34" charset="0"/>
                <a:cs typeface="Calibri" panose="020F0502020204030204" pitchFamily="34" charset="0"/>
              </a:rPr>
              <a:t>Titolo II - I rimedi alternativi alla tutela giurisdizionale</a:t>
            </a:r>
          </a:p>
          <a:p>
            <a:endParaRPr lang="it-IT" sz="2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104689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429F1-99C3-F8F6-DE04-7D3A099FA5AA}"/>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219AB295-1A6C-BA0B-2CEA-DB4D84753870}"/>
              </a:ext>
            </a:extLst>
          </p:cNvPr>
          <p:cNvSpPr txBox="1"/>
          <p:nvPr/>
        </p:nvSpPr>
        <p:spPr>
          <a:xfrm>
            <a:off x="608312" y="427107"/>
            <a:ext cx="10975375" cy="4708981"/>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212 – Transazione</a:t>
            </a: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1. Le controversie </a:t>
            </a:r>
            <a:r>
              <a:rPr lang="it-IT" sz="2000" b="1" dirty="0">
                <a:latin typeface="Calibri" panose="020F0502020204030204" pitchFamily="34" charset="0"/>
                <a:cs typeface="Calibri" panose="020F0502020204030204" pitchFamily="34" charset="0"/>
              </a:rPr>
              <a:t>relative a diritti soggettivi </a:t>
            </a:r>
            <a:r>
              <a:rPr lang="it-IT" sz="2000" dirty="0">
                <a:latin typeface="Calibri" panose="020F0502020204030204" pitchFamily="34" charset="0"/>
                <a:cs typeface="Calibri" panose="020F0502020204030204" pitchFamily="34" charset="0"/>
              </a:rPr>
              <a:t>derivanti dall'esecuzione dei contratti pubblici di lavori, </a:t>
            </a:r>
            <a:r>
              <a:rPr lang="it-IT" sz="2000" dirty="0">
                <a:highlight>
                  <a:srgbClr val="FFFF00"/>
                </a:highlight>
                <a:latin typeface="Calibri" panose="020F0502020204030204" pitchFamily="34" charset="0"/>
                <a:cs typeface="Calibri" panose="020F0502020204030204" pitchFamily="34" charset="0"/>
              </a:rPr>
              <a:t>servizi e forniture </a:t>
            </a:r>
            <a:r>
              <a:rPr lang="it-IT" sz="2000" u="sng" dirty="0">
                <a:latin typeface="Calibri" panose="020F0502020204030204" pitchFamily="34" charset="0"/>
                <a:cs typeface="Calibri" panose="020F0502020204030204" pitchFamily="34" charset="0"/>
              </a:rPr>
              <a:t>possono essere risolte mediante transazione nel rispetto del codice civile </a:t>
            </a:r>
            <a:r>
              <a:rPr lang="it-IT" sz="2000" dirty="0">
                <a:latin typeface="Calibri" panose="020F0502020204030204" pitchFamily="34" charset="0"/>
                <a:cs typeface="Calibri" panose="020F0502020204030204" pitchFamily="34" charset="0"/>
              </a:rPr>
              <a:t>solo ed esclusivamente nell'ipotesi in cui non risulti possibile esperire altri rimedi alternativi all'azione giurisdizionale.</a:t>
            </a:r>
          </a:p>
          <a:p>
            <a:pPr algn="just"/>
            <a:r>
              <a:rPr lang="it-IT" sz="2000" dirty="0">
                <a:latin typeface="Calibri" panose="020F0502020204030204" pitchFamily="34" charset="0"/>
                <a:cs typeface="Calibri" panose="020F0502020204030204" pitchFamily="34" charset="0"/>
              </a:rPr>
              <a:t>2. Ove il valore dell'importo oggetto di concessione o rinuncia sia superiore a 100.000 euro, ovvero a 200.000 euro in caso di lavori pubblici, è acquisito, qualora si tratti di amministrazioni centrali, il parere dell'Avvocatura dello Stato oppure, qualora si tratti di amministrazioni sub centrali, di un legale interno alla struttura o, in mancanza di legale interno, del funzionario più elevato in grado competente per il contenzioso.</a:t>
            </a:r>
          </a:p>
          <a:p>
            <a:pPr algn="just"/>
            <a:r>
              <a:rPr lang="it-IT" sz="2000" dirty="0">
                <a:latin typeface="Calibri" panose="020F0502020204030204" pitchFamily="34" charset="0"/>
                <a:cs typeface="Calibri" panose="020F0502020204030204" pitchFamily="34" charset="0"/>
              </a:rPr>
              <a:t>3. La proposta di transazione può essere formulata sia dal soggetto aggiudicatario che dal dirigente competente, sentito il RUP.</a:t>
            </a:r>
          </a:p>
          <a:p>
            <a:pPr algn="just"/>
            <a:r>
              <a:rPr lang="it-IT" sz="2000" dirty="0">
                <a:latin typeface="Calibri" panose="020F0502020204030204" pitchFamily="34" charset="0"/>
                <a:cs typeface="Calibri" panose="020F0502020204030204" pitchFamily="34" charset="0"/>
              </a:rPr>
              <a:t>4. La transazione ha </a:t>
            </a:r>
            <a:r>
              <a:rPr lang="it-IT" sz="2000" b="1" dirty="0">
                <a:latin typeface="Calibri" panose="020F0502020204030204" pitchFamily="34" charset="0"/>
                <a:cs typeface="Calibri" panose="020F0502020204030204" pitchFamily="34" charset="0"/>
              </a:rPr>
              <a:t>forma scritta a pena di nullità.</a:t>
            </a:r>
          </a:p>
        </p:txBody>
      </p:sp>
    </p:spTree>
    <p:extLst>
      <p:ext uri="{BB962C8B-B14F-4D97-AF65-F5344CB8AC3E}">
        <p14:creationId xmlns:p14="http://schemas.microsoft.com/office/powerpoint/2010/main" val="197840020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678A910F-BD65-AE4E-B1E1-366B363FAB82}"/>
              </a:ext>
            </a:extLst>
          </p:cNvPr>
          <p:cNvSpPr>
            <a:spLocks noGrp="1"/>
          </p:cNvSpPr>
          <p:nvPr>
            <p:ph type="sldNum" sz="quarter" idx="12"/>
          </p:nvPr>
        </p:nvSpPr>
        <p:spPr/>
        <p:txBody>
          <a:bodyPr/>
          <a:lstStyle/>
          <a:p>
            <a:fld id="{C121BA9E-CF39-5A4C-A796-CE277B4E7A22}" type="slidenum">
              <a:rPr lang="it-IT" smtClean="0"/>
              <a:t>143</a:t>
            </a:fld>
            <a:endParaRPr lang="it-IT" dirty="0"/>
          </a:p>
        </p:txBody>
      </p:sp>
      <p:sp>
        <p:nvSpPr>
          <p:cNvPr id="7" name="CasellaDiTesto 6">
            <a:extLst>
              <a:ext uri="{FF2B5EF4-FFF2-40B4-BE49-F238E27FC236}">
                <a16:creationId xmlns:a16="http://schemas.microsoft.com/office/drawing/2014/main" id="{F7CAD111-344D-094F-8675-148C21C6B02E}"/>
              </a:ext>
            </a:extLst>
          </p:cNvPr>
          <p:cNvSpPr txBox="1"/>
          <p:nvPr/>
        </p:nvSpPr>
        <p:spPr>
          <a:xfrm>
            <a:off x="574158" y="426580"/>
            <a:ext cx="10469119" cy="5478423"/>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“Il contratto col quale le parti, facendosi reciproche concessioni, pongono fine a una lite già incominciata o prevengono una lite che può sorgere tra loro” (art. 1965, comma 1, codice civile).</a:t>
            </a: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Elementi essenziali del contratto di transazione sono:</a:t>
            </a:r>
          </a:p>
          <a:p>
            <a:pPr algn="just"/>
            <a:endParaRPr lang="it-I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it-IT" dirty="0">
                <a:latin typeface="Calibri" panose="020F0502020204030204" pitchFamily="34" charset="0"/>
                <a:cs typeface="Calibri" panose="020F0502020204030204" pitchFamily="34" charset="0"/>
              </a:rPr>
              <a:t> indicazione delle parti dell’accordo;</a:t>
            </a:r>
          </a:p>
          <a:p>
            <a:pPr marL="285750" indent="-285750" algn="just">
              <a:buFont typeface="Arial" panose="020B0604020202020204" pitchFamily="34" charset="0"/>
              <a:buChar char="•"/>
            </a:pPr>
            <a:endParaRPr lang="it-I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it-IT" dirty="0">
                <a:latin typeface="Calibri" panose="020F0502020204030204" pitchFamily="34" charset="0"/>
                <a:cs typeface="Calibri" panose="020F0502020204030204" pitchFamily="34" charset="0"/>
              </a:rPr>
              <a:t> la soluzione di una controversia relativa a diritti soggettivi derivanti dall’esecuzione di un contratto pubblico di lavori, servizi e forniture;</a:t>
            </a:r>
          </a:p>
          <a:p>
            <a:pPr marL="285750" indent="-285750" algn="just">
              <a:buFont typeface="Arial" panose="020B0604020202020204" pitchFamily="34" charset="0"/>
              <a:buChar char="•"/>
            </a:pPr>
            <a:endParaRPr lang="it-I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it-IT" dirty="0">
                <a:latin typeface="Calibri" panose="020F0502020204030204" pitchFamily="34" charset="0"/>
                <a:cs typeface="Calibri" panose="020F0502020204030204" pitchFamily="34" charset="0"/>
              </a:rPr>
              <a:t> la reciprocità delle concessioni, trattandosi di un contratto a prestazione corrispettive;</a:t>
            </a:r>
          </a:p>
          <a:p>
            <a:pPr marL="285750" indent="-285750" algn="just">
              <a:buFont typeface="Arial" panose="020B0604020202020204" pitchFamily="34" charset="0"/>
              <a:buChar char="•"/>
            </a:pPr>
            <a:endParaRPr lang="it-I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it-IT" dirty="0">
                <a:latin typeface="Calibri" panose="020F0502020204030204" pitchFamily="34" charset="0"/>
                <a:cs typeface="Calibri" panose="020F0502020204030204" pitchFamily="34" charset="0"/>
              </a:rPr>
              <a:t> la causa che corrisponde all’interesse pubblico che la pubblica amministrazione intende soddisfare mediante la conclusione dell’accordo.</a:t>
            </a:r>
          </a:p>
          <a:p>
            <a:pPr algn="just"/>
            <a:endParaRPr lang="it-IT"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La transazione ha forma scritta a pena di nullità.</a:t>
            </a:r>
          </a:p>
          <a:p>
            <a:pPr algn="just"/>
            <a:endParaRPr lang="it-IT" dirty="0">
              <a:latin typeface="Calibri" panose="020F0502020204030204" pitchFamily="34" charset="0"/>
              <a:cs typeface="Calibri" panose="020F0502020204030204" pitchFamily="34" charset="0"/>
            </a:endParaRPr>
          </a:p>
          <a:p>
            <a:pPr algn="just"/>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40304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F870E-F4C5-5FA9-617C-0F03DFF65617}"/>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445667F7-D32A-D043-B951-DC3465048CB3}"/>
              </a:ext>
            </a:extLst>
          </p:cNvPr>
          <p:cNvSpPr txBox="1"/>
          <p:nvPr/>
        </p:nvSpPr>
        <p:spPr>
          <a:xfrm>
            <a:off x="903768" y="1628586"/>
            <a:ext cx="10209831" cy="2862322"/>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213 – Arbitrato</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1. Le controversie su </a:t>
            </a:r>
            <a:r>
              <a:rPr lang="it-IT" sz="2000" b="1" dirty="0">
                <a:latin typeface="Calibri" panose="020F0502020204030204" pitchFamily="34" charset="0"/>
                <a:cs typeface="Calibri" panose="020F0502020204030204" pitchFamily="34" charset="0"/>
              </a:rPr>
              <a:t>diritti soggettivi, derivanti dall'esecuzione dei contratti relativi a lavori, </a:t>
            </a:r>
            <a:r>
              <a:rPr lang="it-IT" sz="2000" b="1" dirty="0">
                <a:solidFill>
                  <a:srgbClr val="FF0000"/>
                </a:solidFill>
                <a:latin typeface="Calibri" panose="020F0502020204030204" pitchFamily="34" charset="0"/>
                <a:cs typeface="Calibri" panose="020F0502020204030204" pitchFamily="34" charset="0"/>
              </a:rPr>
              <a:t>servizi, forniture</a:t>
            </a:r>
            <a:r>
              <a:rPr lang="it-IT" sz="2000" b="1" dirty="0">
                <a:latin typeface="Calibri" panose="020F0502020204030204" pitchFamily="34" charset="0"/>
                <a:cs typeface="Calibri" panose="020F0502020204030204" pitchFamily="34" charset="0"/>
              </a:rPr>
              <a:t>, concorsi di progettazione e di idee, comprese quelle conseguenti al mancato raggiungimento dell'accordo bonario di cui agli articoli 210 e 211, possono essere deferite ad arbitri</a:t>
            </a:r>
            <a:r>
              <a:rPr lang="it-IT" sz="2000" dirty="0">
                <a:latin typeface="Calibri" panose="020F0502020204030204" pitchFamily="34" charset="0"/>
                <a:cs typeface="Calibri" panose="020F0502020204030204" pitchFamily="34" charset="0"/>
              </a:rPr>
              <a:t>. L'arbitrato si applica anche alle controversie relative a contratti in cui sia parte una società a partecipazione pubblica oppure una società controllata o collegata a una società a partecipazione pubblica, ai sensi dell'articolo 2359 del codice civile, o che comunque abbiano a oggetto opere o forniture finanziate con risorse a carico dei bilanci pubblici.</a:t>
            </a:r>
          </a:p>
        </p:txBody>
      </p:sp>
    </p:spTree>
    <p:extLst>
      <p:ext uri="{BB962C8B-B14F-4D97-AF65-F5344CB8AC3E}">
        <p14:creationId xmlns:p14="http://schemas.microsoft.com/office/powerpoint/2010/main" val="330441974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89C9B-CE6C-905E-41FE-6F5CE9DDEA61}"/>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DB0BEF16-E200-A5FB-9A1D-D6DC65E7E8CE}"/>
              </a:ext>
            </a:extLst>
          </p:cNvPr>
          <p:cNvSpPr txBox="1"/>
          <p:nvPr/>
        </p:nvSpPr>
        <p:spPr>
          <a:xfrm>
            <a:off x="839972" y="799247"/>
            <a:ext cx="10007813" cy="3785652"/>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213 – Arbitrato</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2. La stazione appaltante o l’ente concedente può direttamente indicare nel bando o nell'avviso con cui indice la gara oppure, per le procedure senza bando, nell'invito, </a:t>
            </a:r>
            <a:r>
              <a:rPr lang="it-IT" sz="2000" u="sng" dirty="0">
                <a:latin typeface="Calibri" panose="020F0502020204030204" pitchFamily="34" charset="0"/>
                <a:cs typeface="Calibri" panose="020F0502020204030204" pitchFamily="34" charset="0"/>
              </a:rPr>
              <a:t>se il contratto conterrà o meno la clausola compromissoria. In questi casi, l’aggiudicatario può rifiutare la clausola compromissoria entro venti giorni dalla conoscenza dell'aggiudicazione.</a:t>
            </a:r>
            <a:r>
              <a:rPr lang="it-IT" sz="2000" dirty="0">
                <a:latin typeface="Calibri" panose="020F0502020204030204" pitchFamily="34" charset="0"/>
                <a:cs typeface="Calibri" panose="020F0502020204030204" pitchFamily="34" charset="0"/>
              </a:rPr>
              <a:t> In tal caso la clausola compromissoria non è inserita nel contratto. È nella facoltà delle parti di </a:t>
            </a:r>
            <a:r>
              <a:rPr lang="it-IT" sz="2000" dirty="0">
                <a:solidFill>
                  <a:srgbClr val="7030A0"/>
                </a:solidFill>
                <a:latin typeface="Calibri" panose="020F0502020204030204" pitchFamily="34" charset="0"/>
                <a:cs typeface="Calibri" panose="020F0502020204030204" pitchFamily="34" charset="0"/>
              </a:rPr>
              <a:t>compromettere la lite in arbitrato nel corso dell’esecuzione del contratto</a:t>
            </a:r>
            <a:r>
              <a:rPr lang="it-IT" sz="2000" dirty="0">
                <a:latin typeface="Calibri" panose="020F0502020204030204" pitchFamily="34" charset="0"/>
                <a:cs typeface="Calibri" panose="020F0502020204030204" pitchFamily="34" charset="0"/>
              </a:rPr>
              <a:t>.</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3. È nulla la clausola compromissoria inserita senza autorizzazione nel bando o nell'avviso con cui è indetta la gara ovvero, per le procedure senza bando, nell'invito. La clausola è inserita previa autorizzazione motivata dell'organo di governo della amministrazione aggiudicatrice</a:t>
            </a:r>
          </a:p>
        </p:txBody>
      </p:sp>
    </p:spTree>
    <p:extLst>
      <p:ext uri="{BB962C8B-B14F-4D97-AF65-F5344CB8AC3E}">
        <p14:creationId xmlns:p14="http://schemas.microsoft.com/office/powerpoint/2010/main" val="47874668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5F1CA-54CA-7254-F385-B0F58957D5DC}"/>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01096804-8906-E611-FCC2-64D043875CDC}"/>
              </a:ext>
            </a:extLst>
          </p:cNvPr>
          <p:cNvSpPr txBox="1"/>
          <p:nvPr/>
        </p:nvSpPr>
        <p:spPr>
          <a:xfrm>
            <a:off x="723014" y="820512"/>
            <a:ext cx="10262993" cy="4093428"/>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L’arbitrato è disciplinato nel Titolo VIII del Libro IV del codice di procedura civile (artt. 806 a 840).</a:t>
            </a:r>
          </a:p>
          <a:p>
            <a:pPr algn="just"/>
            <a:endParaRPr lang="it-IT" sz="2000" b="1"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E’ caratterizzato nell’affidare la disputa di una controversia a soggetti dotati di alta professionalità e competenza nella materia del contendere.</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Si tratta di un giudizio privato effettuato da soggetti che pur non avendo i poteri autoritativi della magistratura possono emettere una decisione con l’efficacia propria della sentenza.</a:t>
            </a:r>
          </a:p>
          <a:p>
            <a:pPr algn="just"/>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396798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22225-3184-243E-9B9A-E00C6ED9D63B}"/>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75F454F1-335B-ACBF-7AAC-DC0F1DD69D1C}"/>
              </a:ext>
            </a:extLst>
          </p:cNvPr>
          <p:cNvSpPr txBox="1"/>
          <p:nvPr/>
        </p:nvSpPr>
        <p:spPr>
          <a:xfrm>
            <a:off x="797441" y="863042"/>
            <a:ext cx="10369319" cy="4093428"/>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213 – Arbitrato</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4. Il collegio arbitrale è composto da tre membri ed è nominato dalla </a:t>
            </a:r>
            <a:r>
              <a:rPr lang="it-IT" sz="2000" b="1" dirty="0">
                <a:latin typeface="Calibri" panose="020F0502020204030204" pitchFamily="34" charset="0"/>
                <a:cs typeface="Calibri" panose="020F0502020204030204" pitchFamily="34" charset="0"/>
              </a:rPr>
              <a:t>Camera arbitrale </a:t>
            </a:r>
            <a:r>
              <a:rPr lang="it-IT" sz="2000" dirty="0">
                <a:latin typeface="Calibri" panose="020F0502020204030204" pitchFamily="34" charset="0"/>
                <a:cs typeface="Calibri" panose="020F0502020204030204" pitchFamily="34" charset="0"/>
              </a:rPr>
              <a:t>per i contratti pubblici relativi a lavori, servizi, forniture di cui all'articolo 214. Ciascuna delle parti, nella domanda di arbitrato o nell'atto di resistenza alla domanda, designa l'arbitro di propria competenza. Il Presidente del collegio arbitrale è designato dalla Camera arbitrale tra i soggetti iscritti all'Albo di cui al comma 2 dell'articolo 214. Il Presidente e gli arbitri sono scelti tra soggetti di provata indipendenza ed esperienza nella materia oggetto del contratto cui l'arbitrato si riferisce.</a:t>
            </a:r>
          </a:p>
          <a:p>
            <a:pPr algn="just"/>
            <a:endParaRPr lang="it-IT" sz="2000" dirty="0">
              <a:latin typeface="Calibri" panose="020F0502020204030204" pitchFamily="34" charset="0"/>
              <a:cs typeface="Calibri" panose="020F0502020204030204" pitchFamily="34" charset="0"/>
            </a:endParaRPr>
          </a:p>
          <a:p>
            <a:pPr algn="just"/>
            <a:r>
              <a:rPr lang="it-IT" sz="2000" dirty="0">
                <a:solidFill>
                  <a:srgbClr val="7030A0"/>
                </a:solidFill>
                <a:latin typeface="Calibri" panose="020F0502020204030204" pitchFamily="34" charset="0"/>
                <a:cs typeface="Calibri" panose="020F0502020204030204" pitchFamily="34" charset="0"/>
              </a:rPr>
              <a:t>5. La nomina degli arbitri per la risoluzione delle controversie nelle quali è parte una pubblica amministrazione avviene nel rispetto dei principi di pubblicità e di rotazione, oltre che delle disposizioni del codice.</a:t>
            </a:r>
          </a:p>
        </p:txBody>
      </p:sp>
    </p:spTree>
    <p:extLst>
      <p:ext uri="{BB962C8B-B14F-4D97-AF65-F5344CB8AC3E}">
        <p14:creationId xmlns:p14="http://schemas.microsoft.com/office/powerpoint/2010/main" val="31132840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31499-2286-2FEB-20D8-221BD0BF6CA3}"/>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E2926D42-2777-F6ED-8734-957F7132692D}"/>
              </a:ext>
            </a:extLst>
          </p:cNvPr>
          <p:cNvSpPr txBox="1"/>
          <p:nvPr/>
        </p:nvSpPr>
        <p:spPr>
          <a:xfrm>
            <a:off x="719954" y="395210"/>
            <a:ext cx="10752091" cy="5324535"/>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213 – Arbitrato</a:t>
            </a:r>
          </a:p>
          <a:p>
            <a:pPr algn="just"/>
            <a:endParaRPr lang="it-IT" sz="2000" b="1" dirty="0">
              <a:latin typeface="Calibri" panose="020F0502020204030204" pitchFamily="34" charset="0"/>
              <a:cs typeface="Calibri" panose="020F0502020204030204" pitchFamily="34" charset="0"/>
            </a:endParaRPr>
          </a:p>
          <a:p>
            <a:r>
              <a:rPr lang="it-IT" sz="2000" dirty="0">
                <a:latin typeface="Calibri" panose="020F0502020204030204" pitchFamily="34" charset="0"/>
                <a:cs typeface="Calibri" panose="020F0502020204030204" pitchFamily="34" charset="0"/>
              </a:rPr>
              <a:t>6. Fermo restando quanto previsto dall'articolo 815 del codice di procedura civile, non possono essere nominati arbitri: </a:t>
            </a:r>
          </a:p>
          <a:p>
            <a:r>
              <a:rPr lang="it-IT" sz="2000" dirty="0">
                <a:latin typeface="Calibri" panose="020F0502020204030204" pitchFamily="34" charset="0"/>
                <a:cs typeface="Calibri" panose="020F0502020204030204" pitchFamily="34" charset="0"/>
              </a:rPr>
              <a:t>a) i magistrati ordinari, amministrativi, contabili e militari in servizio, i magistrati e i giudici tributari in servizio nonché gli avvocati e procuratori dello Stato in servizio; </a:t>
            </a:r>
          </a:p>
          <a:p>
            <a:r>
              <a:rPr lang="it-IT" sz="2000" dirty="0">
                <a:latin typeface="Calibri" panose="020F0502020204030204" pitchFamily="34" charset="0"/>
                <a:cs typeface="Calibri" panose="020F0502020204030204" pitchFamily="34" charset="0"/>
              </a:rPr>
              <a:t>b) coloro che nell'ultimo anno hanno esercitato le funzioni di arbitro di parte, o nell’ultimo biennio quelle di difensore in giudizi arbitrali disciplinati dal presente articolo, salvo che l'esercizio della difesa costituisca adempimento di dovere d'ufficio del dipendente pubblico; </a:t>
            </a:r>
          </a:p>
          <a:p>
            <a:r>
              <a:rPr lang="it-IT" sz="2000" dirty="0">
                <a:latin typeface="Calibri" panose="020F0502020204030204" pitchFamily="34" charset="0"/>
                <a:cs typeface="Calibri" panose="020F0502020204030204" pitchFamily="34" charset="0"/>
              </a:rPr>
              <a:t>c) coloro che, prima del collocamento a riposo, hanno trattato ricorsi in sede civile, penale, amministrativa, contabile, militare e tributaria proposti dal soggetto che ha richiesto l'arbitrato; </a:t>
            </a:r>
          </a:p>
          <a:p>
            <a:r>
              <a:rPr lang="it-IT" sz="2000" dirty="0">
                <a:latin typeface="Calibri" panose="020F0502020204030204" pitchFamily="34" charset="0"/>
                <a:cs typeface="Calibri" panose="020F0502020204030204" pitchFamily="34" charset="0"/>
              </a:rPr>
              <a:t>d) </a:t>
            </a:r>
            <a:r>
              <a:rPr lang="it-IT" sz="2000" dirty="0">
                <a:solidFill>
                  <a:srgbClr val="FF0000"/>
                </a:solidFill>
                <a:latin typeface="Calibri" panose="020F0502020204030204" pitchFamily="34" charset="0"/>
                <a:cs typeface="Calibri" panose="020F0502020204030204" pitchFamily="34" charset="0"/>
              </a:rPr>
              <a:t>coloro che hanno espresso parere, a qualunque titolo, nelle materie oggetto dell'arbitrato; </a:t>
            </a:r>
          </a:p>
          <a:p>
            <a:r>
              <a:rPr lang="it-IT" sz="2000" dirty="0">
                <a:solidFill>
                  <a:srgbClr val="FF0000"/>
                </a:solidFill>
                <a:latin typeface="Calibri" panose="020F0502020204030204" pitchFamily="34" charset="0"/>
                <a:cs typeface="Calibri" panose="020F0502020204030204" pitchFamily="34" charset="0"/>
              </a:rPr>
              <a:t>e) coloro che hanno predisposto il progetto o il capitolato di gara o resi i relativi pareri; </a:t>
            </a:r>
          </a:p>
          <a:p>
            <a:r>
              <a:rPr lang="it-IT" sz="2000" dirty="0" err="1">
                <a:solidFill>
                  <a:srgbClr val="FF0000"/>
                </a:solidFill>
                <a:latin typeface="Calibri" panose="020F0502020204030204" pitchFamily="34" charset="0"/>
                <a:cs typeface="Calibri" panose="020F0502020204030204" pitchFamily="34" charset="0"/>
              </a:rPr>
              <a:t>f</a:t>
            </a:r>
            <a:r>
              <a:rPr lang="it-IT" sz="2000" dirty="0">
                <a:solidFill>
                  <a:srgbClr val="FF0000"/>
                </a:solidFill>
                <a:latin typeface="Calibri" panose="020F0502020204030204" pitchFamily="34" charset="0"/>
                <a:cs typeface="Calibri" panose="020F0502020204030204" pitchFamily="34" charset="0"/>
              </a:rPr>
              <a:t>) coloro che hanno diretto, sorvegliato o collaudato i lavori, i servizi o le forniture a cui si riferiscono le controversie; </a:t>
            </a:r>
          </a:p>
          <a:p>
            <a:r>
              <a:rPr lang="it-IT" sz="2000" dirty="0">
                <a:solidFill>
                  <a:srgbClr val="FF0000"/>
                </a:solidFill>
                <a:latin typeface="Calibri" panose="020F0502020204030204" pitchFamily="34" charset="0"/>
                <a:cs typeface="Calibri" panose="020F0502020204030204" pitchFamily="34" charset="0"/>
              </a:rPr>
              <a:t>g) coloro che hanno partecipato a qualunque titolo alla procedura per la quale è in corso l'arbitrato. </a:t>
            </a:r>
          </a:p>
          <a:p>
            <a:pPr algn="just"/>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827938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155FD-2BE4-18B8-DDDD-29A9BB447542}"/>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AF07CF98-76B8-587B-CC1E-F43C00B4986F}"/>
              </a:ext>
            </a:extLst>
          </p:cNvPr>
          <p:cNvSpPr txBox="1"/>
          <p:nvPr/>
        </p:nvSpPr>
        <p:spPr>
          <a:xfrm>
            <a:off x="542261" y="429187"/>
            <a:ext cx="10780059" cy="6555641"/>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Nullità del lodo arbitrale  Art. 829 C.p.c. </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se la convenzione d'arbitrato è invalida</a:t>
            </a:r>
          </a:p>
          <a:p>
            <a:pPr algn="just"/>
            <a:r>
              <a:rPr lang="it-IT" sz="2000" dirty="0">
                <a:latin typeface="Calibri" panose="020F0502020204030204" pitchFamily="34" charset="0"/>
                <a:cs typeface="Calibri" panose="020F0502020204030204" pitchFamily="34" charset="0"/>
              </a:rPr>
              <a:t>se gli arbitri non sono stati nominati con le forme e nei modi prescritti </a:t>
            </a:r>
          </a:p>
          <a:p>
            <a:pPr algn="just"/>
            <a:r>
              <a:rPr lang="it-IT" sz="2000" dirty="0">
                <a:latin typeface="Calibri" panose="020F0502020204030204" pitchFamily="34" charset="0"/>
                <a:cs typeface="Calibri" panose="020F0502020204030204" pitchFamily="34" charset="0"/>
              </a:rPr>
              <a:t>se il lodo è stato pronunciato da chi non poteva essere nominato arbitro</a:t>
            </a:r>
          </a:p>
          <a:p>
            <a:pPr algn="just"/>
            <a:r>
              <a:rPr lang="it-IT" sz="2000" dirty="0">
                <a:latin typeface="Calibri" panose="020F0502020204030204" pitchFamily="34" charset="0"/>
                <a:cs typeface="Calibri" panose="020F0502020204030204" pitchFamily="34" charset="0"/>
              </a:rPr>
              <a:t>se il lodo ha pronunciato fuori dei limiti della convenzione d'arbitrato</a:t>
            </a:r>
          </a:p>
          <a:p>
            <a:pPr algn="just"/>
            <a:r>
              <a:rPr lang="it-IT" sz="2000" dirty="0">
                <a:latin typeface="Calibri" panose="020F0502020204030204" pitchFamily="34" charset="0"/>
                <a:cs typeface="Calibri" panose="020F0502020204030204" pitchFamily="34" charset="0"/>
              </a:rPr>
              <a:t>se nel procedimento non sono state osservate le forme prescritte dalle parti sotto espressa sanzione di nullità e la nullità non è stata sanata;</a:t>
            </a:r>
          </a:p>
          <a:p>
            <a:pPr algn="just"/>
            <a:r>
              <a:rPr lang="it-IT" sz="2000" dirty="0">
                <a:latin typeface="Calibri" panose="020F0502020204030204" pitchFamily="34" charset="0"/>
                <a:cs typeface="Calibri" panose="020F0502020204030204" pitchFamily="34" charset="0"/>
              </a:rPr>
              <a:t>se il lodo è contrario ad altro precedente lodo non più impugnabile o a precedente sentenza passata in giudicato tra le parti, purché tale lodo o tale sentenza sia stata prodotta nel procedimento;</a:t>
            </a:r>
          </a:p>
          <a:p>
            <a:pPr algn="just"/>
            <a:r>
              <a:rPr lang="it-IT" sz="2000" dirty="0">
                <a:latin typeface="Calibri" panose="020F0502020204030204" pitchFamily="34" charset="0"/>
                <a:cs typeface="Calibri" panose="020F0502020204030204" pitchFamily="34" charset="0"/>
              </a:rPr>
              <a:t>se non è stato osservato nel procedimento arbitrale il principio del contraddittorio;</a:t>
            </a:r>
          </a:p>
          <a:p>
            <a:pPr algn="just"/>
            <a:r>
              <a:rPr lang="it-IT" sz="2000" dirty="0">
                <a:latin typeface="Calibri" panose="020F0502020204030204" pitchFamily="34" charset="0"/>
                <a:cs typeface="Calibri" panose="020F0502020204030204" pitchFamily="34" charset="0"/>
              </a:rPr>
              <a:t>se il lodo conclude il procedimento senza decidere il merito della controversia e il merito della controversia doveva essere deciso dagli arbitri;</a:t>
            </a:r>
          </a:p>
          <a:p>
            <a:pPr algn="just"/>
            <a:r>
              <a:rPr lang="it-IT" sz="2000" dirty="0">
                <a:latin typeface="Calibri" panose="020F0502020204030204" pitchFamily="34" charset="0"/>
                <a:cs typeface="Calibri" panose="020F0502020204030204" pitchFamily="34" charset="0"/>
              </a:rPr>
              <a:t> se il lodo contiene disposizioni contraddittorie;</a:t>
            </a:r>
          </a:p>
          <a:p>
            <a:pPr algn="just"/>
            <a:r>
              <a:rPr lang="it-IT" sz="2000" dirty="0">
                <a:latin typeface="Calibri" panose="020F0502020204030204" pitchFamily="34" charset="0"/>
                <a:cs typeface="Calibri" panose="020F0502020204030204" pitchFamily="34" charset="0"/>
              </a:rPr>
              <a:t>se il lodo non ha pronunciato su alcuna delle domande ed eccezioni proposte dalle parti in conformità alla convenzione di arbitrato.</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0544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507831"/>
          </a:xfrm>
          <a:prstGeom prst="rect">
            <a:avLst/>
          </a:prstGeom>
          <a:noFill/>
        </p:spPr>
        <p:txBody>
          <a:bodyPr wrap="square">
            <a:spAutoFit/>
          </a:bodyPr>
          <a:lstStyle/>
          <a:p>
            <a:pPr>
              <a:defRPr sz="2700" b="1">
                <a:solidFill>
                  <a:srgbClr val="183E68"/>
                </a:solidFill>
                <a:latin typeface="Calibri"/>
              </a:defRPr>
            </a:pPr>
            <a:r>
              <a:rPr dirty="0" err="1"/>
              <a:t>Cumulo</a:t>
            </a:r>
            <a:r>
              <a:rPr lang="it-IT" dirty="0"/>
              <a:t> </a:t>
            </a:r>
            <a:r>
              <a:rPr dirty="0"/>
              <a:t>e maggior danno: una clausola di coordinamento </a:t>
            </a:r>
            <a:r>
              <a:rPr dirty="0" err="1"/>
              <a:t>è</a:t>
            </a:r>
            <a:r>
              <a:rPr dirty="0"/>
              <a:t> indispensabile</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17</a:t>
            </a:r>
          </a:p>
        </p:txBody>
      </p:sp>
      <p:sp>
        <p:nvSpPr>
          <p:cNvPr id="6" name="Rounded Rectangle 5"/>
          <p:cNvSpPr/>
          <p:nvPr/>
        </p:nvSpPr>
        <p:spPr>
          <a:xfrm>
            <a:off x="685800" y="1325879"/>
            <a:ext cx="10835640" cy="4064827"/>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1900" b="0" i="1">
                <a:solidFill>
                  <a:srgbClr val="183E68"/>
                </a:solidFill>
                <a:latin typeface="Calibri"/>
              </a:defRPr>
            </a:pPr>
            <a:r>
              <a:rPr dirty="0"/>
              <a:t>“Per il medesimo fatto non sono </a:t>
            </a:r>
            <a:r>
              <a:rPr dirty="0" err="1"/>
              <a:t>cumulabili</a:t>
            </a:r>
            <a:r>
              <a:rPr dirty="0"/>
              <a:t> </a:t>
            </a:r>
            <a:r>
              <a:rPr dirty="0" err="1"/>
              <a:t>conseguenze</a:t>
            </a:r>
            <a:r>
              <a:rPr dirty="0"/>
              <a:t> aventi </a:t>
            </a:r>
            <a:r>
              <a:rPr dirty="0" err="1"/>
              <a:t>identica</a:t>
            </a:r>
            <a:r>
              <a:rPr dirty="0"/>
              <a:t> funzione economica. Restano </a:t>
            </a:r>
            <a:r>
              <a:rPr dirty="0" err="1"/>
              <a:t>cumulabili</a:t>
            </a:r>
            <a:r>
              <a:rPr dirty="0"/>
              <a:t>: a) detrazione del corrispettivo non </a:t>
            </a:r>
            <a:r>
              <a:rPr dirty="0" err="1"/>
              <a:t>maturato</a:t>
            </a:r>
            <a:r>
              <a:rPr dirty="0"/>
              <a:t>; b) penale per il </a:t>
            </a:r>
            <a:r>
              <a:rPr dirty="0" err="1"/>
              <a:t>ritardo</a:t>
            </a:r>
            <a:r>
              <a:rPr dirty="0"/>
              <a:t> autonomamente accertato; c) costi dell’intervento </a:t>
            </a:r>
            <a:r>
              <a:rPr dirty="0" err="1"/>
              <a:t>sostitutivo</a:t>
            </a:r>
            <a:r>
              <a:rPr dirty="0"/>
              <a:t>; d) risarcimento del maggior danno, ove </a:t>
            </a:r>
            <a:r>
              <a:rPr dirty="0" err="1"/>
              <a:t>provato</a:t>
            </a:r>
            <a:r>
              <a:rPr dirty="0"/>
              <a:t>. I service credit e le clausole penali qualitative </a:t>
            </a:r>
            <a:r>
              <a:rPr dirty="0" err="1"/>
              <a:t>concorrono</a:t>
            </a:r>
            <a:r>
              <a:rPr dirty="0"/>
              <a:t> al cap contrattuale del __%, salvo </a:t>
            </a:r>
            <a:r>
              <a:rPr dirty="0" err="1"/>
              <a:t>dolo</a:t>
            </a:r>
            <a:r>
              <a:rPr dirty="0"/>
              <a:t>, </a:t>
            </a:r>
            <a:r>
              <a:rPr dirty="0" err="1"/>
              <a:t>colpa</a:t>
            </a:r>
            <a:r>
              <a:rPr dirty="0"/>
              <a:t> grave, violazioni di sicurezza, dati personali, obblighi </a:t>
            </a:r>
            <a:r>
              <a:rPr dirty="0" err="1"/>
              <a:t>retributivi</a:t>
            </a:r>
            <a:r>
              <a:rPr dirty="0"/>
              <a:t> e contributivi.”</a:t>
            </a:r>
          </a:p>
          <a:p>
            <a:pPr algn="just">
              <a:lnSpc>
                <a:spcPct val="100000"/>
              </a:lnSpc>
              <a:spcAft>
                <a:spcPts val="900"/>
              </a:spcAft>
              <a:defRPr sz="2000" b="1" i="0">
                <a:solidFill>
                  <a:srgbClr val="252F38"/>
                </a:solidFill>
                <a:latin typeface="Calibri"/>
              </a:defRPr>
            </a:pPr>
            <a:r>
              <a:rPr dirty="0"/>
              <a:t>La clausola deve chiarire quale </a:t>
            </a:r>
            <a:r>
              <a:rPr dirty="0" err="1"/>
              <a:t>tetto</a:t>
            </a:r>
            <a:r>
              <a:rPr dirty="0"/>
              <a:t> riguarda le sole penali ex art. 126 e quale </a:t>
            </a:r>
            <a:r>
              <a:rPr lang="it-IT" dirty="0"/>
              <a:t>clausola </a:t>
            </a:r>
            <a:r>
              <a:rPr dirty="0" err="1"/>
              <a:t>governa</a:t>
            </a:r>
            <a:r>
              <a:rPr dirty="0"/>
              <a:t> le altre </a:t>
            </a:r>
            <a:r>
              <a:rPr dirty="0" err="1"/>
              <a:t>conseguenze</a:t>
            </a:r>
            <a:r>
              <a:rPr dirty="0"/>
              <a:t>. La </a:t>
            </a:r>
            <a:r>
              <a:rPr dirty="0" err="1"/>
              <a:t>sovrapposizione</a:t>
            </a:r>
            <a:r>
              <a:rPr dirty="0"/>
              <a:t> </a:t>
            </a:r>
            <a:r>
              <a:rPr dirty="0" err="1"/>
              <a:t>espone</a:t>
            </a:r>
            <a:r>
              <a:rPr dirty="0"/>
              <a:t> alla </a:t>
            </a:r>
            <a:r>
              <a:rPr lang="it-IT" dirty="0"/>
              <a:t>contestazione di sproporzione da parte dell’operatore economico e alla </a:t>
            </a:r>
            <a:r>
              <a:rPr dirty="0"/>
              <a:t>riduzione </a:t>
            </a:r>
            <a:r>
              <a:rPr dirty="0" err="1"/>
              <a:t>equitativa</a:t>
            </a:r>
            <a:r>
              <a:rPr dirty="0"/>
              <a:t> </a:t>
            </a:r>
            <a:r>
              <a:rPr lang="it-IT" dirty="0"/>
              <a:t>da parte del Giudice </a:t>
            </a:r>
            <a:r>
              <a:rPr dirty="0"/>
              <a:t>ex art. 1384 c.c..</a:t>
            </a:r>
          </a:p>
          <a:p>
            <a:pPr algn="just">
              <a:lnSpc>
                <a:spcPct val="100000"/>
              </a:lnSpc>
              <a:spcAft>
                <a:spcPts val="900"/>
              </a:spcAft>
              <a:defRPr sz="1800" b="0" i="0">
                <a:solidFill>
                  <a:srgbClr val="008492"/>
                </a:solidFill>
                <a:latin typeface="Calibri"/>
              </a:defRPr>
            </a:pPr>
            <a:r>
              <a:rPr dirty="0"/>
              <a:t>Cass., Sez. Un., 13 settembre 2005, n. 18128: la manifesta </a:t>
            </a:r>
            <a:r>
              <a:rPr dirty="0" err="1"/>
              <a:t>eccessività</a:t>
            </a:r>
            <a:r>
              <a:rPr dirty="0"/>
              <a:t> della penale può essere </a:t>
            </a:r>
            <a:r>
              <a:rPr dirty="0" err="1"/>
              <a:t>ridotta</a:t>
            </a:r>
            <a:r>
              <a:rPr dirty="0"/>
              <a:t> d’ufficio</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E78F7BB-ABD1-3605-DADF-A9B448F60975}"/>
              </a:ext>
            </a:extLst>
          </p:cNvPr>
          <p:cNvSpPr txBox="1"/>
          <p:nvPr/>
        </p:nvSpPr>
        <p:spPr>
          <a:xfrm>
            <a:off x="2026693" y="1030406"/>
            <a:ext cx="8147713" cy="3081242"/>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800" b="1" i="0" kern="1200" cap="all" baseline="0" dirty="0">
                <a:latin typeface="Calibri" panose="020F0502020204030204" pitchFamily="34" charset="0"/>
                <a:ea typeface="+mj-ea"/>
                <a:cs typeface="Calibri" panose="020F0502020204030204" pitchFamily="34" charset="0"/>
              </a:rPr>
              <a:t>L’ACCORDO BONARIO PER SERVIZI E FORNITURE</a:t>
            </a:r>
          </a:p>
        </p:txBody>
      </p:sp>
      <p:sp>
        <p:nvSpPr>
          <p:cNvPr id="2" name="Segnaposto numero diapositiva 1">
            <a:extLst>
              <a:ext uri="{FF2B5EF4-FFF2-40B4-BE49-F238E27FC236}">
                <a16:creationId xmlns:a16="http://schemas.microsoft.com/office/drawing/2014/main" id="{33745805-D250-C97E-1BFC-D6936DACB969}"/>
              </a:ext>
            </a:extLst>
          </p:cNvPr>
          <p:cNvSpPr>
            <a:spLocks noGrp="1"/>
          </p:cNvSpPr>
          <p:nvPr>
            <p:ph type="sldNum" sz="quarter" idx="12"/>
          </p:nvPr>
        </p:nvSpPr>
        <p:spPr/>
        <p:txBody>
          <a:bodyPr vert="horz" lIns="91440" tIns="45720" rIns="91440" bIns="45720" rtlCol="0" anchor="ctr" anchorCtr="0">
            <a:normAutofit/>
          </a:bodyPr>
          <a:lstStyle/>
          <a:p>
            <a:pPr>
              <a:spcAft>
                <a:spcPts val="600"/>
              </a:spcAft>
            </a:pPr>
            <a:fld id="{2066A98E-8ADC-2E49-AFB3-BB1FFA942C3E}" type="slidenum">
              <a:rPr lang="en-US" sz="1100">
                <a:solidFill>
                  <a:srgbClr val="FFFFFF"/>
                </a:solidFill>
                <a:latin typeface="+mn-lt"/>
              </a:rPr>
              <a:pPr>
                <a:spcAft>
                  <a:spcPts val="600"/>
                </a:spcAft>
              </a:pPr>
              <a:t>150</a:t>
            </a:fld>
            <a:endParaRPr lang="en-US" sz="1100">
              <a:solidFill>
                <a:srgbClr val="FFFFFF"/>
              </a:solidFill>
              <a:latin typeface="+mn-lt"/>
            </a:endParaRPr>
          </a:p>
        </p:txBody>
      </p:sp>
    </p:spTree>
    <p:extLst>
      <p:ext uri="{BB962C8B-B14F-4D97-AF65-F5344CB8AC3E}">
        <p14:creationId xmlns:p14="http://schemas.microsoft.com/office/powerpoint/2010/main" val="130716259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7E344-64C1-5BD4-E7DB-81436CA59BA4}"/>
            </a:ext>
          </a:extLst>
        </p:cNvPr>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D827EDF3-E020-0223-FCF2-BD3D9758FBD4}"/>
              </a:ext>
            </a:extLst>
          </p:cNvPr>
          <p:cNvSpPr>
            <a:spLocks noGrp="1"/>
          </p:cNvSpPr>
          <p:nvPr>
            <p:ph type="sldNum" sz="quarter" idx="12"/>
          </p:nvPr>
        </p:nvSpPr>
        <p:spPr/>
        <p:txBody>
          <a:bodyPr vert="horz" lIns="91440" tIns="45720" rIns="91440" bIns="45720" rtlCol="0" anchor="ctr" anchorCtr="0">
            <a:normAutofit/>
          </a:bodyPr>
          <a:lstStyle/>
          <a:p>
            <a:pPr>
              <a:spcAft>
                <a:spcPts val="600"/>
              </a:spcAft>
            </a:pPr>
            <a:fld id="{2066A98E-8ADC-2E49-AFB3-BB1FFA942C3E}" type="slidenum">
              <a:rPr lang="en-US" sz="1100">
                <a:solidFill>
                  <a:srgbClr val="FFFFFF"/>
                </a:solidFill>
                <a:latin typeface="+mn-lt"/>
              </a:rPr>
              <a:pPr>
                <a:spcAft>
                  <a:spcPts val="600"/>
                </a:spcAft>
              </a:pPr>
              <a:t>151</a:t>
            </a:fld>
            <a:endParaRPr lang="en-US" sz="1100">
              <a:solidFill>
                <a:srgbClr val="FFFFFF"/>
              </a:solidFill>
              <a:latin typeface="+mn-lt"/>
            </a:endParaRPr>
          </a:p>
        </p:txBody>
      </p:sp>
      <p:sp>
        <p:nvSpPr>
          <p:cNvPr id="5" name="CasellaDiTesto 4">
            <a:extLst>
              <a:ext uri="{FF2B5EF4-FFF2-40B4-BE49-F238E27FC236}">
                <a16:creationId xmlns:a16="http://schemas.microsoft.com/office/drawing/2014/main" id="{AF264E58-73BF-FDF8-1349-7FF9D842DB32}"/>
              </a:ext>
            </a:extLst>
          </p:cNvPr>
          <p:cNvSpPr txBox="1"/>
          <p:nvPr/>
        </p:nvSpPr>
        <p:spPr>
          <a:xfrm>
            <a:off x="776176" y="725031"/>
            <a:ext cx="9930809" cy="2554545"/>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 211 DEL D.LGS.N. 36 DEL 2023</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Le disposizioni dell'articolo 210 si applicano, in quanto compatibili, anche ai contratti di servizi e di fornitura continuativa o periodica di beni, quando insorgano controversie circa l'esatta esecuzione delle prestazioni dovute. </a:t>
            </a:r>
          </a:p>
        </p:txBody>
      </p:sp>
    </p:spTree>
    <p:extLst>
      <p:ext uri="{BB962C8B-B14F-4D97-AF65-F5344CB8AC3E}">
        <p14:creationId xmlns:p14="http://schemas.microsoft.com/office/powerpoint/2010/main" val="373428819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66928" y="310896"/>
            <a:ext cx="10972800" cy="658368"/>
          </a:xfrm>
          <a:prstGeom prst="rect">
            <a:avLst/>
          </a:prstGeom>
          <a:noFill/>
        </p:spPr>
        <p:txBody>
          <a:bodyPr wrap="square">
            <a:spAutoFit/>
          </a:bodyPr>
          <a:lstStyle/>
          <a:p>
            <a:pPr>
              <a:defRPr sz="2700" b="1">
                <a:solidFill>
                  <a:srgbClr val="183E68"/>
                </a:solidFill>
                <a:latin typeface="Calibri"/>
              </a:defRPr>
            </a:pPr>
            <a:r>
              <a:rPr dirty="0"/>
              <a:t>Servizi e </a:t>
            </a:r>
            <a:r>
              <a:rPr dirty="0" err="1"/>
              <a:t>forniture</a:t>
            </a:r>
            <a:r>
              <a:rPr dirty="0"/>
              <a:t>: applicazione compatibile, non </a:t>
            </a:r>
            <a:r>
              <a:rPr dirty="0" err="1"/>
              <a:t>trasposizione</a:t>
            </a:r>
            <a:r>
              <a:rPr dirty="0"/>
              <a:t> </a:t>
            </a:r>
            <a:r>
              <a:rPr dirty="0" err="1"/>
              <a:t>meccanica</a:t>
            </a:r>
            <a:r>
              <a:rPr dirty="0"/>
              <a:t> delle riserve lavori</a:t>
            </a:r>
          </a:p>
        </p:txBody>
      </p:sp>
      <p:sp>
        <p:nvSpPr>
          <p:cNvPr id="5" name="TextBox 4"/>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Artt. 210-211 d.lgs. 36/2023.</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67</a:t>
            </a:r>
          </a:p>
        </p:txBody>
      </p:sp>
      <p:sp>
        <p:nvSpPr>
          <p:cNvPr id="7" name="Rounded Rectangle 6"/>
          <p:cNvSpPr/>
          <p:nvPr/>
        </p:nvSpPr>
        <p:spPr>
          <a:xfrm>
            <a:off x="685800" y="1325880"/>
            <a:ext cx="10835640" cy="4022297"/>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L’art. 211 estende l’accordo </a:t>
            </a:r>
            <a:r>
              <a:rPr dirty="0" err="1"/>
              <a:t>bonario</a:t>
            </a:r>
            <a:r>
              <a:rPr dirty="0"/>
              <a:t> ai contratti di servizi e </a:t>
            </a:r>
            <a:r>
              <a:rPr dirty="0" err="1"/>
              <a:t>forniture</a:t>
            </a:r>
            <a:r>
              <a:rPr dirty="0"/>
              <a:t> continuative o periodiche quando </a:t>
            </a:r>
            <a:r>
              <a:rPr dirty="0" err="1"/>
              <a:t>insorgano</a:t>
            </a:r>
            <a:r>
              <a:rPr dirty="0"/>
              <a:t> controversie </a:t>
            </a:r>
            <a:r>
              <a:rPr dirty="0" err="1"/>
              <a:t>sull’esatta</a:t>
            </a:r>
            <a:r>
              <a:rPr dirty="0"/>
              <a:t> esecuzione. L’assenza della contabilità lavori non </a:t>
            </a:r>
            <a:r>
              <a:rPr dirty="0" err="1"/>
              <a:t>elimina</a:t>
            </a:r>
            <a:r>
              <a:rPr dirty="0"/>
              <a:t> la necessità di </a:t>
            </a:r>
            <a:r>
              <a:rPr dirty="0" err="1"/>
              <a:t>cristallizzare</a:t>
            </a:r>
            <a:r>
              <a:rPr dirty="0"/>
              <a:t> la </a:t>
            </a:r>
            <a:r>
              <a:rPr dirty="0" err="1"/>
              <a:t>pretesa</a:t>
            </a:r>
            <a:r>
              <a:rPr dirty="0"/>
              <a:t>: report DEC, </a:t>
            </a:r>
            <a:r>
              <a:rPr dirty="0" err="1"/>
              <a:t>ordini</a:t>
            </a:r>
            <a:r>
              <a:rPr dirty="0"/>
              <a:t>, contestazioni, quantità, </a:t>
            </a:r>
            <a:r>
              <a:rPr dirty="0" err="1"/>
              <a:t>fatture</a:t>
            </a:r>
            <a:r>
              <a:rPr dirty="0"/>
              <a:t>, costi e </a:t>
            </a:r>
            <a:r>
              <a:rPr dirty="0" err="1"/>
              <a:t>nesso</a:t>
            </a:r>
            <a:r>
              <a:rPr dirty="0"/>
              <a:t> </a:t>
            </a:r>
            <a:r>
              <a:rPr dirty="0" err="1"/>
              <a:t>causale</a:t>
            </a:r>
            <a:r>
              <a:rPr dirty="0"/>
              <a:t>.</a:t>
            </a:r>
          </a:p>
          <a:p>
            <a:pPr algn="just">
              <a:lnSpc>
                <a:spcPct val="100000"/>
              </a:lnSpc>
              <a:spcAft>
                <a:spcPts val="900"/>
              </a:spcAft>
              <a:defRPr sz="2000" b="1" i="0">
                <a:solidFill>
                  <a:srgbClr val="183E68"/>
                </a:solidFill>
                <a:latin typeface="Calibri"/>
              </a:defRPr>
            </a:pPr>
            <a:r>
              <a:rPr dirty="0"/>
              <a:t>Il RUP deve verificare </a:t>
            </a:r>
            <a:r>
              <a:rPr dirty="0" err="1"/>
              <a:t>ammissibilità</a:t>
            </a:r>
            <a:r>
              <a:rPr dirty="0"/>
              <a:t>, disponibilità della posizione, </a:t>
            </a:r>
            <a:r>
              <a:rPr dirty="0" err="1"/>
              <a:t>attendibilità</a:t>
            </a:r>
            <a:r>
              <a:rPr dirty="0"/>
              <a:t> della quantificazione e convenienza rispetto al contenzioso. La proposta deve essere motivata e sostenuta da una relazione tecnica ed economica.</a:t>
            </a:r>
          </a:p>
          <a:p>
            <a:pPr algn="just">
              <a:lnSpc>
                <a:spcPct val="100000"/>
              </a:lnSpc>
              <a:spcAft>
                <a:spcPts val="900"/>
              </a:spcAft>
              <a:defRPr sz="2000" b="0" i="0">
                <a:solidFill>
                  <a:srgbClr val="008492"/>
                </a:solidFill>
                <a:latin typeface="Calibri"/>
              </a:defRPr>
            </a:pPr>
            <a:r>
              <a:rPr dirty="0"/>
              <a:t>Contenuto minimo </a:t>
            </a:r>
            <a:r>
              <a:rPr dirty="0" err="1"/>
              <a:t>dell’accordo</a:t>
            </a:r>
            <a:r>
              <a:rPr dirty="0"/>
              <a:t>: fatti </a:t>
            </a:r>
            <a:r>
              <a:rPr dirty="0" err="1"/>
              <a:t>chiusi</a:t>
            </a:r>
            <a:r>
              <a:rPr dirty="0"/>
              <a:t>, importo e titolo, </a:t>
            </a:r>
            <a:r>
              <a:rPr dirty="0" err="1"/>
              <a:t>reciproche</a:t>
            </a:r>
            <a:r>
              <a:rPr dirty="0"/>
              <a:t> concessioni, </a:t>
            </a:r>
            <a:r>
              <a:rPr dirty="0" err="1"/>
              <a:t>rinunce</a:t>
            </a:r>
            <a:r>
              <a:rPr dirty="0"/>
              <a:t> limitate, effetti su tempi/KPI, modalità di pagamento, assenza di </a:t>
            </a:r>
            <a:r>
              <a:rPr dirty="0" err="1"/>
              <a:t>novazione</a:t>
            </a:r>
            <a:r>
              <a:rPr dirty="0"/>
              <a:t> se non </a:t>
            </a:r>
            <a:r>
              <a:rPr dirty="0" err="1"/>
              <a:t>voluta</a:t>
            </a:r>
            <a:r>
              <a:rPr dirty="0"/>
              <a:t>, disciplina delle </a:t>
            </a:r>
            <a:r>
              <a:rPr dirty="0" err="1"/>
              <a:t>pretese</a:t>
            </a:r>
            <a:r>
              <a:rPr dirty="0"/>
              <a:t> </a:t>
            </a:r>
            <a:r>
              <a:rPr dirty="0" err="1"/>
              <a:t>estranee</a:t>
            </a:r>
            <a:r>
              <a:rPr dirty="0"/>
              <a:t>.</a:t>
            </a:r>
          </a:p>
        </p:txBody>
      </p:sp>
    </p:spTree>
    <p:extLst>
      <p:ext uri="{BB962C8B-B14F-4D97-AF65-F5344CB8AC3E}">
        <p14:creationId xmlns:p14="http://schemas.microsoft.com/office/powerpoint/2010/main" val="363716738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CD303-F771-5F27-AD3A-484402E0028C}"/>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35797F08-F0FF-115C-2557-9992543E7366}"/>
              </a:ext>
            </a:extLst>
          </p:cNvPr>
          <p:cNvSpPr txBox="1"/>
          <p:nvPr/>
        </p:nvSpPr>
        <p:spPr>
          <a:xfrm>
            <a:off x="2026693" y="1030406"/>
            <a:ext cx="8147713" cy="3081242"/>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800" b="1" i="0" kern="1200" cap="all" baseline="0" dirty="0">
                <a:latin typeface="Calibri" panose="020F0502020204030204" pitchFamily="34" charset="0"/>
                <a:ea typeface="+mj-ea"/>
                <a:cs typeface="Calibri" panose="020F0502020204030204" pitchFamily="34" charset="0"/>
              </a:rPr>
              <a:t>IL COLLEGIO CONSULTIVO TECNICO </a:t>
            </a:r>
          </a:p>
        </p:txBody>
      </p:sp>
      <p:sp>
        <p:nvSpPr>
          <p:cNvPr id="2" name="Segnaposto numero diapositiva 1">
            <a:extLst>
              <a:ext uri="{FF2B5EF4-FFF2-40B4-BE49-F238E27FC236}">
                <a16:creationId xmlns:a16="http://schemas.microsoft.com/office/drawing/2014/main" id="{6B03C84C-0B4A-0594-693B-3DE199EA7A8C}"/>
              </a:ext>
            </a:extLst>
          </p:cNvPr>
          <p:cNvSpPr>
            <a:spLocks noGrp="1"/>
          </p:cNvSpPr>
          <p:nvPr>
            <p:ph type="sldNum" sz="quarter" idx="12"/>
          </p:nvPr>
        </p:nvSpPr>
        <p:spPr/>
        <p:txBody>
          <a:bodyPr vert="horz" lIns="91440" tIns="45720" rIns="91440" bIns="45720" rtlCol="0" anchor="ctr" anchorCtr="0">
            <a:normAutofit/>
          </a:bodyPr>
          <a:lstStyle/>
          <a:p>
            <a:pPr>
              <a:spcAft>
                <a:spcPts val="600"/>
              </a:spcAft>
            </a:pPr>
            <a:fld id="{2066A98E-8ADC-2E49-AFB3-BB1FFA942C3E}" type="slidenum">
              <a:rPr lang="en-US" sz="1100">
                <a:solidFill>
                  <a:srgbClr val="FFFFFF"/>
                </a:solidFill>
                <a:latin typeface="+mn-lt"/>
              </a:rPr>
              <a:pPr>
                <a:spcAft>
                  <a:spcPts val="600"/>
                </a:spcAft>
              </a:pPr>
              <a:t>153</a:t>
            </a:fld>
            <a:endParaRPr lang="en-US" sz="1100">
              <a:solidFill>
                <a:srgbClr val="FFFFFF"/>
              </a:solidFill>
              <a:latin typeface="+mn-lt"/>
            </a:endParaRPr>
          </a:p>
        </p:txBody>
      </p:sp>
    </p:spTree>
    <p:extLst>
      <p:ext uri="{BB962C8B-B14F-4D97-AF65-F5344CB8AC3E}">
        <p14:creationId xmlns:p14="http://schemas.microsoft.com/office/powerpoint/2010/main" val="42693475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A381E-581C-0900-9BB0-01AB4D36BCBD}"/>
            </a:ext>
          </a:extLst>
        </p:cNvPr>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C3E1356-D8D5-06F4-1177-BD26A088CE7F}"/>
              </a:ext>
            </a:extLst>
          </p:cNvPr>
          <p:cNvSpPr>
            <a:spLocks noGrp="1"/>
          </p:cNvSpPr>
          <p:nvPr>
            <p:ph type="sldNum" sz="quarter" idx="12"/>
          </p:nvPr>
        </p:nvSpPr>
        <p:spPr/>
        <p:txBody>
          <a:bodyPr vert="horz" lIns="91440" tIns="45720" rIns="91440" bIns="45720" rtlCol="0" anchor="ctr" anchorCtr="0">
            <a:normAutofit/>
          </a:bodyPr>
          <a:lstStyle/>
          <a:p>
            <a:pPr>
              <a:spcAft>
                <a:spcPts val="600"/>
              </a:spcAft>
            </a:pPr>
            <a:fld id="{2066A98E-8ADC-2E49-AFB3-BB1FFA942C3E}" type="slidenum">
              <a:rPr lang="en-US" sz="1100">
                <a:solidFill>
                  <a:srgbClr val="FFFFFF"/>
                </a:solidFill>
                <a:latin typeface="+mn-lt"/>
              </a:rPr>
              <a:pPr>
                <a:spcAft>
                  <a:spcPts val="600"/>
                </a:spcAft>
              </a:pPr>
              <a:t>154</a:t>
            </a:fld>
            <a:endParaRPr lang="en-US" sz="1100">
              <a:solidFill>
                <a:srgbClr val="FFFFFF"/>
              </a:solidFill>
              <a:latin typeface="+mn-lt"/>
            </a:endParaRPr>
          </a:p>
        </p:txBody>
      </p:sp>
      <p:sp>
        <p:nvSpPr>
          <p:cNvPr id="5" name="CasellaDiTesto 4">
            <a:extLst>
              <a:ext uri="{FF2B5EF4-FFF2-40B4-BE49-F238E27FC236}">
                <a16:creationId xmlns:a16="http://schemas.microsoft.com/office/drawing/2014/main" id="{CA742023-2B2C-3802-F523-149F564B7380}"/>
              </a:ext>
            </a:extLst>
          </p:cNvPr>
          <p:cNvSpPr txBox="1"/>
          <p:nvPr/>
        </p:nvSpPr>
        <p:spPr>
          <a:xfrm>
            <a:off x="850604" y="1182231"/>
            <a:ext cx="9930809" cy="2862322"/>
          </a:xfrm>
          <a:prstGeom prst="rect">
            <a:avLst/>
          </a:prstGeom>
          <a:noFill/>
        </p:spPr>
        <p:txBody>
          <a:bodyPr wrap="square">
            <a:spAutoFit/>
          </a:bodyPr>
          <a:lstStyle/>
          <a:p>
            <a:pPr algn="just"/>
            <a:r>
              <a:rPr lang="it-IT" sz="2000" b="1" dirty="0">
                <a:solidFill>
                  <a:srgbClr val="000000"/>
                </a:solidFill>
                <a:latin typeface="Calibri" panose="020F0502020204030204" pitchFamily="34" charset="0"/>
                <a:cs typeface="Calibri" panose="020F0502020204030204" pitchFamily="34" charset="0"/>
              </a:rPr>
              <a:t>A</a:t>
            </a:r>
            <a:r>
              <a:rPr lang="it-IT" sz="2000" b="1" i="0" dirty="0">
                <a:solidFill>
                  <a:srgbClr val="000000"/>
                </a:solidFill>
                <a:effectLst/>
                <a:latin typeface="Calibri" panose="020F0502020204030204" pitchFamily="34" charset="0"/>
                <a:cs typeface="Calibri" panose="020F0502020204030204" pitchFamily="34" charset="0"/>
              </a:rPr>
              <a:t>rt. 225-</a:t>
            </a:r>
            <a:r>
              <a:rPr lang="it-IT" sz="2000" b="1" i="1" dirty="0">
                <a:solidFill>
                  <a:srgbClr val="000000"/>
                </a:solidFill>
                <a:effectLst/>
                <a:latin typeface="Calibri" panose="020F0502020204030204" pitchFamily="34" charset="0"/>
                <a:cs typeface="Calibri" panose="020F0502020204030204" pitchFamily="34" charset="0"/>
              </a:rPr>
              <a:t>bis</a:t>
            </a:r>
            <a:r>
              <a:rPr lang="it-IT" sz="2000" b="1" i="0" dirty="0">
                <a:solidFill>
                  <a:srgbClr val="000000"/>
                </a:solidFill>
                <a:effectLst/>
                <a:latin typeface="Calibri" panose="020F0502020204030204" pitchFamily="34" charset="0"/>
                <a:cs typeface="Calibri" panose="020F0502020204030204" pitchFamily="34" charset="0"/>
              </a:rPr>
              <a:t>, comma 5 – introdotto dall’art. 70 del d.lgs. n. 209/2024 </a:t>
            </a:r>
          </a:p>
          <a:p>
            <a:pPr algn="just"/>
            <a:r>
              <a:rPr lang="it-IT" sz="2000" b="1" i="0" dirty="0">
                <a:solidFill>
                  <a:srgbClr val="000000"/>
                </a:solidFill>
                <a:effectLst/>
                <a:latin typeface="Calibri" panose="020F0502020204030204" pitchFamily="34" charset="0"/>
                <a:cs typeface="Calibri" panose="020F0502020204030204" pitchFamily="34" charset="0"/>
              </a:rPr>
              <a:t> “</a:t>
            </a:r>
            <a:r>
              <a:rPr lang="it-IT" sz="2000" b="1" i="1" dirty="0">
                <a:solidFill>
                  <a:srgbClr val="000000"/>
                </a:solidFill>
                <a:effectLst/>
                <a:latin typeface="Calibri" panose="020F0502020204030204" pitchFamily="34" charset="0"/>
                <a:cs typeface="Calibri" panose="020F0502020204030204" pitchFamily="34" charset="0"/>
              </a:rPr>
              <a:t>Ulteriori disposizioni transitorie</a:t>
            </a:r>
            <a:r>
              <a:rPr lang="it-IT" sz="2000" b="1" i="0" dirty="0">
                <a:solidFill>
                  <a:srgbClr val="000000"/>
                </a:solidFill>
                <a:effectLst/>
                <a:latin typeface="Calibri" panose="020F0502020204030204" pitchFamily="34" charset="0"/>
                <a:cs typeface="Calibri" panose="020F0502020204030204" pitchFamily="34" charset="0"/>
              </a:rPr>
              <a:t>”</a:t>
            </a:r>
          </a:p>
          <a:p>
            <a:pPr algn="just"/>
            <a:endParaRPr lang="it-IT" sz="2000" dirty="0">
              <a:solidFill>
                <a:srgbClr val="000000"/>
              </a:solidFill>
              <a:latin typeface="Calibri" panose="020F0502020204030204" pitchFamily="34" charset="0"/>
              <a:cs typeface="Calibri" panose="020F0502020204030204" pitchFamily="34" charset="0"/>
            </a:endParaRPr>
          </a:p>
          <a:p>
            <a:pPr algn="just"/>
            <a:endParaRPr lang="it-IT" sz="2000" dirty="0">
              <a:solidFill>
                <a:srgbClr val="000000"/>
              </a:solidFill>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a:t>
            </a:r>
            <a:r>
              <a:rPr lang="it-IT" sz="2000" b="0" i="1" dirty="0">
                <a:solidFill>
                  <a:srgbClr val="000000"/>
                </a:solidFill>
                <a:effectLst/>
                <a:latin typeface="Calibri" panose="020F0502020204030204" pitchFamily="34" charset="0"/>
                <a:cs typeface="Calibri" panose="020F0502020204030204" pitchFamily="34" charset="0"/>
              </a:rPr>
              <a:t>Le disposizioni di cui agli articoli da 215 a 219 e all’allegato V.2, la cui entrata in vigore coincide con la data di entrata in vigore della presente disposizione </a:t>
            </a:r>
            <a:r>
              <a:rPr lang="it-IT" sz="2000" b="0" i="0" dirty="0">
                <a:solidFill>
                  <a:srgbClr val="000000"/>
                </a:solidFill>
                <a:effectLst/>
                <a:latin typeface="Calibri" panose="020F0502020204030204" pitchFamily="34" charset="0"/>
                <a:cs typeface="Calibri" panose="020F0502020204030204" pitchFamily="34" charset="0"/>
              </a:rPr>
              <a:t>[31 dicembre 2024]</a:t>
            </a:r>
            <a:r>
              <a:rPr lang="it-IT" sz="2000" b="0" i="1" dirty="0">
                <a:solidFill>
                  <a:srgbClr val="000000"/>
                </a:solidFill>
                <a:effectLst/>
                <a:latin typeface="Calibri" panose="020F0502020204030204" pitchFamily="34" charset="0"/>
                <a:cs typeface="Calibri" panose="020F0502020204030204" pitchFamily="34" charset="0"/>
              </a:rPr>
              <a:t> si applicano, in assenza di una espressa volontà contraria delle parti, anche ai collegi già costituiti ed operanti alla medesima data, </a:t>
            </a:r>
            <a:r>
              <a:rPr lang="it-IT" sz="2000" b="0" i="1" u="sng" dirty="0">
                <a:solidFill>
                  <a:srgbClr val="000000"/>
                </a:solidFill>
                <a:effectLst/>
                <a:latin typeface="Calibri" panose="020F0502020204030204" pitchFamily="34" charset="0"/>
                <a:cs typeface="Calibri" panose="020F0502020204030204" pitchFamily="34" charset="0"/>
              </a:rPr>
              <a:t>ad eccezione di quelli relativi ai contratti di servizi e forniture già costituiti alla data di entrata in vigore della presente disposizione</a:t>
            </a:r>
            <a:r>
              <a:rPr lang="it-IT" sz="2000" b="0" i="0" u="sng" dirty="0">
                <a:solidFill>
                  <a:srgbClr val="000000"/>
                </a:solidFill>
                <a:effectLst/>
                <a:latin typeface="Calibri" panose="020F0502020204030204" pitchFamily="34" charset="0"/>
                <a:cs typeface="Calibri" panose="020F0502020204030204" pitchFamily="34" charset="0"/>
              </a:rPr>
              <a:t>”.</a:t>
            </a:r>
            <a:endParaRPr lang="it-IT" sz="2000" u="sng"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491304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1C1FD-8262-F1C8-7FDC-8152B556360D}"/>
            </a:ext>
          </a:extLst>
        </p:cNvPr>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89C80A5E-8F0D-5BF1-0967-DA3245BD61C3}"/>
              </a:ext>
            </a:extLst>
          </p:cNvPr>
          <p:cNvSpPr>
            <a:spLocks noGrp="1"/>
          </p:cNvSpPr>
          <p:nvPr>
            <p:ph type="sldNum" sz="quarter" idx="12"/>
          </p:nvPr>
        </p:nvSpPr>
        <p:spPr/>
        <p:txBody>
          <a:bodyPr vert="horz" lIns="91440" tIns="45720" rIns="91440" bIns="45720" rtlCol="0" anchor="ctr" anchorCtr="0">
            <a:normAutofit/>
          </a:bodyPr>
          <a:lstStyle/>
          <a:p>
            <a:pPr>
              <a:spcAft>
                <a:spcPts val="600"/>
              </a:spcAft>
            </a:pPr>
            <a:fld id="{2066A98E-8ADC-2E49-AFB3-BB1FFA942C3E}" type="slidenum">
              <a:rPr lang="en-US" sz="1100">
                <a:solidFill>
                  <a:srgbClr val="FFFFFF"/>
                </a:solidFill>
                <a:latin typeface="+mn-lt"/>
              </a:rPr>
              <a:pPr>
                <a:spcAft>
                  <a:spcPts val="600"/>
                </a:spcAft>
              </a:pPr>
              <a:t>155</a:t>
            </a:fld>
            <a:endParaRPr lang="en-US" sz="1100">
              <a:solidFill>
                <a:srgbClr val="FFFFFF"/>
              </a:solidFill>
              <a:latin typeface="+mn-lt"/>
            </a:endParaRPr>
          </a:p>
        </p:txBody>
      </p:sp>
      <p:sp>
        <p:nvSpPr>
          <p:cNvPr id="5" name="CasellaDiTesto 4">
            <a:extLst>
              <a:ext uri="{FF2B5EF4-FFF2-40B4-BE49-F238E27FC236}">
                <a16:creationId xmlns:a16="http://schemas.microsoft.com/office/drawing/2014/main" id="{7E55DD0E-2209-D09F-DFF6-9FC37BF9DC3F}"/>
              </a:ext>
            </a:extLst>
          </p:cNvPr>
          <p:cNvSpPr txBox="1"/>
          <p:nvPr/>
        </p:nvSpPr>
        <p:spPr>
          <a:xfrm>
            <a:off x="850604" y="1182231"/>
            <a:ext cx="9930809" cy="2554545"/>
          </a:xfrm>
          <a:prstGeom prst="rect">
            <a:avLst/>
          </a:prstGeom>
          <a:noFill/>
        </p:spPr>
        <p:txBody>
          <a:bodyPr wrap="square">
            <a:spAutoFit/>
          </a:bodyPr>
          <a:lstStyle/>
          <a:p>
            <a:pPr algn="just"/>
            <a:r>
              <a:rPr lang="it-IT" sz="2000" b="0" i="0" dirty="0">
                <a:solidFill>
                  <a:srgbClr val="000000"/>
                </a:solidFill>
                <a:effectLst/>
                <a:latin typeface="Calibri" panose="020F0502020204030204" pitchFamily="34" charset="0"/>
                <a:cs typeface="Calibri" panose="020F0502020204030204" pitchFamily="34" charset="0"/>
              </a:rPr>
              <a:t>AMBITO SOGGETTIVO DI APPLICAZIONE DELLE NUOVE DISPOSIZIONI SUL CCT</a:t>
            </a:r>
          </a:p>
          <a:p>
            <a:pPr algn="just"/>
            <a:endParaRPr lang="it-IT" sz="2000" dirty="0">
              <a:solidFill>
                <a:srgbClr val="000000"/>
              </a:solidFill>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in virtù della lettera i-bis), introdotta nel testo dell’art. 141, comma 3, del Codice dall’art. 47, lett. a), n. 3, del d.lgs. n. 209/2024 si applicano anche alle stazioni appaltanti e agli enti concedenti operanti nei settori speciali, quali i settori del gas e dell’energia termica, dell’elettricità, dell’acqua, del trasporto ferroviario, tranviario, filoviario, mediante autobus, dei porti e degli aeroporti, dei servizi postali, dell’estrazione, produzione o prospezione di petrolio, gas, carbone o di altri combustibili solidi.</a:t>
            </a:r>
            <a:endParaRPr lang="it-IT" sz="2000" u="sng"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623426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E0B1D-A902-07F2-D46B-5124C2805660}"/>
            </a:ext>
          </a:extLst>
        </p:cNvPr>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D9E2729B-9DEA-85A4-C4A2-0BC94DD0C729}"/>
              </a:ext>
            </a:extLst>
          </p:cNvPr>
          <p:cNvSpPr>
            <a:spLocks noGrp="1"/>
          </p:cNvSpPr>
          <p:nvPr>
            <p:ph type="sldNum" sz="quarter" idx="12"/>
          </p:nvPr>
        </p:nvSpPr>
        <p:spPr/>
        <p:txBody>
          <a:bodyPr vert="horz" lIns="91440" tIns="45720" rIns="91440" bIns="45720" rtlCol="0" anchor="ctr" anchorCtr="0">
            <a:normAutofit/>
          </a:bodyPr>
          <a:lstStyle/>
          <a:p>
            <a:pPr>
              <a:spcAft>
                <a:spcPts val="600"/>
              </a:spcAft>
            </a:pPr>
            <a:fld id="{2066A98E-8ADC-2E49-AFB3-BB1FFA942C3E}" type="slidenum">
              <a:rPr lang="en-US" sz="1100">
                <a:solidFill>
                  <a:srgbClr val="FFFFFF"/>
                </a:solidFill>
                <a:latin typeface="+mn-lt"/>
              </a:rPr>
              <a:pPr>
                <a:spcAft>
                  <a:spcPts val="600"/>
                </a:spcAft>
              </a:pPr>
              <a:t>156</a:t>
            </a:fld>
            <a:endParaRPr lang="en-US" sz="1100">
              <a:solidFill>
                <a:srgbClr val="FFFFFF"/>
              </a:solidFill>
              <a:latin typeface="+mn-lt"/>
            </a:endParaRPr>
          </a:p>
        </p:txBody>
      </p:sp>
      <p:sp>
        <p:nvSpPr>
          <p:cNvPr id="5" name="CasellaDiTesto 4">
            <a:extLst>
              <a:ext uri="{FF2B5EF4-FFF2-40B4-BE49-F238E27FC236}">
                <a16:creationId xmlns:a16="http://schemas.microsoft.com/office/drawing/2014/main" id="{B427C420-BA64-BE52-AC71-31E8392FE258}"/>
              </a:ext>
            </a:extLst>
          </p:cNvPr>
          <p:cNvSpPr txBox="1"/>
          <p:nvPr/>
        </p:nvSpPr>
        <p:spPr>
          <a:xfrm>
            <a:off x="850604" y="1182231"/>
            <a:ext cx="9930809" cy="3785652"/>
          </a:xfrm>
          <a:prstGeom prst="rect">
            <a:avLst/>
          </a:prstGeom>
          <a:noFill/>
        </p:spPr>
        <p:txBody>
          <a:bodyPr wrap="square">
            <a:spAutoFit/>
          </a:bodyPr>
          <a:lstStyle/>
          <a:p>
            <a:pPr algn="just"/>
            <a:r>
              <a:rPr lang="it-IT" sz="2000" b="0" i="0" dirty="0">
                <a:solidFill>
                  <a:srgbClr val="000000"/>
                </a:solidFill>
                <a:effectLst/>
                <a:latin typeface="Calibri" panose="020F0502020204030204" pitchFamily="34" charset="0"/>
                <a:cs typeface="Calibri" panose="020F0502020204030204" pitchFamily="34" charset="0"/>
              </a:rPr>
              <a:t>AMBITO OGGETTIVO DI APPLICAZIONE DELLE NUOVE DISPOSIZIONI SUL CCT</a:t>
            </a:r>
          </a:p>
          <a:p>
            <a:pPr algn="just"/>
            <a:endParaRPr lang="it-IT" sz="2000" dirty="0">
              <a:solidFill>
                <a:srgbClr val="000000"/>
              </a:solidFill>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Art. 62, lett. b), del d.lgs. n. 209/2024, nel sostituire il secondo periodo dell’art. 215, comma 1, del Codice, </a:t>
            </a:r>
            <a:r>
              <a:rPr lang="it-IT" sz="2000" b="1" dirty="0">
                <a:latin typeface="Calibri" panose="020F0502020204030204" pitchFamily="34" charset="0"/>
                <a:cs typeface="Calibri" panose="020F0502020204030204" pitchFamily="34" charset="0"/>
              </a:rPr>
              <a:t>ha fatto venire meno l’obbligo di costituzione obbligatoria del CCT per le forniture e i servizi di importo pari o superiore a 1 milione di euro.  </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E’ confermata la costituzione obbligatoria del Collegio per i lavori diretti alla realizzazione di opere pubbliche di importo pari o superiore alle soglie di rilevanza europea, con la precisazione che devono intendersi incluse anche quelle “realizzate tramite contratti di concessione o di partenariato pubblico-privato”, coerentemente con le indicazioni fornite dal Servizio Supporto Giuridico del Ministero delle Infrastrutture e dei Trasporti (MIT) nel parere n. 2874 del 29 ottobre 2024.</a:t>
            </a:r>
          </a:p>
        </p:txBody>
      </p:sp>
    </p:spTree>
    <p:extLst>
      <p:ext uri="{BB962C8B-B14F-4D97-AF65-F5344CB8AC3E}">
        <p14:creationId xmlns:p14="http://schemas.microsoft.com/office/powerpoint/2010/main" val="260398219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3C53E-E490-690A-7FDB-F77370449522}"/>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A0D080DB-A508-405A-B9DD-263CE727EAD3}"/>
              </a:ext>
            </a:extLst>
          </p:cNvPr>
          <p:cNvSpPr txBox="1"/>
          <p:nvPr/>
        </p:nvSpPr>
        <p:spPr>
          <a:xfrm>
            <a:off x="616688" y="416475"/>
            <a:ext cx="10762724" cy="5016758"/>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215 del D.Lgs. n.36 del 2023 </a:t>
            </a:r>
          </a:p>
          <a:p>
            <a:pPr algn="just"/>
            <a:r>
              <a:rPr lang="it-IT" sz="2000" b="1" dirty="0">
                <a:latin typeface="Calibri" panose="020F0502020204030204" pitchFamily="34" charset="0"/>
                <a:cs typeface="Calibri" panose="020F0502020204030204" pitchFamily="34" charset="0"/>
              </a:rPr>
              <a:t>Collegio consultivo tecnico</a:t>
            </a: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Per </a:t>
            </a:r>
            <a:r>
              <a:rPr lang="it-IT" sz="2000" dirty="0">
                <a:highlight>
                  <a:srgbClr val="FFFF00"/>
                </a:highlight>
                <a:latin typeface="Calibri" panose="020F0502020204030204" pitchFamily="34" charset="0"/>
                <a:cs typeface="Calibri" panose="020F0502020204030204" pitchFamily="34" charset="0"/>
              </a:rPr>
              <a:t>prevenire le controversie o consentire la rapida risoluzione delle stesse o delle dispute tecniche di ogni natura che possano insorgere nell'esecuzione dei contratti</a:t>
            </a:r>
            <a:r>
              <a:rPr lang="it-IT" sz="2000" dirty="0">
                <a:latin typeface="Calibri" panose="020F0502020204030204" pitchFamily="34" charset="0"/>
                <a:cs typeface="Calibri" panose="020F0502020204030204" pitchFamily="34" charset="0"/>
              </a:rPr>
              <a:t>, ciascuna parte può chiedere la costituzione di un collegio consultivo tecnico, formato secondo le modalità di cui all'allegato V.2 </a:t>
            </a:r>
            <a:r>
              <a:rPr lang="it-IT" sz="2000" strike="sngStrike" dirty="0">
                <a:latin typeface="Calibri" panose="020F0502020204030204" pitchFamily="34" charset="0"/>
                <a:cs typeface="Calibri" panose="020F0502020204030204" pitchFamily="34" charset="0"/>
              </a:rPr>
              <a:t>((in modo da garantire l'indipendenza di giudizio e valutazione)). ((Per i lavori diretti alla realizzazione delle opere pubbliche, incluse quelle realizzate tramite contratti di concessione o di partenariato pubblico-privato, di importo pari o superiore alle soglie di rilevanza europea la costituzione del collegio è obbligatoria.))</a:t>
            </a:r>
            <a:r>
              <a:rPr lang="it-IT" sz="2000" dirty="0">
                <a:latin typeface="Calibri" panose="020F0502020204030204" pitchFamily="34" charset="0"/>
                <a:cs typeface="Calibri" panose="020F0502020204030204" pitchFamily="34" charset="0"/>
              </a:rPr>
              <a:t> </a:t>
            </a:r>
          </a:p>
          <a:p>
            <a:pPr marL="457200" indent="-457200" algn="just">
              <a:buAutoNum type="arabicPeriod"/>
            </a:pPr>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PERIODO SOPPRESSO DAL D.LGS. 31 DICEMBRE 2024, N. 209.</a:t>
            </a:r>
          </a:p>
          <a:p>
            <a:pPr algn="just"/>
            <a:endParaRPr lang="it-IT" sz="2000" b="1" dirty="0">
              <a:latin typeface="Calibri" panose="020F0502020204030204" pitchFamily="34" charset="0"/>
              <a:cs typeface="Calibri" panose="020F0502020204030204" pitchFamily="34" charset="0"/>
            </a:endParaRPr>
          </a:p>
          <a:p>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314272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F6B30-E8D7-657A-FB5B-032819C1637F}"/>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9B7E225D-8ECC-8EC6-AA9D-C32FDBC709D7}"/>
              </a:ext>
            </a:extLst>
          </p:cNvPr>
          <p:cNvSpPr txBox="1"/>
          <p:nvPr/>
        </p:nvSpPr>
        <p:spPr>
          <a:xfrm>
            <a:off x="1360966" y="416475"/>
            <a:ext cx="10018445" cy="3785652"/>
          </a:xfrm>
          <a:prstGeom prst="rect">
            <a:avLst/>
          </a:prstGeom>
          <a:noFill/>
        </p:spPr>
        <p:txBody>
          <a:bodyPr wrap="square">
            <a:spAutoFit/>
          </a:bodyPr>
          <a:lstStyle/>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r>
              <a:rPr lang="it-IT" sz="2000" b="1" dirty="0">
                <a:latin typeface="Calibri" panose="020F0502020204030204" pitchFamily="34" charset="0"/>
                <a:cs typeface="Calibri" panose="020F0502020204030204" pitchFamily="34" charset="0"/>
              </a:rPr>
              <a:t>Nell’attuale quadro normativo, la costituzione del Collegio è rimessa all’esclusiva volontà delle parti ed è, dunque, facoltativa: </a:t>
            </a: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marL="514350" indent="-514350" algn="just">
              <a:buAutoNum type="romanLcParenR"/>
            </a:pPr>
            <a:r>
              <a:rPr lang="it-IT" sz="2000" b="1" dirty="0">
                <a:latin typeface="Calibri" panose="020F0502020204030204" pitchFamily="34" charset="0"/>
                <a:cs typeface="Calibri" panose="020F0502020204030204" pitchFamily="34" charset="0"/>
              </a:rPr>
              <a:t>per i lavori di importo inferiore alle soglie di rilevanza europea; </a:t>
            </a:r>
          </a:p>
          <a:p>
            <a:pPr algn="just"/>
            <a:endParaRPr lang="it-IT" sz="2000" b="1" dirty="0">
              <a:latin typeface="Calibri" panose="020F0502020204030204" pitchFamily="34" charset="0"/>
              <a:cs typeface="Calibri" panose="020F0502020204030204" pitchFamily="34" charset="0"/>
            </a:endParaRPr>
          </a:p>
          <a:p>
            <a:pPr marL="514350" indent="-514350" algn="just">
              <a:buAutoNum type="romanLcParenR"/>
            </a:pPr>
            <a:r>
              <a:rPr lang="it-IT" sz="2000" b="1" dirty="0">
                <a:latin typeface="Calibri" panose="020F0502020204030204" pitchFamily="34" charset="0"/>
                <a:cs typeface="Calibri" panose="020F0502020204030204" pitchFamily="34" charset="0"/>
              </a:rPr>
              <a:t>per i servizi e le forniture, a prescindere dal loro importo</a:t>
            </a:r>
          </a:p>
          <a:p>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336354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F6ABC-3A72-C001-D0E3-1925BDFCFC4F}"/>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583B67BE-7E03-0D37-7790-F5EEAEE9DDEB}"/>
              </a:ext>
            </a:extLst>
          </p:cNvPr>
          <p:cNvSpPr txBox="1"/>
          <p:nvPr/>
        </p:nvSpPr>
        <p:spPr>
          <a:xfrm>
            <a:off x="659219" y="1128855"/>
            <a:ext cx="10550072" cy="2862322"/>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218 - Costituzione facoltativa del collegio consultivo tecnico</a:t>
            </a: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1. Le stazioni appaltanti e gli enti concedenti, </a:t>
            </a:r>
            <a:r>
              <a:rPr lang="it-IT" sz="2000" b="1" dirty="0">
                <a:latin typeface="Calibri" panose="020F0502020204030204" pitchFamily="34" charset="0"/>
                <a:cs typeface="Calibri" panose="020F0502020204030204" pitchFamily="34" charset="0"/>
              </a:rPr>
              <a:t>tramite il RUP, </a:t>
            </a:r>
            <a:r>
              <a:rPr lang="it-IT" sz="2000" b="1" dirty="0">
                <a:highlight>
                  <a:srgbClr val="FFFF00"/>
                </a:highlight>
                <a:latin typeface="Calibri" panose="020F0502020204030204" pitchFamily="34" charset="0"/>
                <a:cs typeface="Calibri" panose="020F0502020204030204" pitchFamily="34" charset="0"/>
              </a:rPr>
              <a:t>possono costituire</a:t>
            </a:r>
            <a:r>
              <a:rPr lang="it-IT" sz="2000" b="1" dirty="0">
                <a:latin typeface="Calibri" panose="020F0502020204030204" pitchFamily="34" charset="0"/>
                <a:cs typeface="Calibri" panose="020F0502020204030204" pitchFamily="34" charset="0"/>
              </a:rPr>
              <a:t>, secondo le modalità di cui all’allegato V.2, un collegio consultivo tecnico, formato da tre componenti, per risolvere problemi tecnici o giuridici di ogni natura suscettibili di insorgere </a:t>
            </a:r>
            <a:r>
              <a:rPr lang="it-IT" sz="2000" b="1" dirty="0">
                <a:highlight>
                  <a:srgbClr val="FFFF00"/>
                </a:highlight>
                <a:latin typeface="Calibri" panose="020F0502020204030204" pitchFamily="34" charset="0"/>
                <a:cs typeface="Calibri" panose="020F0502020204030204" pitchFamily="34" charset="0"/>
              </a:rPr>
              <a:t>anche nella fase antecedente alla esecuzione del contratto</a:t>
            </a:r>
            <a:r>
              <a:rPr lang="it-IT" sz="2000" dirty="0">
                <a:latin typeface="Calibri" panose="020F0502020204030204" pitchFamily="34" charset="0"/>
                <a:cs typeface="Calibri" panose="020F0502020204030204" pitchFamily="34" charset="0"/>
              </a:rPr>
              <a:t>, ivi comprese le determinazioni delle caratteristiche delle opere e le altre clausole e condizioni del bando o dell'invito, nonché la verifica del possesso dei requisiti di partecipazione e dei criteri di selezione e di aggiudicazione.</a:t>
            </a:r>
          </a:p>
        </p:txBody>
      </p:sp>
    </p:spTree>
    <p:extLst>
      <p:ext uri="{BB962C8B-B14F-4D97-AF65-F5344CB8AC3E}">
        <p14:creationId xmlns:p14="http://schemas.microsoft.com/office/powerpoint/2010/main" val="10706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Contestazione ordinaria e intervento urgente: due sequenze diverse</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18</a:t>
            </a:r>
          </a:p>
        </p:txBody>
      </p:sp>
      <p:sp>
        <p:nvSpPr>
          <p:cNvPr id="7" name="Rounded Rectangle 6"/>
          <p:cNvSpPr/>
          <p:nvPr/>
        </p:nvSpPr>
        <p:spPr>
          <a:xfrm>
            <a:off x="658368" y="1417320"/>
            <a:ext cx="5376672" cy="3579982"/>
          </a:xfrm>
          <a:prstGeom prst="roundRect">
            <a:avLst/>
          </a:prstGeom>
          <a:solidFill>
            <a:srgbClr val="F7FAFD"/>
          </a:solidFill>
          <a:ln w="1905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58368" y="1417320"/>
            <a:ext cx="5376672" cy="566928"/>
          </a:xfrm>
          <a:prstGeom prst="rect">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Procedura ordinaria</a:t>
            </a:r>
          </a:p>
        </p:txBody>
      </p:sp>
      <p:sp>
        <p:nvSpPr>
          <p:cNvPr id="9" name="TextBox 8"/>
          <p:cNvSpPr txBox="1"/>
          <p:nvPr/>
        </p:nvSpPr>
        <p:spPr>
          <a:xfrm>
            <a:off x="813816" y="2130552"/>
            <a:ext cx="5065776" cy="1975926"/>
          </a:xfrm>
          <a:prstGeom prst="rect">
            <a:avLst/>
          </a:prstGeom>
          <a:noFill/>
        </p:spPr>
        <p:txBody>
          <a:bodyPr wrap="square" lIns="18288" tIns="18288" rIns="18288" bIns="18288" anchor="t">
            <a:spAutoFit/>
          </a:bodyPr>
          <a:lstStyle/>
          <a:p>
            <a:pPr algn="just">
              <a:defRPr sz="1800" b="0" i="0">
                <a:solidFill>
                  <a:srgbClr val="252F38"/>
                </a:solidFill>
                <a:latin typeface="Calibri"/>
              </a:defRPr>
            </a:pPr>
            <a:r>
              <a:rPr dirty="0"/>
              <a:t>Verbale DEC con </a:t>
            </a:r>
            <a:r>
              <a:rPr dirty="0" err="1"/>
              <a:t>obbligo</a:t>
            </a:r>
            <a:r>
              <a:rPr dirty="0"/>
              <a:t> </a:t>
            </a:r>
            <a:r>
              <a:rPr dirty="0" err="1"/>
              <a:t>violato</a:t>
            </a:r>
            <a:r>
              <a:rPr dirty="0"/>
              <a:t>, </a:t>
            </a:r>
            <a:r>
              <a:rPr dirty="0" err="1"/>
              <a:t>evidenze</a:t>
            </a:r>
            <a:r>
              <a:rPr dirty="0"/>
              <a:t> e qualificazione provvisoria; contestazione del RUP o del soggetto previsto; termine congruo per </a:t>
            </a:r>
            <a:r>
              <a:rPr dirty="0" err="1"/>
              <a:t>controdedurre</a:t>
            </a:r>
            <a:r>
              <a:rPr dirty="0"/>
              <a:t>; valutazione </a:t>
            </a:r>
            <a:r>
              <a:rPr dirty="0" err="1"/>
              <a:t>dell’imputabilità</a:t>
            </a:r>
            <a:r>
              <a:rPr dirty="0"/>
              <a:t>; decisione motivata; </a:t>
            </a:r>
            <a:r>
              <a:rPr dirty="0" err="1"/>
              <a:t>trattenuta</a:t>
            </a:r>
            <a:r>
              <a:rPr dirty="0"/>
              <a:t> sul primo pagamento utile. Il termine di difesa non va </a:t>
            </a:r>
            <a:r>
              <a:rPr dirty="0" err="1"/>
              <a:t>trasformato</a:t>
            </a:r>
            <a:r>
              <a:rPr dirty="0"/>
              <a:t> in sanatoria automatica.</a:t>
            </a:r>
          </a:p>
        </p:txBody>
      </p:sp>
      <p:sp>
        <p:nvSpPr>
          <p:cNvPr id="10" name="Rounded Rectangle 9"/>
          <p:cNvSpPr/>
          <p:nvPr/>
        </p:nvSpPr>
        <p:spPr>
          <a:xfrm>
            <a:off x="6181344" y="1417320"/>
            <a:ext cx="5376672" cy="3579982"/>
          </a:xfrm>
          <a:prstGeom prst="roundRect">
            <a:avLst/>
          </a:prstGeom>
          <a:solidFill>
            <a:srgbClr val="F7FAFD"/>
          </a:solidFill>
          <a:ln w="19050">
            <a:solidFill>
              <a:srgbClr val="0084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6181344" y="1417320"/>
            <a:ext cx="5376672" cy="566928"/>
          </a:xfrm>
          <a:prstGeom prst="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Evento urgente o di sicurezza</a:t>
            </a:r>
          </a:p>
        </p:txBody>
      </p:sp>
      <p:sp>
        <p:nvSpPr>
          <p:cNvPr id="12" name="TextBox 11"/>
          <p:cNvSpPr txBox="1"/>
          <p:nvPr/>
        </p:nvSpPr>
        <p:spPr>
          <a:xfrm>
            <a:off x="6336792" y="2130552"/>
            <a:ext cx="5065776" cy="1698927"/>
          </a:xfrm>
          <a:prstGeom prst="rect">
            <a:avLst/>
          </a:prstGeom>
          <a:noFill/>
        </p:spPr>
        <p:txBody>
          <a:bodyPr wrap="square" lIns="18288" tIns="18288" rIns="18288" bIns="18288" anchor="t">
            <a:spAutoFit/>
          </a:bodyPr>
          <a:lstStyle/>
          <a:p>
            <a:pPr algn="just">
              <a:defRPr sz="1800" b="0" i="0">
                <a:solidFill>
                  <a:srgbClr val="252F38"/>
                </a:solidFill>
                <a:latin typeface="Calibri"/>
              </a:defRPr>
            </a:pPr>
            <a:r>
              <a:rPr dirty="0"/>
              <a:t>Il DEC </a:t>
            </a:r>
            <a:r>
              <a:rPr dirty="0" err="1"/>
              <a:t>ordina</a:t>
            </a:r>
            <a:r>
              <a:rPr dirty="0"/>
              <a:t> </a:t>
            </a:r>
            <a:r>
              <a:rPr dirty="0" err="1"/>
              <a:t>l’immediata</a:t>
            </a:r>
            <a:r>
              <a:rPr dirty="0"/>
              <a:t> messa in sicurezza o il ripristino, anche prima del contraddittorio pieno; documenta ragioni e costi; il RUP </a:t>
            </a:r>
            <a:r>
              <a:rPr dirty="0" err="1"/>
              <a:t>formalizza</a:t>
            </a:r>
            <a:r>
              <a:rPr dirty="0"/>
              <a:t> la contestazione senza </a:t>
            </a:r>
            <a:r>
              <a:rPr dirty="0" err="1"/>
              <a:t>ritardo</a:t>
            </a:r>
            <a:r>
              <a:rPr dirty="0"/>
              <a:t>; le </a:t>
            </a:r>
            <a:r>
              <a:rPr dirty="0" err="1"/>
              <a:t>difese</a:t>
            </a:r>
            <a:r>
              <a:rPr dirty="0"/>
              <a:t> incidono sulla conseguenza economica, non sul potere-</a:t>
            </a:r>
            <a:r>
              <a:rPr dirty="0" err="1"/>
              <a:t>dovere</a:t>
            </a:r>
            <a:r>
              <a:rPr dirty="0"/>
              <a:t> di </a:t>
            </a:r>
            <a:r>
              <a:rPr dirty="0" err="1"/>
              <a:t>proteggere</a:t>
            </a:r>
            <a:r>
              <a:rPr dirty="0"/>
              <a:t> continuità, salute, dati o patrimonio.</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F2060-5339-FFCF-A5B0-5A1BA2D611FE}"/>
            </a:ext>
          </a:extLst>
        </p:cNvPr>
        <p:cNvGrpSpPr/>
        <p:nvPr/>
      </p:nvGrpSpPr>
      <p:grpSpPr>
        <a:xfrm>
          <a:off x="0" y="0"/>
          <a:ext cx="0" cy="0"/>
          <a:chOff x="0" y="0"/>
          <a:chExt cx="0" cy="0"/>
        </a:xfrm>
      </p:grpSpPr>
      <p:pic>
        <p:nvPicPr>
          <p:cNvPr id="2" name="Picture 1" descr="image1.jpg">
            <a:extLst>
              <a:ext uri="{FF2B5EF4-FFF2-40B4-BE49-F238E27FC236}">
                <a16:creationId xmlns:a16="http://schemas.microsoft.com/office/drawing/2014/main" id="{A0FD36EC-F208-8664-EE0D-41E1D323AA52}"/>
              </a:ext>
            </a:extLst>
          </p:cNvPr>
          <p:cNvPicPr>
            <a:picLocks noChangeAspect="1"/>
          </p:cNvPicPr>
          <p:nvPr/>
        </p:nvPicPr>
        <p:blipFill>
          <a:blip r:embed="rId2"/>
          <a:stretch>
            <a:fillRect/>
          </a:stretch>
        </p:blipFill>
        <p:spPr>
          <a:xfrm>
            <a:off x="0" y="0"/>
            <a:ext cx="12191999" cy="6858000"/>
          </a:xfrm>
          <a:prstGeom prst="rect">
            <a:avLst/>
          </a:prstGeom>
        </p:spPr>
      </p:pic>
      <p:sp>
        <p:nvSpPr>
          <p:cNvPr id="4" name="TextBox 3">
            <a:extLst>
              <a:ext uri="{FF2B5EF4-FFF2-40B4-BE49-F238E27FC236}">
                <a16:creationId xmlns:a16="http://schemas.microsoft.com/office/drawing/2014/main" id="{0C8EBB47-A315-BBA3-AB7D-283236BE7D46}"/>
              </a:ext>
            </a:extLst>
          </p:cNvPr>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CCT dopo il correttivo: obbligo concentrato sui lavori</a:t>
            </a:r>
          </a:p>
        </p:txBody>
      </p:sp>
      <p:sp>
        <p:nvSpPr>
          <p:cNvPr id="5" name="TextBox 4">
            <a:extLst>
              <a:ext uri="{FF2B5EF4-FFF2-40B4-BE49-F238E27FC236}">
                <a16:creationId xmlns:a16="http://schemas.microsoft.com/office/drawing/2014/main" id="{F8EBA9C0-A90A-92C0-0855-2CB8C4F71F40}"/>
              </a:ext>
            </a:extLst>
          </p:cNvPr>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Artt. 215-219 e Allegato V.2 d.lgs. 36/2023; ANAC, funzione consultiva n. 15/2025.</a:t>
            </a:r>
          </a:p>
        </p:txBody>
      </p:sp>
      <p:sp>
        <p:nvSpPr>
          <p:cNvPr id="6" name="TextBox 5">
            <a:extLst>
              <a:ext uri="{FF2B5EF4-FFF2-40B4-BE49-F238E27FC236}">
                <a16:creationId xmlns:a16="http://schemas.microsoft.com/office/drawing/2014/main" id="{7935A80A-A6BF-B0CC-333A-4016CACF1A88}"/>
              </a:ext>
            </a:extLst>
          </p:cNvPr>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65</a:t>
            </a:r>
          </a:p>
        </p:txBody>
      </p:sp>
      <p:sp>
        <p:nvSpPr>
          <p:cNvPr id="7" name="Rounded Rectangle 6">
            <a:extLst>
              <a:ext uri="{FF2B5EF4-FFF2-40B4-BE49-F238E27FC236}">
                <a16:creationId xmlns:a16="http://schemas.microsoft.com/office/drawing/2014/main" id="{92171942-7C31-A193-9ED3-0591DFCD25C6}"/>
              </a:ext>
            </a:extLst>
          </p:cNvPr>
          <p:cNvSpPr/>
          <p:nvPr/>
        </p:nvSpPr>
        <p:spPr>
          <a:xfrm>
            <a:off x="685800" y="1325880"/>
            <a:ext cx="10835640" cy="3575729"/>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l">
              <a:lnSpc>
                <a:spcPct val="100000"/>
              </a:lnSpc>
              <a:spcAft>
                <a:spcPts val="900"/>
              </a:spcAft>
              <a:defRPr sz="2000" b="1" i="0">
                <a:solidFill>
                  <a:srgbClr val="183E68"/>
                </a:solidFill>
                <a:latin typeface="Calibri"/>
              </a:defRPr>
            </a:pPr>
            <a:endParaRPr lang="it-IT" dirty="0"/>
          </a:p>
          <a:p>
            <a:pPr algn="l">
              <a:lnSpc>
                <a:spcPct val="100000"/>
              </a:lnSpc>
              <a:spcAft>
                <a:spcPts val="900"/>
              </a:spcAft>
              <a:defRPr sz="2000" b="1" i="0">
                <a:solidFill>
                  <a:srgbClr val="183E68"/>
                </a:solidFill>
                <a:latin typeface="Calibri"/>
              </a:defRPr>
            </a:pPr>
            <a:endParaRPr lang="it-IT" dirty="0"/>
          </a:p>
          <a:p>
            <a:pPr algn="l">
              <a:lnSpc>
                <a:spcPct val="100000"/>
              </a:lnSpc>
              <a:spcAft>
                <a:spcPts val="900"/>
              </a:spcAft>
              <a:defRPr sz="2000" b="1" i="0">
                <a:solidFill>
                  <a:srgbClr val="183E68"/>
                </a:solidFill>
                <a:latin typeface="Calibri"/>
              </a:defRPr>
            </a:pPr>
            <a:r>
              <a:rPr dirty="0"/>
              <a:t>Il parere ANAC n. 15/2025 conferma la finalità del </a:t>
            </a:r>
            <a:r>
              <a:rPr dirty="0" err="1"/>
              <a:t>correttivo</a:t>
            </a:r>
            <a:r>
              <a:rPr dirty="0"/>
              <a:t>: esclusione di servizi e </a:t>
            </a:r>
            <a:r>
              <a:rPr dirty="0" err="1"/>
              <a:t>forniture</a:t>
            </a:r>
            <a:r>
              <a:rPr dirty="0"/>
              <a:t> </a:t>
            </a:r>
            <a:r>
              <a:rPr dirty="0" err="1"/>
              <a:t>dall’obbligatorietà</a:t>
            </a:r>
            <a:r>
              <a:rPr dirty="0"/>
              <a:t>, senza </a:t>
            </a:r>
            <a:r>
              <a:rPr dirty="0" err="1"/>
              <a:t>impedire</a:t>
            </a:r>
            <a:r>
              <a:rPr dirty="0"/>
              <a:t> il CCT </a:t>
            </a:r>
            <a:r>
              <a:rPr dirty="0" err="1"/>
              <a:t>facoltativo</a:t>
            </a:r>
            <a:r>
              <a:rPr dirty="0"/>
              <a:t>.</a:t>
            </a:r>
          </a:p>
          <a:p>
            <a:pPr algn="l">
              <a:lnSpc>
                <a:spcPct val="100000"/>
              </a:lnSpc>
              <a:spcAft>
                <a:spcPts val="900"/>
              </a:spcAft>
              <a:defRPr sz="2000" b="0" i="0">
                <a:solidFill>
                  <a:srgbClr val="008492"/>
                </a:solidFill>
                <a:latin typeface="Calibri"/>
              </a:defRPr>
            </a:pPr>
            <a:r>
              <a:rPr dirty="0"/>
              <a:t>Scelta selettiva: il CCT </a:t>
            </a:r>
            <a:r>
              <a:rPr dirty="0" err="1"/>
              <a:t>è</a:t>
            </a:r>
            <a:r>
              <a:rPr dirty="0"/>
              <a:t> utile in servizi ICT </a:t>
            </a:r>
            <a:r>
              <a:rPr dirty="0" err="1"/>
              <a:t>critici</a:t>
            </a:r>
            <a:r>
              <a:rPr dirty="0"/>
              <a:t>, </a:t>
            </a:r>
            <a:r>
              <a:rPr dirty="0" err="1"/>
              <a:t>sanità</a:t>
            </a:r>
            <a:r>
              <a:rPr dirty="0"/>
              <a:t>, facility pluriennale, concessioni o contratti con elevata complessità tecnica e rischio di </a:t>
            </a:r>
            <a:r>
              <a:rPr dirty="0" err="1"/>
              <a:t>paralisi</a:t>
            </a:r>
            <a:r>
              <a:rPr dirty="0"/>
              <a:t>; </a:t>
            </a:r>
            <a:r>
              <a:rPr dirty="0" err="1"/>
              <a:t>è</a:t>
            </a:r>
            <a:r>
              <a:rPr dirty="0"/>
              <a:t> spesso </a:t>
            </a:r>
            <a:r>
              <a:rPr dirty="0" err="1"/>
              <a:t>antieconomico</a:t>
            </a:r>
            <a:r>
              <a:rPr dirty="0"/>
              <a:t> nei contratti </a:t>
            </a:r>
            <a:r>
              <a:rPr dirty="0" err="1"/>
              <a:t>standardizzati</a:t>
            </a:r>
            <a:r>
              <a:rPr dirty="0"/>
              <a:t> o di </a:t>
            </a:r>
            <a:r>
              <a:rPr dirty="0" err="1"/>
              <a:t>modesto</a:t>
            </a:r>
            <a:r>
              <a:rPr dirty="0"/>
              <a:t> valore.</a:t>
            </a:r>
          </a:p>
        </p:txBody>
      </p:sp>
    </p:spTree>
    <p:extLst>
      <p:ext uri="{BB962C8B-B14F-4D97-AF65-F5344CB8AC3E}">
        <p14:creationId xmlns:p14="http://schemas.microsoft.com/office/powerpoint/2010/main" val="73201256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D5177-CBF3-E9C6-5420-B391FE27BD60}"/>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9DB6C152-DED6-5C6F-46C9-EB6C881B00B9}"/>
              </a:ext>
            </a:extLst>
          </p:cNvPr>
          <p:cNvSpPr txBox="1"/>
          <p:nvPr/>
        </p:nvSpPr>
        <p:spPr>
          <a:xfrm>
            <a:off x="710776" y="1011897"/>
            <a:ext cx="10400248" cy="4401205"/>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Allegato V.2</a:t>
            </a:r>
          </a:p>
          <a:p>
            <a:pPr algn="just"/>
            <a:r>
              <a:rPr lang="it-IT" sz="2000" b="1" dirty="0">
                <a:latin typeface="Calibri" panose="020F0502020204030204" pitchFamily="34" charset="0"/>
                <a:cs typeface="Calibri" panose="020F0502020204030204" pitchFamily="34" charset="0"/>
              </a:rPr>
              <a:t>Modalità di costituzione del collegio consultivo tecnico</a:t>
            </a:r>
          </a:p>
          <a:p>
            <a:pPr algn="just"/>
            <a:r>
              <a:rPr lang="it-IT" sz="2000" b="1" dirty="0">
                <a:latin typeface="Calibri" panose="020F0502020204030204" pitchFamily="34" charset="0"/>
                <a:cs typeface="Calibri" panose="020F0502020204030204" pitchFamily="34" charset="0"/>
              </a:rPr>
              <a:t>(Articolo 215, comma 1)</a:t>
            </a:r>
          </a:p>
          <a:p>
            <a:pPr algn="just"/>
            <a:endParaRPr lang="it-IT" sz="2000" b="1" dirty="0">
              <a:latin typeface="Calibri" panose="020F0502020204030204" pitchFamily="34" charset="0"/>
              <a:cs typeface="Calibri" panose="020F0502020204030204" pitchFamily="34" charset="0"/>
            </a:endParaRPr>
          </a:p>
          <a:p>
            <a:pPr algn="just"/>
            <a:r>
              <a:rPr lang="it-IT" sz="2000" b="1" dirty="0">
                <a:latin typeface="Calibri" panose="020F0502020204030204" pitchFamily="34" charset="0"/>
                <a:cs typeface="Calibri" panose="020F0502020204030204" pitchFamily="34" charset="0"/>
              </a:rPr>
              <a:t>Articolo 1.</a:t>
            </a:r>
          </a:p>
          <a:p>
            <a:pPr algn="just"/>
            <a:r>
              <a:rPr lang="it-IT" sz="2000" b="1" dirty="0">
                <a:latin typeface="Calibri" panose="020F0502020204030204" pitchFamily="34" charset="0"/>
                <a:cs typeface="Calibri" panose="020F0502020204030204" pitchFamily="34" charset="0"/>
              </a:rPr>
              <a:t>Formazione del collegio e compensi.</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1. Il collegio consultivo tecnico, di seguito denominato anche «Collegio» o «CCT», è formato, a scelta della stazione appaltante o del concessionario, da tre componenti, o cinque in caso di complessità dell'opera e di eterogeneità delle professionalità richieste, per i </a:t>
            </a:r>
            <a:r>
              <a:rPr lang="it-IT" sz="2000" b="1" dirty="0">
                <a:latin typeface="Calibri" panose="020F0502020204030204" pitchFamily="34" charset="0"/>
                <a:cs typeface="Calibri" panose="020F0502020204030204" pitchFamily="34" charset="0"/>
              </a:rPr>
              <a:t>lavori </a:t>
            </a:r>
            <a:r>
              <a:rPr lang="it-IT" sz="2000" dirty="0">
                <a:latin typeface="Calibri" panose="020F0502020204030204" pitchFamily="34" charset="0"/>
                <a:cs typeface="Calibri" panose="020F0502020204030204" pitchFamily="34" charset="0"/>
              </a:rPr>
              <a:t>di importo pari o superiore alle soglie di rilevanza europea, dotati di comprovata esperienza nel settore degli appalti, delle concessioni e degli investimenti pubblici, anche in relazione allo specifico oggetto del contratto.</a:t>
            </a:r>
          </a:p>
          <a:p>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622606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C5859-13E4-C8A9-2036-EAAF03936955}"/>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76D2C7CD-F88F-5E04-2FB6-B8E6516D482C}"/>
              </a:ext>
            </a:extLst>
          </p:cNvPr>
          <p:cNvSpPr txBox="1"/>
          <p:nvPr/>
        </p:nvSpPr>
        <p:spPr>
          <a:xfrm>
            <a:off x="693373" y="799246"/>
            <a:ext cx="10805254" cy="3785652"/>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Allegato V.2</a:t>
            </a:r>
          </a:p>
          <a:p>
            <a:pPr algn="just"/>
            <a:r>
              <a:rPr lang="it-IT" sz="2000" b="1" dirty="0">
                <a:latin typeface="Calibri" panose="020F0502020204030204" pitchFamily="34" charset="0"/>
                <a:cs typeface="Calibri" panose="020F0502020204030204" pitchFamily="34" charset="0"/>
              </a:rPr>
              <a:t>Modalità di costituzione del collegio consultivo tecnico</a:t>
            </a:r>
          </a:p>
          <a:p>
            <a:pPr algn="just"/>
            <a:r>
              <a:rPr lang="it-IT" sz="2000" b="1" dirty="0">
                <a:latin typeface="Calibri" panose="020F0502020204030204" pitchFamily="34" charset="0"/>
                <a:cs typeface="Calibri" panose="020F0502020204030204" pitchFamily="34" charset="0"/>
              </a:rPr>
              <a:t>(Articolo 215, comma 1)</a:t>
            </a:r>
          </a:p>
          <a:p>
            <a:pPr algn="just"/>
            <a:endParaRPr lang="it-IT" sz="2000" b="1" dirty="0">
              <a:latin typeface="Calibri" panose="020F0502020204030204" pitchFamily="34" charset="0"/>
              <a:cs typeface="Calibri" panose="020F0502020204030204" pitchFamily="34" charset="0"/>
            </a:endParaRPr>
          </a:p>
          <a:p>
            <a:pPr algn="just"/>
            <a:r>
              <a:rPr lang="it-IT" sz="2000" b="1" dirty="0">
                <a:latin typeface="Calibri" panose="020F0502020204030204" pitchFamily="34" charset="0"/>
                <a:cs typeface="Calibri" panose="020F0502020204030204" pitchFamily="34" charset="0"/>
              </a:rPr>
              <a:t>Articolo 1.</a:t>
            </a:r>
          </a:p>
          <a:p>
            <a:pPr algn="just"/>
            <a:r>
              <a:rPr lang="it-IT" sz="2000" b="1" dirty="0">
                <a:latin typeface="Calibri" panose="020F0502020204030204" pitchFamily="34" charset="0"/>
                <a:cs typeface="Calibri" panose="020F0502020204030204" pitchFamily="34" charset="0"/>
              </a:rPr>
              <a:t>Formazione del collegio e compensi.</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Ai componenti del collegio consultivo tecnico si applica l'articolo 813, secondo comma, del codice di procedura civile.</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Agli arbitri non compete la qualifica di pubblico ufficiale o di incaricato di un pubblico servizio.</a:t>
            </a:r>
          </a:p>
        </p:txBody>
      </p:sp>
    </p:spTree>
    <p:extLst>
      <p:ext uri="{BB962C8B-B14F-4D97-AF65-F5344CB8AC3E}">
        <p14:creationId xmlns:p14="http://schemas.microsoft.com/office/powerpoint/2010/main" val="406824007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403EC-2429-50F5-4DAC-285F1F7268A8}"/>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4E1A3870-F0C5-9208-E8A2-6B75AA14A9E5}"/>
              </a:ext>
            </a:extLst>
          </p:cNvPr>
          <p:cNvSpPr txBox="1"/>
          <p:nvPr/>
        </p:nvSpPr>
        <p:spPr>
          <a:xfrm>
            <a:off x="704005" y="437739"/>
            <a:ext cx="10783989" cy="5016758"/>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215</a:t>
            </a:r>
          </a:p>
          <a:p>
            <a:pPr algn="just"/>
            <a:r>
              <a:rPr lang="it-IT" sz="2000" b="1" dirty="0">
                <a:latin typeface="Calibri" panose="020F0502020204030204" pitchFamily="34" charset="0"/>
                <a:cs typeface="Calibri" panose="020F0502020204030204" pitchFamily="34" charset="0"/>
              </a:rPr>
              <a:t>Collegio consultivo tecnico</a:t>
            </a:r>
          </a:p>
          <a:p>
            <a:pPr algn="just"/>
            <a:endParaRPr lang="it-IT" sz="2000" b="1" dirty="0">
              <a:latin typeface="Calibri" panose="020F0502020204030204" pitchFamily="34" charset="0"/>
              <a:cs typeface="Calibri" panose="020F0502020204030204" pitchFamily="34" charset="0"/>
            </a:endParaRPr>
          </a:p>
          <a:p>
            <a:pPr algn="just"/>
            <a:r>
              <a:rPr lang="it-IT" sz="2000" b="1" dirty="0">
                <a:latin typeface="Calibri" panose="020F0502020204030204" pitchFamily="34" charset="0"/>
                <a:cs typeface="Calibri" panose="020F0502020204030204" pitchFamily="34" charset="0"/>
              </a:rPr>
              <a:t>modificato dall'art. 62 del D.Lgs. 31/12/2024, n. 209</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2. </a:t>
            </a:r>
            <a:r>
              <a:rPr lang="it-IT" sz="2000" b="1" dirty="0">
                <a:latin typeface="Calibri" panose="020F0502020204030204" pitchFamily="34" charset="0"/>
                <a:cs typeface="Calibri" panose="020F0502020204030204" pitchFamily="34" charset="0"/>
              </a:rPr>
              <a:t>Il collegio consultivo tecnico esprime pareri o adotta determinazioni eventualmente aventi valore di lodo contrattuale ai sensi dell'articolo 808-ter del codice di procedura civile</a:t>
            </a:r>
            <a:r>
              <a:rPr lang="it-IT" sz="2000" dirty="0">
                <a:latin typeface="Calibri" panose="020F0502020204030204" pitchFamily="34" charset="0"/>
                <a:cs typeface="Calibri" panose="020F0502020204030204" pitchFamily="34" charset="0"/>
              </a:rPr>
              <a:t>. Se la pronuncia assume valore di lodo contrattuale, l'attività di mediazione e conciliazione </a:t>
            </a:r>
            <a:r>
              <a:rPr lang="it-IT" sz="2000" dirty="0">
                <a:highlight>
                  <a:srgbClr val="FFFF00"/>
                </a:highlight>
                <a:latin typeface="Calibri" panose="020F0502020204030204" pitchFamily="34" charset="0"/>
                <a:cs typeface="Calibri" panose="020F0502020204030204" pitchFamily="34" charset="0"/>
              </a:rPr>
              <a:t>è comunque finalizzata alla scelta della migliore soluzione per la celere esecuzione dell'opera a regola d'arte.</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3. L'inosservanza dei pareri o delle determinazioni del collegio consultivo tecnico è valutata </a:t>
            </a:r>
            <a:r>
              <a:rPr lang="it-IT" sz="2000" dirty="0">
                <a:solidFill>
                  <a:srgbClr val="FF0000"/>
                </a:solidFill>
                <a:latin typeface="Calibri" panose="020F0502020204030204" pitchFamily="34" charset="0"/>
                <a:cs typeface="Calibri" panose="020F0502020204030204" pitchFamily="34" charset="0"/>
              </a:rPr>
              <a:t>ai fini della responsabilità del soggetto agente per danno erariale e costituisce, salvo prova contraria, grave inadempimento degli obblighi contrattuali.</a:t>
            </a:r>
          </a:p>
          <a:p>
            <a:pPr algn="just"/>
            <a:r>
              <a:rPr lang="it-IT" sz="2000" dirty="0">
                <a:latin typeface="Calibri" panose="020F0502020204030204" pitchFamily="34" charset="0"/>
                <a:cs typeface="Calibri" panose="020F0502020204030204" pitchFamily="34" charset="0"/>
              </a:rPr>
              <a:t>L'osservanza delle determinazioni del collegio consultivo tecnico è causa di esclusione della responsabilità per danno erariale, salva l'ipotesi di condotta dolosa.</a:t>
            </a:r>
          </a:p>
          <a:p>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3031419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3480E-A8EC-6BD4-34C4-5EF14341F5A6}"/>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15779D73-0E06-F4A7-CBEA-1B421DEC615A}"/>
              </a:ext>
            </a:extLst>
          </p:cNvPr>
          <p:cNvSpPr txBox="1"/>
          <p:nvPr/>
        </p:nvSpPr>
        <p:spPr>
          <a:xfrm>
            <a:off x="576415" y="363312"/>
            <a:ext cx="11039170" cy="5016758"/>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808-ter del codice di procedura civile</a:t>
            </a:r>
          </a:p>
          <a:p>
            <a:pPr algn="just"/>
            <a:endParaRPr lang="it-IT" sz="2000" dirty="0">
              <a:latin typeface="Calibri" panose="020F0502020204030204" pitchFamily="34" charset="0"/>
              <a:cs typeface="Calibri" panose="020F0502020204030204" pitchFamily="34" charset="0"/>
            </a:endParaRPr>
          </a:p>
          <a:p>
            <a:r>
              <a:rPr lang="it-IT" sz="2000" b="1" dirty="0">
                <a:latin typeface="Calibri" panose="020F0502020204030204" pitchFamily="34" charset="0"/>
                <a:cs typeface="Calibri" panose="020F0502020204030204" pitchFamily="34" charset="0"/>
              </a:rPr>
              <a:t>Arbitrato irrituale</a:t>
            </a:r>
          </a:p>
          <a:p>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Le parti possono, con disposizione espressa per iscritto, stabilire che, </a:t>
            </a:r>
            <a:r>
              <a:rPr lang="it-IT" sz="2000" b="1" dirty="0">
                <a:latin typeface="Calibri" panose="020F0502020204030204" pitchFamily="34" charset="0"/>
                <a:cs typeface="Calibri" panose="020F0502020204030204" pitchFamily="34" charset="0"/>
              </a:rPr>
              <a:t>in deroga a quanto disposto dall'articolo 824-bis,</a:t>
            </a:r>
            <a:r>
              <a:rPr lang="it-IT" sz="2000" dirty="0">
                <a:latin typeface="Calibri" panose="020F0502020204030204" pitchFamily="34" charset="0"/>
                <a:cs typeface="Calibri" panose="020F0502020204030204" pitchFamily="34" charset="0"/>
              </a:rPr>
              <a:t> la controversia sia definita dagli arbitri mediante </a:t>
            </a:r>
            <a:r>
              <a:rPr lang="it-IT" sz="2000" dirty="0">
                <a:highlight>
                  <a:srgbClr val="FFFF00"/>
                </a:highlight>
                <a:latin typeface="Calibri" panose="020F0502020204030204" pitchFamily="34" charset="0"/>
                <a:cs typeface="Calibri" panose="020F0502020204030204" pitchFamily="34" charset="0"/>
              </a:rPr>
              <a:t>determinazione contrattuale</a:t>
            </a:r>
            <a:r>
              <a:rPr lang="it-IT" sz="2000" dirty="0">
                <a:latin typeface="Calibri" panose="020F0502020204030204" pitchFamily="34" charset="0"/>
                <a:cs typeface="Calibri" panose="020F0502020204030204" pitchFamily="34" charset="0"/>
              </a:rPr>
              <a:t>. Altrimenti si applicano le disposizioni del presente titolo.</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Il lodo contrattuale è annullabile dal giudice competente secondo le disposizioni del libro I:</a:t>
            </a:r>
          </a:p>
          <a:p>
            <a:pPr algn="just"/>
            <a:r>
              <a:rPr lang="it-IT" sz="2000" dirty="0">
                <a:latin typeface="Calibri" panose="020F0502020204030204" pitchFamily="34" charset="0"/>
                <a:cs typeface="Calibri" panose="020F0502020204030204" pitchFamily="34" charset="0"/>
              </a:rPr>
              <a:t>1) se la convenzione dell'arbitrato è invalida, o gli arbitri hanno pronunciato su conclusioni che esorbitano dai suoi limiti e la relativa eccezione è stata sollevata nel procedimento arbitrale;</a:t>
            </a:r>
          </a:p>
          <a:p>
            <a:pPr algn="just"/>
            <a:r>
              <a:rPr lang="it-IT" sz="2000" dirty="0">
                <a:latin typeface="Calibri" panose="020F0502020204030204" pitchFamily="34" charset="0"/>
                <a:cs typeface="Calibri" panose="020F0502020204030204" pitchFamily="34" charset="0"/>
              </a:rPr>
              <a:t>2) se gli arbitri non sono stati nominati con le forme e nei modi stabiliti dalla convenzione arbitrale;</a:t>
            </a:r>
          </a:p>
          <a:p>
            <a:pPr algn="just"/>
            <a:r>
              <a:rPr lang="it-IT" sz="2000" dirty="0">
                <a:latin typeface="Calibri" panose="020F0502020204030204" pitchFamily="34" charset="0"/>
                <a:cs typeface="Calibri" panose="020F0502020204030204" pitchFamily="34" charset="0"/>
              </a:rPr>
              <a:t>3) se il lodo è stato pronunciato da chi non poteva essere nominato arbitro a norma dell'articolo 812;</a:t>
            </a:r>
          </a:p>
          <a:p>
            <a:pPr algn="just"/>
            <a:r>
              <a:rPr lang="it-IT" sz="2000" dirty="0">
                <a:latin typeface="Calibri" panose="020F0502020204030204" pitchFamily="34" charset="0"/>
                <a:cs typeface="Calibri" panose="020F0502020204030204" pitchFamily="34" charset="0"/>
              </a:rPr>
              <a:t>4) se gli arbitri non si sono attenuti alle regole imposte dalle parti come condizione di validità del lodo;</a:t>
            </a:r>
          </a:p>
          <a:p>
            <a:pPr algn="just"/>
            <a:r>
              <a:rPr lang="it-IT" sz="2000" dirty="0">
                <a:latin typeface="Calibri" panose="020F0502020204030204" pitchFamily="34" charset="0"/>
                <a:cs typeface="Calibri" panose="020F0502020204030204" pitchFamily="34" charset="0"/>
              </a:rPr>
              <a:t>5) se non è stato osservato nel procedimento arbitrale il principio del contraddittorio. Al lodo contrattuale non si applica l'articolo 825.</a:t>
            </a:r>
          </a:p>
        </p:txBody>
      </p:sp>
    </p:spTree>
    <p:extLst>
      <p:ext uri="{BB962C8B-B14F-4D97-AF65-F5344CB8AC3E}">
        <p14:creationId xmlns:p14="http://schemas.microsoft.com/office/powerpoint/2010/main" val="417325901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BE0C3-F4D3-4086-A713-91D49CD2987D}"/>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AACA9918-B749-61AB-1C49-EBDB11666C30}"/>
              </a:ext>
            </a:extLst>
          </p:cNvPr>
          <p:cNvSpPr txBox="1"/>
          <p:nvPr/>
        </p:nvSpPr>
        <p:spPr>
          <a:xfrm>
            <a:off x="645527" y="363312"/>
            <a:ext cx="10581970" cy="1323439"/>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 808-quater. Interpretazione della convenzione d'arbitrato</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Nel dubbio, la convenzione d'arbitrato si interpreta nel senso che la competenza arbitrale si estende a tutte le controversie che derivano dal contratto o dal rapporto cui la convenzione si riferisce.</a:t>
            </a:r>
          </a:p>
        </p:txBody>
      </p:sp>
      <p:sp>
        <p:nvSpPr>
          <p:cNvPr id="2" name="CasellaDiTesto 1">
            <a:extLst>
              <a:ext uri="{FF2B5EF4-FFF2-40B4-BE49-F238E27FC236}">
                <a16:creationId xmlns:a16="http://schemas.microsoft.com/office/drawing/2014/main" id="{65D3DDF2-A91D-F0A5-0113-D4D6D9D8637F}"/>
              </a:ext>
            </a:extLst>
          </p:cNvPr>
          <p:cNvSpPr txBox="1"/>
          <p:nvPr/>
        </p:nvSpPr>
        <p:spPr>
          <a:xfrm>
            <a:off x="805015" y="2128317"/>
            <a:ext cx="10316641" cy="3785652"/>
          </a:xfrm>
          <a:prstGeom prst="rect">
            <a:avLst/>
          </a:prstGeom>
          <a:noFill/>
        </p:spPr>
        <p:txBody>
          <a:bodyPr wrap="square">
            <a:spAutoFit/>
          </a:bodyPr>
          <a:lstStyle/>
          <a:p>
            <a:pPr algn="just"/>
            <a:r>
              <a:rPr lang="it-IT" sz="2000" dirty="0">
                <a:latin typeface="Calibri" panose="020F0502020204030204" pitchFamily="34" charset="0"/>
                <a:cs typeface="Calibri" panose="020F0502020204030204" pitchFamily="34" charset="0"/>
              </a:rPr>
              <a:t>L’art. 808-ter c.p.c. è stato inserito attraverso la riforma del 2006 per consentire alle parti in contrasto di derogare alla naturale efficacia del lodo arbitrale che è equiparato dalla legge ad una sentenza pronunciata dall’autorità giudiziaria stabilendo per iscritto che la lite venga composta dagli arbitri “mediante determinazione contrattuale”.</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Mediante una convenzione di arbitrato le parti conferiscono agli arbitri il mandato di </a:t>
            </a:r>
            <a:r>
              <a:rPr lang="it-IT" sz="2000" dirty="0" err="1">
                <a:latin typeface="Calibri" panose="020F0502020204030204" pitchFamily="34" charset="0"/>
                <a:cs typeface="Calibri" panose="020F0502020204030204" pitchFamily="34" charset="0"/>
              </a:rPr>
              <a:t>rislovere</a:t>
            </a:r>
            <a:r>
              <a:rPr lang="it-IT" sz="2000" dirty="0">
                <a:latin typeface="Calibri" panose="020F0502020204030204" pitchFamily="34" charset="0"/>
                <a:cs typeface="Calibri" panose="020F0502020204030204" pitchFamily="34" charset="0"/>
              </a:rPr>
              <a:t> le controversie con un negozio compositivo</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Si tratta di un ARBITRATO IRRITUALE perché si esclude dalle parti l’efficacia di sentenza divenuta ex lege propria degli arbitrati rituali</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997978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E1DD6-4E98-9EC2-A911-503E660FE33A}"/>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28FAF361-8FEA-CE77-2AFF-DA5D8B12B245}"/>
              </a:ext>
            </a:extLst>
          </p:cNvPr>
          <p:cNvSpPr txBox="1"/>
          <p:nvPr/>
        </p:nvSpPr>
        <p:spPr>
          <a:xfrm>
            <a:off x="552893" y="310149"/>
            <a:ext cx="10805254" cy="5632311"/>
          </a:xfrm>
          <a:prstGeom prst="rect">
            <a:avLst/>
          </a:prstGeom>
          <a:noFill/>
        </p:spPr>
        <p:txBody>
          <a:bodyPr wrap="square">
            <a:spAutoFit/>
          </a:bodyPr>
          <a:lstStyle/>
          <a:p>
            <a:pPr algn="just"/>
            <a:r>
              <a:rPr lang="it-IT" sz="2000" dirty="0">
                <a:latin typeface="Calibri" panose="020F0502020204030204" pitchFamily="34" charset="0"/>
                <a:cs typeface="Calibri" panose="020F0502020204030204" pitchFamily="34" charset="0"/>
              </a:rPr>
              <a:t>La soluzione resa dagli arbitri in caso di arbitrato irrituale può essere annullata con azione proposta avanti al Giudice civile. </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Secondo alcuni le ipotesi di «impugnazione» sono solo quelle tassative elencate nell’articolo 808 ter cpc</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La giurisprudenza ritiene però:</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“i motivi di annullabilità elencati nell’art. 808-ter c.p.c. non sono pertanto tassativi ed esaustivi e la domanda di annullamento del lodo per errore essenziale nella formazione della volontà arbitrale per errata percezione dei fatti posti a fondamento della decisione assunta è ammissibile”. Tribunale Novara sez. lav., 15 novembre 2018, n.245</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La Corte di cassazione ha stabilito che “il lodo può essere impugnato esclusivamente per quei vizi che determinano la nullità o annullabilità dell’impegno (quali la incapacità e i vizi del consenso, tanto delle parti quanto degli arbitri)” Cass., Sez. I, 18 giugno 2014, n. 13899</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810429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B5E5C-6F82-CEAB-0B41-3CA389A84786}"/>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B39A3FCE-3B94-44E0-AE90-0763FFB16A2B}"/>
              </a:ext>
            </a:extLst>
          </p:cNvPr>
          <p:cNvSpPr txBox="1"/>
          <p:nvPr/>
        </p:nvSpPr>
        <p:spPr>
          <a:xfrm>
            <a:off x="861237" y="916205"/>
            <a:ext cx="10209831" cy="3170099"/>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216 Pareri e determinazioni obbligatorie</a:t>
            </a: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2. L’acquisizione del parere </a:t>
            </a:r>
            <a:r>
              <a:rPr lang="it-IT" sz="2000" b="1" dirty="0">
                <a:latin typeface="Calibri" panose="020F0502020204030204" pitchFamily="34" charset="0"/>
                <a:cs typeface="Calibri" panose="020F0502020204030204" pitchFamily="34" charset="0"/>
              </a:rPr>
              <a:t>è obbligatoria nei casi di risoluzione contrattuale</a:t>
            </a:r>
            <a:r>
              <a:rPr lang="it-IT" sz="2000" dirty="0">
                <a:latin typeface="Calibri" panose="020F0502020204030204" pitchFamily="34" charset="0"/>
                <a:cs typeface="Calibri" panose="020F0502020204030204" pitchFamily="34" charset="0"/>
              </a:rPr>
              <a:t>. Se, per qualsiasi motivo, i lavori non possono procedere con il soggetto designato, prima di risolvere il contratto la stazione appaltante acquisisce il parere del collegio consultivo tecnico, anche in ordine alla possibilità che gravi motivi tecnici ed economici rendano preferibile la prosecuzione con il medesimo soggetto</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modificato dall'art. 63 del D.Lgs. 31/12/2024, n. 209</a:t>
            </a:r>
          </a:p>
        </p:txBody>
      </p:sp>
    </p:spTree>
    <p:extLst>
      <p:ext uri="{BB962C8B-B14F-4D97-AF65-F5344CB8AC3E}">
        <p14:creationId xmlns:p14="http://schemas.microsoft.com/office/powerpoint/2010/main" val="178197408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8AFDC-DB42-D96A-FBED-CB95C5F7093C}"/>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3EF74C03-43AA-840C-F1FE-50AB2063827A}"/>
              </a:ext>
            </a:extLst>
          </p:cNvPr>
          <p:cNvSpPr txBox="1"/>
          <p:nvPr/>
        </p:nvSpPr>
        <p:spPr>
          <a:xfrm>
            <a:off x="693373" y="320781"/>
            <a:ext cx="10805254" cy="5324535"/>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217 - Determinazioni facoltative</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1. Quando l'acquisizione del parere o della determinazione </a:t>
            </a:r>
            <a:r>
              <a:rPr lang="it-IT" sz="2000" b="1" dirty="0">
                <a:latin typeface="Calibri" panose="020F0502020204030204" pitchFamily="34" charset="0"/>
                <a:cs typeface="Calibri" panose="020F0502020204030204" pitchFamily="34" charset="0"/>
              </a:rPr>
              <a:t>non è obbligatoria</a:t>
            </a:r>
            <a:r>
              <a:rPr lang="it-IT" sz="2000" dirty="0">
                <a:latin typeface="Calibri" panose="020F0502020204030204" pitchFamily="34" charset="0"/>
                <a:cs typeface="Calibri" panose="020F0502020204030204" pitchFamily="34" charset="0"/>
              </a:rPr>
              <a:t>, le determinazioni del collegio consultivo tecnico assumono natura di </a:t>
            </a:r>
            <a:r>
              <a:rPr lang="it-IT" sz="2000" b="1" dirty="0">
                <a:latin typeface="Calibri" panose="020F0502020204030204" pitchFamily="34" charset="0"/>
                <a:cs typeface="Calibri" panose="020F0502020204030204" pitchFamily="34" charset="0"/>
              </a:rPr>
              <a:t>lodo contrattuale ai sensi dell'articolo 808-ter </a:t>
            </a:r>
            <a:r>
              <a:rPr lang="it-IT" sz="2000" dirty="0">
                <a:latin typeface="Calibri" panose="020F0502020204030204" pitchFamily="34" charset="0"/>
                <a:cs typeface="Calibri" panose="020F0502020204030204" pitchFamily="34" charset="0"/>
              </a:rPr>
              <a:t>del codice di procedura civile se le parti, successivamente alla nomina del Presidente e non oltre il momento dell'insediamento del collegio, non abbiano diversamente disposto. </a:t>
            </a:r>
            <a:r>
              <a:rPr lang="it-IT" sz="2000" u="sng" dirty="0">
                <a:solidFill>
                  <a:srgbClr val="FF0000"/>
                </a:solidFill>
                <a:latin typeface="Calibri" panose="020F0502020204030204" pitchFamily="34" charset="0"/>
                <a:cs typeface="Calibri" panose="020F0502020204030204" pitchFamily="34" charset="0"/>
              </a:rPr>
              <a:t>La possibilità che la pronuncia del collegio consultivo tecnico assuma natura di lodo contrattuale</a:t>
            </a:r>
            <a:r>
              <a:rPr lang="it-IT" sz="2000" dirty="0">
                <a:latin typeface="Calibri" panose="020F0502020204030204" pitchFamily="34" charset="0"/>
                <a:cs typeface="Calibri" panose="020F0502020204030204" pitchFamily="34" charset="0"/>
              </a:rPr>
              <a:t> è esclusa nei casi in cui è richiesta una pronuncia sulla risoluzione, sulla sospensione coattiva o sulle modalità di prosecuzione dei lavori. </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2. Se le parti, ai sensi di quanto disposto dal comma 1, escludono che la determinazione possa valere come lodo contrattuale, la stessa, anche se facoltativa, produce comunque gli effetti di cui al comma 3 dell’articolo 215. </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3. Le determinazioni aventi natura di lodo contrattuale sono impugnabili nei casi e nei modi indicati </a:t>
            </a:r>
            <a:r>
              <a:rPr lang="it-IT" sz="2000" b="1" dirty="0">
                <a:latin typeface="Calibri" panose="020F0502020204030204" pitchFamily="34" charset="0"/>
                <a:cs typeface="Calibri" panose="020F0502020204030204" pitchFamily="34" charset="0"/>
              </a:rPr>
              <a:t>dall’articolo 808-ter, secondo comma, del codice di procedura civile.</a:t>
            </a:r>
          </a:p>
          <a:p>
            <a:pPr algn="just"/>
            <a:endParaRPr lang="it-IT"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42174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2F372-40D2-31B3-BB82-61E165E1D212}"/>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678D9FD0-2419-5F21-D926-DB9AB2E7AF35}"/>
              </a:ext>
            </a:extLst>
          </p:cNvPr>
          <p:cNvSpPr txBox="1"/>
          <p:nvPr/>
        </p:nvSpPr>
        <p:spPr>
          <a:xfrm>
            <a:off x="861238" y="650391"/>
            <a:ext cx="10294891" cy="4093428"/>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219 - Scioglimento del collegio consultivo tecnico</a:t>
            </a: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1. Il collegio consultivo tecnico è sciolto al termine dell'esecuzione del contratto oppure, nelle ipotesi in cui non ne è obbligatoria la costituzione, anche in un momento anteriore su accordo delle parti.</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1-bis. Il contratto si considera eseguito alla data della sottoscrizione dell’atto di collaudo o regolare esecuzione, salvo che non sussistano riserve o altre richieste in merito al collaudo medesimo; in quest’ultimo caso, il collegio è sciolto con l’adozione della relativa pronuncia. </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Aggiunto dall'art. 65 del D.Lgs. 31/12/2024, n. 209</a:t>
            </a:r>
          </a:p>
        </p:txBody>
      </p:sp>
    </p:spTree>
    <p:extLst>
      <p:ext uri="{BB962C8B-B14F-4D97-AF65-F5344CB8AC3E}">
        <p14:creationId xmlns:p14="http://schemas.microsoft.com/office/powerpoint/2010/main" val="3834385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B104F-C1A9-EE2A-5406-FB752684D8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CA9F2F-4E70-D12C-8EA5-14062574135D}"/>
              </a:ext>
            </a:extLst>
          </p:cNvPr>
          <p:cNvSpPr txBox="1">
            <a:spLocks/>
          </p:cNvSpPr>
          <p:nvPr/>
        </p:nvSpPr>
        <p:spPr>
          <a:xfrm>
            <a:off x="317499" y="1343608"/>
            <a:ext cx="11553825"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endParaRPr lang="it-IT" sz="2000" dirty="0">
              <a:latin typeface="Calibri"/>
            </a:endParaRPr>
          </a:p>
        </p:txBody>
      </p:sp>
      <p:sp>
        <p:nvSpPr>
          <p:cNvPr id="4" name="CasellaDiTesto 3">
            <a:extLst>
              <a:ext uri="{FF2B5EF4-FFF2-40B4-BE49-F238E27FC236}">
                <a16:creationId xmlns:a16="http://schemas.microsoft.com/office/drawing/2014/main" id="{472A4D69-B085-F88D-A58E-7C6D6B018E16}"/>
              </a:ext>
            </a:extLst>
          </p:cNvPr>
          <p:cNvSpPr txBox="1"/>
          <p:nvPr/>
        </p:nvSpPr>
        <p:spPr>
          <a:xfrm>
            <a:off x="1089764" y="1109052"/>
            <a:ext cx="10293821" cy="4093428"/>
          </a:xfrm>
          <a:prstGeom prst="rect">
            <a:avLst/>
          </a:prstGeom>
          <a:noFill/>
        </p:spPr>
        <p:txBody>
          <a:bodyPr wrap="square">
            <a:spAutoFit/>
          </a:bodyPr>
          <a:lstStyle/>
          <a:p>
            <a:pPr algn="just">
              <a:buNone/>
            </a:pPr>
            <a:r>
              <a:rPr lang="it-IT" sz="2000" b="1" i="0" dirty="0">
                <a:solidFill>
                  <a:srgbClr val="000000"/>
                </a:solidFill>
                <a:effectLst/>
                <a:latin typeface="Calibri" panose="020F0502020204030204" pitchFamily="34" charset="0"/>
                <a:cs typeface="Calibri" panose="020F0502020204030204" pitchFamily="34" charset="0"/>
              </a:rPr>
              <a:t>DELIBERA ANAC n. 82 del 03 marzo 2025</a:t>
            </a:r>
          </a:p>
          <a:p>
            <a:pPr algn="just">
              <a:buNone/>
            </a:pPr>
            <a:endParaRPr lang="it-IT" sz="2000" dirty="0">
              <a:solidFill>
                <a:srgbClr val="000000"/>
              </a:solidFill>
              <a:latin typeface="Calibri" panose="020F0502020204030204" pitchFamily="34" charset="0"/>
              <a:cs typeface="Calibri" panose="020F0502020204030204" pitchFamily="34" charset="0"/>
            </a:endParaRPr>
          </a:p>
          <a:p>
            <a:pPr algn="just"/>
            <a:r>
              <a:rPr lang="it-IT" sz="2000" b="0" i="0" dirty="0">
                <a:solidFill>
                  <a:srgbClr val="266FB7"/>
                </a:solidFill>
                <a:effectLst/>
                <a:latin typeface="Calibri" panose="020F0502020204030204" pitchFamily="34" charset="0"/>
                <a:cs typeface="Calibri" panose="020F0502020204030204" pitchFamily="34" charset="0"/>
              </a:rPr>
              <a:t>Servizio di Manutenzione del Verde Pubblico del Comune di (…) (C.I.G. ….) e</a:t>
            </a:r>
            <a:endParaRPr lang="it-IT" sz="2000" dirty="0">
              <a:solidFill>
                <a:srgbClr val="266FB7"/>
              </a:solidFill>
              <a:effectLst/>
              <a:latin typeface="Calibri" panose="020F0502020204030204" pitchFamily="34" charset="0"/>
              <a:cs typeface="Calibri" panose="020F0502020204030204" pitchFamily="34" charset="0"/>
            </a:endParaRPr>
          </a:p>
          <a:p>
            <a:pPr algn="just"/>
            <a:r>
              <a:rPr lang="it-IT" sz="2000" b="0" i="0" dirty="0">
                <a:solidFill>
                  <a:srgbClr val="266FB7"/>
                </a:solidFill>
                <a:effectLst/>
                <a:latin typeface="Calibri" panose="020F0502020204030204" pitchFamily="34" charset="0"/>
                <a:cs typeface="Calibri" panose="020F0502020204030204" pitchFamily="34" charset="0"/>
              </a:rPr>
              <a:t>affidamenti in somma urgenza per l’eliminazione di situazioni di pericolo e ripristino viabilità a</a:t>
            </a:r>
            <a:endParaRPr lang="it-IT" sz="2000" dirty="0">
              <a:solidFill>
                <a:srgbClr val="266FB7"/>
              </a:solidFill>
              <a:effectLst/>
              <a:latin typeface="Calibri" panose="020F0502020204030204" pitchFamily="34" charset="0"/>
              <a:cs typeface="Calibri" panose="020F0502020204030204" pitchFamily="34" charset="0"/>
            </a:endParaRPr>
          </a:p>
          <a:p>
            <a:pPr algn="just"/>
            <a:r>
              <a:rPr lang="it-IT" sz="2000" b="0" i="0" dirty="0">
                <a:solidFill>
                  <a:srgbClr val="266FB7"/>
                </a:solidFill>
                <a:effectLst/>
                <a:latin typeface="Calibri" panose="020F0502020204030204" pitchFamily="34" charset="0"/>
                <a:cs typeface="Calibri" panose="020F0502020204030204" pitchFamily="34" charset="0"/>
              </a:rPr>
              <a:t>seguito di danni derivanti da eventi meteorologici.</a:t>
            </a:r>
            <a:endParaRPr lang="it-IT" sz="2000" dirty="0">
              <a:solidFill>
                <a:srgbClr val="266FB7"/>
              </a:solidFill>
              <a:effectLst/>
              <a:latin typeface="Calibri" panose="020F0502020204030204" pitchFamily="34" charset="0"/>
              <a:cs typeface="Calibri" panose="020F0502020204030204" pitchFamily="34" charset="0"/>
            </a:endParaRPr>
          </a:p>
          <a:p>
            <a:pPr algn="just">
              <a:buNone/>
            </a:pPr>
            <a:endParaRPr lang="it-IT" sz="2000" b="0" i="0" dirty="0">
              <a:solidFill>
                <a:srgbClr val="000000"/>
              </a:solidFill>
              <a:effectLst/>
              <a:latin typeface="Calibri" panose="020F0502020204030204" pitchFamily="34" charset="0"/>
              <a:cs typeface="Calibri" panose="020F0502020204030204" pitchFamily="34" charset="0"/>
            </a:endParaRPr>
          </a:p>
          <a:p>
            <a:pPr algn="just">
              <a:buNone/>
            </a:pPr>
            <a:endParaRPr lang="it-IT" sz="2000" dirty="0">
              <a:solidFill>
                <a:srgbClr val="000000"/>
              </a:solidFill>
              <a:latin typeface="Calibri" panose="020F0502020204030204" pitchFamily="34" charset="0"/>
              <a:cs typeface="Calibri" panose="020F0502020204030204" pitchFamily="34" charset="0"/>
            </a:endParaRPr>
          </a:p>
          <a:p>
            <a:pPr algn="just">
              <a:buNone/>
            </a:pPr>
            <a:r>
              <a:rPr lang="it-IT" sz="2000" b="0" i="0" dirty="0">
                <a:solidFill>
                  <a:srgbClr val="000000"/>
                </a:solidFill>
                <a:effectLst/>
                <a:latin typeface="Calibri" panose="020F0502020204030204" pitchFamily="34" charset="0"/>
                <a:cs typeface="Calibri" panose="020F0502020204030204" pitchFamily="34" charset="0"/>
              </a:rPr>
              <a:t>Le verifiche in corso di esecuzione sono finalizzate all’accertamento del rispetto, da parte dell’appaltatore, delle  condizioni e dei termini stabiliti dal contratto di appalto, in particolare se le prestazioni svolte siano eseguite a regola</a:t>
            </a:r>
            <a:r>
              <a:rPr lang="it-IT" sz="2000" dirty="0">
                <a:solidFill>
                  <a:srgbClr val="000000"/>
                </a:solidFill>
                <a:latin typeface="Calibri" panose="020F0502020204030204" pitchFamily="34" charset="0"/>
                <a:cs typeface="Calibri" panose="020F0502020204030204" pitchFamily="34" charset="0"/>
              </a:rPr>
              <a:t> </a:t>
            </a:r>
            <a:r>
              <a:rPr lang="it-IT" sz="2000" b="0" i="0" dirty="0">
                <a:solidFill>
                  <a:srgbClr val="000000"/>
                </a:solidFill>
                <a:effectLst/>
                <a:latin typeface="Calibri" panose="020F0502020204030204" pitchFamily="34" charset="0"/>
                <a:cs typeface="Calibri" panose="020F0502020204030204" pitchFamily="34" charset="0"/>
              </a:rPr>
              <a:t>d’arte sotto il profilo tecnico e funzionale, in conformità e nel rispetto delle condizioni, modalità, termini e prescrizioni previste dal contratto stesso.</a:t>
            </a:r>
          </a:p>
          <a:p>
            <a:pPr algn="just">
              <a:buNone/>
            </a:pPr>
            <a:endParaRPr lang="it-IT" sz="2000" dirty="0">
              <a:solidFill>
                <a:srgbClr val="000000"/>
              </a:solidFill>
              <a:latin typeface="Calibri" panose="020F0502020204030204" pitchFamily="34" charset="0"/>
              <a:cs typeface="Calibri" panose="020F0502020204030204" pitchFamily="34" charset="0"/>
            </a:endParaRPr>
          </a:p>
          <a:p>
            <a:pPr algn="just">
              <a:buNone/>
            </a:pPr>
            <a:endParaRPr lang="it-IT" sz="200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857107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Due versioni della clausola facoltativa</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66</a:t>
            </a:r>
          </a:p>
        </p:txBody>
      </p:sp>
      <p:sp>
        <p:nvSpPr>
          <p:cNvPr id="6" name="Rounded Rectangle 5"/>
          <p:cNvSpPr/>
          <p:nvPr/>
        </p:nvSpPr>
        <p:spPr>
          <a:xfrm>
            <a:off x="658368" y="1417320"/>
            <a:ext cx="5376672" cy="3303536"/>
          </a:xfrm>
          <a:prstGeom prst="roundRect">
            <a:avLst/>
          </a:prstGeom>
          <a:solidFill>
            <a:srgbClr val="F7FAFD"/>
          </a:solidFill>
          <a:ln w="1905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658368" y="1417320"/>
            <a:ext cx="5376672" cy="566928"/>
          </a:xfrm>
          <a:prstGeom prst="rect">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Clausola “on demand”</a:t>
            </a:r>
          </a:p>
        </p:txBody>
      </p:sp>
      <p:sp>
        <p:nvSpPr>
          <p:cNvPr id="8" name="TextBox 7"/>
          <p:cNvSpPr txBox="1"/>
          <p:nvPr/>
        </p:nvSpPr>
        <p:spPr>
          <a:xfrm>
            <a:off x="813816" y="2130552"/>
            <a:ext cx="5065776" cy="3749039"/>
          </a:xfrm>
          <a:prstGeom prst="rect">
            <a:avLst/>
          </a:prstGeom>
          <a:noFill/>
        </p:spPr>
        <p:txBody>
          <a:bodyPr wrap="square" lIns="18288" tIns="18288" rIns="18288" bIns="18288" anchor="t">
            <a:spAutoFit/>
          </a:bodyPr>
          <a:lstStyle/>
          <a:p>
            <a:pPr algn="l">
              <a:defRPr sz="1750" b="0" i="0">
                <a:solidFill>
                  <a:srgbClr val="252F38"/>
                </a:solidFill>
                <a:latin typeface="Calibri"/>
              </a:defRPr>
            </a:pPr>
            <a:r>
              <a:t>“Ciascuna parte può chiedere la costituzione del CCT per controversie suscettibili di compromettere continuità, sicurezza, milestone, revisione prezzi o modifiche di valore superiore a € __. La controparte aderisce entro __ giorni e le parti definiscono quesito, componenti, compensi ed effetti della determinazione.”</a:t>
            </a:r>
          </a:p>
        </p:txBody>
      </p:sp>
      <p:sp>
        <p:nvSpPr>
          <p:cNvPr id="9" name="Rounded Rectangle 8"/>
          <p:cNvSpPr/>
          <p:nvPr/>
        </p:nvSpPr>
        <p:spPr>
          <a:xfrm>
            <a:off x="6181344" y="1417320"/>
            <a:ext cx="5376672" cy="3303536"/>
          </a:xfrm>
          <a:prstGeom prst="roundRect">
            <a:avLst/>
          </a:prstGeom>
          <a:solidFill>
            <a:srgbClr val="F7FAFD"/>
          </a:solidFill>
          <a:ln w="19050">
            <a:solidFill>
              <a:srgbClr val="0084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181344" y="1417320"/>
            <a:ext cx="5376672" cy="566928"/>
          </a:xfrm>
          <a:prstGeom prst="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Clausola “standing board”</a:t>
            </a:r>
          </a:p>
        </p:txBody>
      </p:sp>
      <p:sp>
        <p:nvSpPr>
          <p:cNvPr id="11" name="TextBox 10"/>
          <p:cNvSpPr txBox="1"/>
          <p:nvPr/>
        </p:nvSpPr>
        <p:spPr>
          <a:xfrm>
            <a:off x="6336792" y="2130552"/>
            <a:ext cx="5065776" cy="3749039"/>
          </a:xfrm>
          <a:prstGeom prst="rect">
            <a:avLst/>
          </a:prstGeom>
          <a:noFill/>
        </p:spPr>
        <p:txBody>
          <a:bodyPr wrap="square" lIns="18288" tIns="18288" rIns="18288" bIns="18288" anchor="t">
            <a:spAutoFit/>
          </a:bodyPr>
          <a:lstStyle/>
          <a:p>
            <a:pPr algn="l">
              <a:defRPr sz="1750" b="0" i="0">
                <a:solidFill>
                  <a:srgbClr val="252F38"/>
                </a:solidFill>
                <a:latin typeface="Calibri"/>
              </a:defRPr>
            </a:pPr>
            <a:r>
              <a:t>“Le parti costituiscono entro __ giorni un CCT permanente per l’intera durata, con riunioni trimestrali e funzione preventiva. Le determinazioni assumono natura di lodo contrattuale ex art. 808-ter c.p.c. soltanto se espressamente concordato per il singolo quesito o nella convenzione costitutiva.”</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66928" y="237744"/>
            <a:ext cx="10972800" cy="658368"/>
          </a:xfrm>
          <a:prstGeom prst="rect">
            <a:avLst/>
          </a:prstGeom>
          <a:noFill/>
        </p:spPr>
        <p:txBody>
          <a:bodyPr wrap="square">
            <a:spAutoFit/>
          </a:bodyPr>
          <a:lstStyle/>
          <a:p>
            <a:pPr>
              <a:defRPr sz="2700" b="1">
                <a:solidFill>
                  <a:srgbClr val="183E68"/>
                </a:solidFill>
                <a:latin typeface="Calibri"/>
              </a:defRPr>
            </a:pPr>
            <a:r>
              <a:rPr dirty="0"/>
              <a:t>Accordo </a:t>
            </a:r>
            <a:r>
              <a:rPr dirty="0" err="1"/>
              <a:t>bonario</a:t>
            </a:r>
            <a:r>
              <a:rPr dirty="0"/>
              <a:t>, </a:t>
            </a:r>
            <a:r>
              <a:rPr dirty="0" err="1"/>
              <a:t>transazione</a:t>
            </a:r>
            <a:r>
              <a:rPr dirty="0"/>
              <a:t> e </a:t>
            </a:r>
            <a:r>
              <a:rPr dirty="0" err="1"/>
              <a:t>arbitrato</a:t>
            </a:r>
            <a:r>
              <a:rPr dirty="0"/>
              <a:t>: istituti diversi</a:t>
            </a:r>
          </a:p>
        </p:txBody>
      </p:sp>
      <p:sp>
        <p:nvSpPr>
          <p:cNvPr id="5" name="TextBox 4"/>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Artt. 210-214 d.lgs. 36/2023; art. 1965 c.c.</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68</a:t>
            </a:r>
          </a:p>
        </p:txBody>
      </p:sp>
      <p:graphicFrame>
        <p:nvGraphicFramePr>
          <p:cNvPr id="7" name="Table 6"/>
          <p:cNvGraphicFramePr>
            <a:graphicFrameLocks noGrp="1"/>
          </p:cNvGraphicFramePr>
          <p:nvPr>
            <p:extLst>
              <p:ext uri="{D42A27DB-BD31-4B8C-83A1-F6EECF244321}">
                <p14:modId xmlns:p14="http://schemas.microsoft.com/office/powerpoint/2010/main" val="16947751"/>
              </p:ext>
            </p:extLst>
          </p:nvPr>
        </p:nvGraphicFramePr>
        <p:xfrm>
          <a:off x="609599" y="918972"/>
          <a:ext cx="10972800" cy="4526280"/>
        </p:xfrm>
        <a:graphic>
          <a:graphicData uri="http://schemas.openxmlformats.org/drawingml/2006/table">
            <a:tbl>
              <a:tblPr firstRow="1" bandRow="1">
                <a:tableStyleId>{5C22544A-7EE6-4342-B048-85BDC9FD1C3A}</a:tableStyleId>
              </a:tblPr>
              <a:tblGrid>
                <a:gridCol w="2148840">
                  <a:extLst>
                    <a:ext uri="{9D8B030D-6E8A-4147-A177-3AD203B41FA5}">
                      <a16:colId xmlns:a16="http://schemas.microsoft.com/office/drawing/2014/main" val="20000"/>
                    </a:ext>
                  </a:extLst>
                </a:gridCol>
                <a:gridCol w="3794760">
                  <a:extLst>
                    <a:ext uri="{9D8B030D-6E8A-4147-A177-3AD203B41FA5}">
                      <a16:colId xmlns:a16="http://schemas.microsoft.com/office/drawing/2014/main" val="20001"/>
                    </a:ext>
                  </a:extLst>
                </a:gridCol>
                <a:gridCol w="5029200">
                  <a:extLst>
                    <a:ext uri="{9D8B030D-6E8A-4147-A177-3AD203B41FA5}">
                      <a16:colId xmlns:a16="http://schemas.microsoft.com/office/drawing/2014/main" val="20002"/>
                    </a:ext>
                  </a:extLst>
                </a:gridCol>
              </a:tblGrid>
              <a:tr h="905256">
                <a:tc>
                  <a:txBody>
                    <a:bodyPr/>
                    <a:lstStyle/>
                    <a:p>
                      <a:pPr algn="ctr">
                        <a:defRPr sz="1600" b="1">
                          <a:solidFill>
                            <a:srgbClr val="FFFFFF"/>
                          </a:solidFill>
                          <a:latin typeface="Calibri"/>
                        </a:defRPr>
                      </a:pPr>
                      <a:r>
                        <a:t>Strumento</a:t>
                      </a:r>
                    </a:p>
                  </a:txBody>
                  <a:tcPr marL="45720" marR="45720" marT="36576" marB="36576">
                    <a:solidFill>
                      <a:srgbClr val="183E68"/>
                    </a:solidFill>
                  </a:tcPr>
                </a:tc>
                <a:tc>
                  <a:txBody>
                    <a:bodyPr/>
                    <a:lstStyle/>
                    <a:p>
                      <a:pPr algn="ctr">
                        <a:defRPr sz="1600" b="1">
                          <a:solidFill>
                            <a:srgbClr val="FFFFFF"/>
                          </a:solidFill>
                          <a:latin typeface="Calibri"/>
                        </a:defRPr>
                      </a:pPr>
                      <a:r>
                        <a:rPr dirty="0"/>
                        <a:t>Presupposto</a:t>
                      </a:r>
                    </a:p>
                  </a:txBody>
                  <a:tcPr marL="45720" marR="45720" marT="36576" marB="36576">
                    <a:solidFill>
                      <a:srgbClr val="183E68"/>
                    </a:solidFill>
                  </a:tcPr>
                </a:tc>
                <a:tc>
                  <a:txBody>
                    <a:bodyPr/>
                    <a:lstStyle/>
                    <a:p>
                      <a:pPr algn="ctr">
                        <a:defRPr sz="1600" b="1">
                          <a:solidFill>
                            <a:srgbClr val="FFFFFF"/>
                          </a:solidFill>
                          <a:latin typeface="Calibri"/>
                        </a:defRPr>
                      </a:pPr>
                      <a:r>
                        <a:t>Cautela</a:t>
                      </a:r>
                    </a:p>
                  </a:txBody>
                  <a:tcPr marL="45720" marR="45720" marT="36576" marB="36576">
                    <a:solidFill>
                      <a:srgbClr val="183E68"/>
                    </a:solidFill>
                  </a:tcPr>
                </a:tc>
                <a:extLst>
                  <a:ext uri="{0D108BD9-81ED-4DB2-BD59-A6C34878D82A}">
                    <a16:rowId xmlns:a16="http://schemas.microsoft.com/office/drawing/2014/main" val="10000"/>
                  </a:ext>
                </a:extLst>
              </a:tr>
              <a:tr h="905256">
                <a:tc>
                  <a:txBody>
                    <a:bodyPr/>
                    <a:lstStyle/>
                    <a:p>
                      <a:pPr>
                        <a:defRPr sz="1600">
                          <a:solidFill>
                            <a:srgbClr val="252F38"/>
                          </a:solidFill>
                          <a:latin typeface="Calibri"/>
                        </a:defRPr>
                      </a:pPr>
                      <a:r>
                        <a:t>Accordo bonario</a:t>
                      </a:r>
                    </a:p>
                  </a:txBody>
                  <a:tcPr marL="64008" marR="64008" marT="36576" marB="36576">
                    <a:solidFill>
                      <a:srgbClr val="FFFFFF"/>
                    </a:solidFill>
                  </a:tcPr>
                </a:tc>
                <a:tc>
                  <a:txBody>
                    <a:bodyPr/>
                    <a:lstStyle/>
                    <a:p>
                      <a:pPr>
                        <a:defRPr sz="1600">
                          <a:solidFill>
                            <a:srgbClr val="252F38"/>
                          </a:solidFill>
                          <a:latin typeface="Calibri"/>
                        </a:defRPr>
                      </a:pPr>
                      <a:r>
                        <a:t>Controversia esecutiva nel perimetro degli artt. 210-211</a:t>
                      </a:r>
                    </a:p>
                  </a:txBody>
                  <a:tcPr marL="64008" marR="64008" marT="36576" marB="36576">
                    <a:solidFill>
                      <a:srgbClr val="FFFFFF"/>
                    </a:solidFill>
                  </a:tcPr>
                </a:tc>
                <a:tc>
                  <a:txBody>
                    <a:bodyPr/>
                    <a:lstStyle/>
                    <a:p>
                      <a:pPr>
                        <a:defRPr sz="1600">
                          <a:solidFill>
                            <a:srgbClr val="252F38"/>
                          </a:solidFill>
                          <a:latin typeface="Calibri"/>
                        </a:defRPr>
                      </a:pPr>
                      <a:r>
                        <a:t>Procedimento speciale, proposta istruita, perimetro delle pretese</a:t>
                      </a:r>
                    </a:p>
                  </a:txBody>
                  <a:tcPr marL="64008" marR="64008" marT="36576" marB="36576">
                    <a:solidFill>
                      <a:srgbClr val="FFFFFF"/>
                    </a:solidFill>
                  </a:tcPr>
                </a:tc>
                <a:extLst>
                  <a:ext uri="{0D108BD9-81ED-4DB2-BD59-A6C34878D82A}">
                    <a16:rowId xmlns:a16="http://schemas.microsoft.com/office/drawing/2014/main" val="10001"/>
                  </a:ext>
                </a:extLst>
              </a:tr>
              <a:tr h="905256">
                <a:tc>
                  <a:txBody>
                    <a:bodyPr/>
                    <a:lstStyle/>
                    <a:p>
                      <a:pPr>
                        <a:defRPr sz="1600">
                          <a:solidFill>
                            <a:srgbClr val="252F38"/>
                          </a:solidFill>
                          <a:latin typeface="Calibri"/>
                        </a:defRPr>
                      </a:pPr>
                      <a:r>
                        <a:t>Transazione</a:t>
                      </a:r>
                    </a:p>
                  </a:txBody>
                  <a:tcPr marL="64008" marR="64008" marT="36576" marB="36576">
                    <a:solidFill>
                      <a:srgbClr val="F7FAFD"/>
                    </a:solidFill>
                  </a:tcPr>
                </a:tc>
                <a:tc>
                  <a:txBody>
                    <a:bodyPr/>
                    <a:lstStyle/>
                    <a:p>
                      <a:pPr>
                        <a:defRPr sz="1600">
                          <a:solidFill>
                            <a:srgbClr val="252F38"/>
                          </a:solidFill>
                          <a:latin typeface="Calibri"/>
                        </a:defRPr>
                      </a:pPr>
                      <a:r>
                        <a:t>Lite attuale o potenziale su diritti disponibili, con reciproche concessioni</a:t>
                      </a:r>
                    </a:p>
                  </a:txBody>
                  <a:tcPr marL="64008" marR="64008" marT="36576" marB="36576">
                    <a:solidFill>
                      <a:srgbClr val="F7FAFD"/>
                    </a:solidFill>
                  </a:tcPr>
                </a:tc>
                <a:tc>
                  <a:txBody>
                    <a:bodyPr/>
                    <a:lstStyle/>
                    <a:p>
                      <a:pPr>
                        <a:defRPr sz="1600">
                          <a:solidFill>
                            <a:srgbClr val="252F38"/>
                          </a:solidFill>
                          <a:latin typeface="Calibri"/>
                        </a:defRPr>
                      </a:pPr>
                      <a:r>
                        <a:t>Competenza, motivazione di convenienza, divieto di riconoscimenti gratuiti</a:t>
                      </a:r>
                    </a:p>
                  </a:txBody>
                  <a:tcPr marL="64008" marR="64008" marT="36576" marB="36576">
                    <a:solidFill>
                      <a:srgbClr val="F7FAFD"/>
                    </a:solidFill>
                  </a:tcPr>
                </a:tc>
                <a:extLst>
                  <a:ext uri="{0D108BD9-81ED-4DB2-BD59-A6C34878D82A}">
                    <a16:rowId xmlns:a16="http://schemas.microsoft.com/office/drawing/2014/main" val="10002"/>
                  </a:ext>
                </a:extLst>
              </a:tr>
              <a:tr h="905256">
                <a:tc>
                  <a:txBody>
                    <a:bodyPr/>
                    <a:lstStyle/>
                    <a:p>
                      <a:pPr>
                        <a:defRPr sz="1600">
                          <a:solidFill>
                            <a:srgbClr val="252F38"/>
                          </a:solidFill>
                          <a:latin typeface="Calibri"/>
                        </a:defRPr>
                      </a:pPr>
                      <a:r>
                        <a:t>Arbitrato</a:t>
                      </a:r>
                    </a:p>
                  </a:txBody>
                  <a:tcPr marL="64008" marR="64008" marT="36576" marB="36576">
                    <a:solidFill>
                      <a:srgbClr val="FFFFFF"/>
                    </a:solidFill>
                  </a:tcPr>
                </a:tc>
                <a:tc>
                  <a:txBody>
                    <a:bodyPr/>
                    <a:lstStyle/>
                    <a:p>
                      <a:pPr>
                        <a:defRPr sz="1600">
                          <a:solidFill>
                            <a:srgbClr val="252F38"/>
                          </a:solidFill>
                          <a:latin typeface="Calibri"/>
                        </a:defRPr>
                      </a:pPr>
                      <a:r>
                        <a:t>Controversie su diritti soggettivi derivanti dall’esecuzione</a:t>
                      </a:r>
                    </a:p>
                  </a:txBody>
                  <a:tcPr marL="64008" marR="64008" marT="36576" marB="36576">
                    <a:solidFill>
                      <a:srgbClr val="FFFFFF"/>
                    </a:solidFill>
                  </a:tcPr>
                </a:tc>
                <a:tc>
                  <a:txBody>
                    <a:bodyPr/>
                    <a:lstStyle/>
                    <a:p>
                      <a:pPr>
                        <a:defRPr sz="1600">
                          <a:solidFill>
                            <a:srgbClr val="252F38"/>
                          </a:solidFill>
                          <a:latin typeface="Calibri"/>
                        </a:defRPr>
                      </a:pPr>
                      <a:r>
                        <a:t>Autorizzazione motivata, clausola valida, disciplina Camera arbitrale</a:t>
                      </a:r>
                    </a:p>
                  </a:txBody>
                  <a:tcPr marL="64008" marR="64008" marT="36576" marB="36576">
                    <a:solidFill>
                      <a:srgbClr val="FFFFFF"/>
                    </a:solidFill>
                  </a:tcPr>
                </a:tc>
                <a:extLst>
                  <a:ext uri="{0D108BD9-81ED-4DB2-BD59-A6C34878D82A}">
                    <a16:rowId xmlns:a16="http://schemas.microsoft.com/office/drawing/2014/main" val="10003"/>
                  </a:ext>
                </a:extLst>
              </a:tr>
              <a:tr h="905256">
                <a:tc>
                  <a:txBody>
                    <a:bodyPr/>
                    <a:lstStyle/>
                    <a:p>
                      <a:pPr>
                        <a:defRPr sz="1600">
                          <a:solidFill>
                            <a:srgbClr val="252F38"/>
                          </a:solidFill>
                          <a:latin typeface="Calibri"/>
                        </a:defRPr>
                      </a:pPr>
                      <a:r>
                        <a:t>CCT</a:t>
                      </a:r>
                    </a:p>
                  </a:txBody>
                  <a:tcPr marL="64008" marR="64008" marT="36576" marB="36576">
                    <a:solidFill>
                      <a:srgbClr val="F7FAFD"/>
                    </a:solidFill>
                  </a:tcPr>
                </a:tc>
                <a:tc>
                  <a:txBody>
                    <a:bodyPr/>
                    <a:lstStyle/>
                    <a:p>
                      <a:pPr>
                        <a:defRPr sz="1600">
                          <a:solidFill>
                            <a:srgbClr val="252F38"/>
                          </a:solidFill>
                          <a:latin typeface="Calibri"/>
                        </a:defRPr>
                      </a:pPr>
                      <a:r>
                        <a:t>Prevenzione/soluzione rapida di questioni tecniche e giuridiche</a:t>
                      </a:r>
                    </a:p>
                  </a:txBody>
                  <a:tcPr marL="64008" marR="64008" marT="36576" marB="36576">
                    <a:solidFill>
                      <a:srgbClr val="F7FAFD"/>
                    </a:solidFill>
                  </a:tcPr>
                </a:tc>
                <a:tc>
                  <a:txBody>
                    <a:bodyPr/>
                    <a:lstStyle/>
                    <a:p>
                      <a:pPr>
                        <a:defRPr sz="1600">
                          <a:solidFill>
                            <a:srgbClr val="252F38"/>
                          </a:solidFill>
                          <a:latin typeface="Calibri"/>
                        </a:defRPr>
                      </a:pPr>
                      <a:r>
                        <a:rPr dirty="0"/>
                        <a:t>Costi, effetti delle determinazioni, coordinamento con termini </a:t>
                      </a:r>
                      <a:r>
                        <a:rPr dirty="0" err="1"/>
                        <a:t>giudiziali</a:t>
                      </a:r>
                      <a:endParaRPr dirty="0"/>
                    </a:p>
                  </a:txBody>
                  <a:tcPr marL="64008" marR="64008" marT="36576" marB="36576">
                    <a:solidFill>
                      <a:srgbClr val="F7FAFD"/>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429F1-99C3-F8F6-DE04-7D3A099FA5AA}"/>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219AB295-1A6C-BA0B-2CEA-DB4D84753870}"/>
              </a:ext>
            </a:extLst>
          </p:cNvPr>
          <p:cNvSpPr txBox="1"/>
          <p:nvPr/>
        </p:nvSpPr>
        <p:spPr>
          <a:xfrm>
            <a:off x="542260" y="352679"/>
            <a:ext cx="10858417" cy="4708981"/>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212 – Transazione</a:t>
            </a: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1. Le controversie </a:t>
            </a:r>
            <a:r>
              <a:rPr lang="it-IT" sz="2000" b="1" dirty="0">
                <a:latin typeface="Calibri" panose="020F0502020204030204" pitchFamily="34" charset="0"/>
                <a:cs typeface="Calibri" panose="020F0502020204030204" pitchFamily="34" charset="0"/>
              </a:rPr>
              <a:t>relative a diritti soggettivi </a:t>
            </a:r>
            <a:r>
              <a:rPr lang="it-IT" sz="2000" dirty="0">
                <a:latin typeface="Calibri" panose="020F0502020204030204" pitchFamily="34" charset="0"/>
                <a:cs typeface="Calibri" panose="020F0502020204030204" pitchFamily="34" charset="0"/>
              </a:rPr>
              <a:t>derivanti dall'esecuzione dei contratti pubblici di lavori, servizi e forniture </a:t>
            </a:r>
            <a:r>
              <a:rPr lang="it-IT" sz="2000" u="sng" dirty="0">
                <a:latin typeface="Calibri" panose="020F0502020204030204" pitchFamily="34" charset="0"/>
                <a:cs typeface="Calibri" panose="020F0502020204030204" pitchFamily="34" charset="0"/>
              </a:rPr>
              <a:t>possono essere risolte mediante transazione nel rispetto del codice civile </a:t>
            </a:r>
            <a:r>
              <a:rPr lang="it-IT" sz="2000" dirty="0">
                <a:latin typeface="Calibri" panose="020F0502020204030204" pitchFamily="34" charset="0"/>
                <a:cs typeface="Calibri" panose="020F0502020204030204" pitchFamily="34" charset="0"/>
              </a:rPr>
              <a:t>solo ed esclusivamente nell'ipotesi in cui non risulti possibile esperire altri rimedi alternativi all'azione giurisdizionale.</a:t>
            </a:r>
          </a:p>
          <a:p>
            <a:pPr algn="just"/>
            <a:r>
              <a:rPr lang="it-IT" sz="2000" dirty="0">
                <a:latin typeface="Calibri" panose="020F0502020204030204" pitchFamily="34" charset="0"/>
                <a:cs typeface="Calibri" panose="020F0502020204030204" pitchFamily="34" charset="0"/>
              </a:rPr>
              <a:t>2. Ove il valore dell'importo oggetto di concessione o rinuncia sia superiore a 100.000 euro, ovvero a 200.000 euro in caso di lavori pubblici, è acquisito, qualora si tratti di amministrazioni centrali, il parere dell'Avvocatura dello Stato oppure, qualora si tratti di amministrazioni sub centrali, di un legale interno alla struttura o, in mancanza di legale interno, </a:t>
            </a:r>
            <a:r>
              <a:rPr lang="it-IT" sz="2000" dirty="0">
                <a:highlight>
                  <a:srgbClr val="FFFF00"/>
                </a:highlight>
                <a:latin typeface="Calibri" panose="020F0502020204030204" pitchFamily="34" charset="0"/>
                <a:cs typeface="Calibri" panose="020F0502020204030204" pitchFamily="34" charset="0"/>
              </a:rPr>
              <a:t>del funzionario più elevato in grado competente per il contenzioso</a:t>
            </a:r>
            <a:r>
              <a:rPr lang="it-IT" sz="2000" dirty="0">
                <a:latin typeface="Calibri" panose="020F0502020204030204" pitchFamily="34" charset="0"/>
                <a:cs typeface="Calibri" panose="020F0502020204030204" pitchFamily="34" charset="0"/>
              </a:rPr>
              <a:t>.</a:t>
            </a:r>
          </a:p>
          <a:p>
            <a:pPr algn="just"/>
            <a:r>
              <a:rPr lang="it-IT" sz="2000" dirty="0">
                <a:latin typeface="Calibri" panose="020F0502020204030204" pitchFamily="34" charset="0"/>
                <a:cs typeface="Calibri" panose="020F0502020204030204" pitchFamily="34" charset="0"/>
              </a:rPr>
              <a:t>3. La proposta di transazione può essere formulata sia dal soggetto aggiudicatario che dal dirigente competente, sentito il RUP.</a:t>
            </a:r>
          </a:p>
          <a:p>
            <a:pPr algn="just"/>
            <a:r>
              <a:rPr lang="it-IT" sz="2000" dirty="0">
                <a:latin typeface="Calibri" panose="020F0502020204030204" pitchFamily="34" charset="0"/>
                <a:cs typeface="Calibri" panose="020F0502020204030204" pitchFamily="34" charset="0"/>
              </a:rPr>
              <a:t>4. La transazione ha </a:t>
            </a:r>
            <a:r>
              <a:rPr lang="it-IT" sz="2000" b="1" dirty="0">
                <a:latin typeface="Calibri" panose="020F0502020204030204" pitchFamily="34" charset="0"/>
                <a:cs typeface="Calibri" panose="020F0502020204030204" pitchFamily="34" charset="0"/>
              </a:rPr>
              <a:t>forma scritta a pena di nullità.</a:t>
            </a:r>
          </a:p>
        </p:txBody>
      </p:sp>
    </p:spTree>
    <p:extLst>
      <p:ext uri="{BB962C8B-B14F-4D97-AF65-F5344CB8AC3E}">
        <p14:creationId xmlns:p14="http://schemas.microsoft.com/office/powerpoint/2010/main" val="24770391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678A910F-BD65-AE4E-B1E1-366B363FAB82}"/>
              </a:ext>
            </a:extLst>
          </p:cNvPr>
          <p:cNvSpPr>
            <a:spLocks noGrp="1"/>
          </p:cNvSpPr>
          <p:nvPr>
            <p:ph type="sldNum" sz="quarter" idx="12"/>
          </p:nvPr>
        </p:nvSpPr>
        <p:spPr/>
        <p:txBody>
          <a:bodyPr/>
          <a:lstStyle/>
          <a:p>
            <a:fld id="{C121BA9E-CF39-5A4C-A796-CE277B4E7A22}" type="slidenum">
              <a:rPr lang="it-IT" smtClean="0"/>
              <a:t>173</a:t>
            </a:fld>
            <a:endParaRPr lang="it-IT" dirty="0"/>
          </a:p>
        </p:txBody>
      </p:sp>
      <p:sp>
        <p:nvSpPr>
          <p:cNvPr id="7" name="CasellaDiTesto 6">
            <a:extLst>
              <a:ext uri="{FF2B5EF4-FFF2-40B4-BE49-F238E27FC236}">
                <a16:creationId xmlns:a16="http://schemas.microsoft.com/office/drawing/2014/main" id="{F7CAD111-344D-094F-8675-148C21C6B02E}"/>
              </a:ext>
            </a:extLst>
          </p:cNvPr>
          <p:cNvSpPr txBox="1"/>
          <p:nvPr/>
        </p:nvSpPr>
        <p:spPr>
          <a:xfrm>
            <a:off x="797442" y="426580"/>
            <a:ext cx="10681770" cy="5755422"/>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“Il contratto col quale le parti, facendosi reciproche concessioni, pongono fine a una lite già incominciata o prevengono una lite che può sorgere tra loro” (art. 1965, comma 1, codice civile).</a:t>
            </a:r>
          </a:p>
          <a:p>
            <a:pPr algn="just"/>
            <a:endParaRPr lang="it-IT" sz="2000" b="1" dirty="0">
              <a:latin typeface="Calibri" panose="020F0502020204030204" pitchFamily="34" charset="0"/>
              <a:cs typeface="Calibri" panose="020F0502020204030204" pitchFamily="34" charset="0"/>
            </a:endParaRPr>
          </a:p>
          <a:p>
            <a:pPr algn="just"/>
            <a:endParaRPr lang="it-IT" sz="2000" b="1"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Elementi essenziali del contratto di transazione sono:</a:t>
            </a:r>
          </a:p>
          <a:p>
            <a:pPr algn="just"/>
            <a:endParaRPr lang="it-IT"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 indicazione delle parti dell’accordo;</a:t>
            </a:r>
          </a:p>
          <a:p>
            <a:pPr algn="just"/>
            <a:endParaRPr lang="it-IT"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 la soluzione di una controversia relativa a diritti soggettivi derivanti dall’esecuzione di un contratto pubblico di lavori, servizi e forniture;</a:t>
            </a:r>
          </a:p>
          <a:p>
            <a:pPr algn="just"/>
            <a:endParaRPr lang="it-IT"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 la reciprocità delle concessioni, trattandosi di un contratto a prestazione corrispettive;</a:t>
            </a:r>
          </a:p>
          <a:p>
            <a:pPr algn="just"/>
            <a:endParaRPr lang="it-IT"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 la causa che corrisponde all’interesse pubblico che la pubblica amministrazione intende soddisfare mediante la conclusione dell’accordo.</a:t>
            </a:r>
          </a:p>
          <a:p>
            <a:pPr algn="just"/>
            <a:endParaRPr lang="it-IT" dirty="0">
              <a:latin typeface="Calibri" panose="020F0502020204030204" pitchFamily="34" charset="0"/>
              <a:cs typeface="Calibri" panose="020F0502020204030204" pitchFamily="34" charset="0"/>
            </a:endParaRPr>
          </a:p>
          <a:p>
            <a:pPr algn="just"/>
            <a:endParaRPr lang="it-IT"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La transazione ha forma scritta a pena di nullità.</a:t>
            </a:r>
          </a:p>
          <a:p>
            <a:pPr algn="just"/>
            <a:endParaRPr lang="it-IT" dirty="0">
              <a:latin typeface="Calibri" panose="020F0502020204030204" pitchFamily="34" charset="0"/>
              <a:cs typeface="Calibri" panose="020F0502020204030204" pitchFamily="34" charset="0"/>
            </a:endParaRPr>
          </a:p>
          <a:p>
            <a:pPr algn="just"/>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696542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F870E-F4C5-5FA9-617C-0F03DFF65617}"/>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445667F7-D32A-D043-B951-DC3465048CB3}"/>
              </a:ext>
            </a:extLst>
          </p:cNvPr>
          <p:cNvSpPr txBox="1"/>
          <p:nvPr/>
        </p:nvSpPr>
        <p:spPr>
          <a:xfrm>
            <a:off x="836912" y="1320242"/>
            <a:ext cx="10518175" cy="3170099"/>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213 – Arbitrato</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1. Le controversie su </a:t>
            </a:r>
            <a:r>
              <a:rPr lang="it-IT" sz="2000" b="1" dirty="0">
                <a:latin typeface="Calibri" panose="020F0502020204030204" pitchFamily="34" charset="0"/>
                <a:cs typeface="Calibri" panose="020F0502020204030204" pitchFamily="34" charset="0"/>
              </a:rPr>
              <a:t>diritti soggettivi, derivanti dall'esecuzione dei contratti relativi a lavori, servizi, forniture, concorsi di progettazione e di idee, comprese quelle conseguenti al mancato raggiungimento dell'accordo bonario di cui agli articoli 210 e 211, possono essere deferite ad arbitri</a:t>
            </a:r>
            <a:r>
              <a:rPr lang="it-IT" sz="2000" dirty="0">
                <a:latin typeface="Calibri" panose="020F0502020204030204" pitchFamily="34" charset="0"/>
                <a:cs typeface="Calibri" panose="020F0502020204030204" pitchFamily="34" charset="0"/>
              </a:rPr>
              <a:t>. L'arbitrato si applica anche alle controversie relative a contratti in cui sia parte una società a partecipazione pubblica oppure una società controllata o collegata a una società a partecipazione pubblica, ai sensi dell'articolo 2359 del codice civile, o che comunque abbiano a oggetto opere o forniture finanziate con risorse a carico dei bilanci pubblici.</a:t>
            </a:r>
          </a:p>
          <a:p>
            <a:pPr algn="just"/>
            <a:endParaRPr lang="it-IT"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272865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C62AA-269C-B96D-8448-EEE53C07662A}"/>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04929630-E220-6133-89C4-9CA4A15F3D2C}"/>
              </a:ext>
            </a:extLst>
          </p:cNvPr>
          <p:cNvSpPr txBox="1"/>
          <p:nvPr/>
        </p:nvSpPr>
        <p:spPr>
          <a:xfrm>
            <a:off x="714638" y="1043795"/>
            <a:ext cx="10762724" cy="4093428"/>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213 – Arbitrato</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2. La stazione appaltante o l’ente concedente può direttamente indicare nel bando o nell'avviso con cui indice la gara oppure, per le procedure senza bando, nell'invito, </a:t>
            </a:r>
            <a:r>
              <a:rPr lang="it-IT" sz="2000" u="sng" dirty="0">
                <a:latin typeface="Calibri" panose="020F0502020204030204" pitchFamily="34" charset="0"/>
                <a:cs typeface="Calibri" panose="020F0502020204030204" pitchFamily="34" charset="0"/>
              </a:rPr>
              <a:t>se il contratto conterrà o meno la clausola compromissoria. In questi casi, l’aggiudicatario può rifiutare la clausola compromissoria entro venti giorni dalla conoscenza dell'aggiudicazione.</a:t>
            </a:r>
            <a:r>
              <a:rPr lang="it-IT" sz="2000" dirty="0">
                <a:latin typeface="Calibri" panose="020F0502020204030204" pitchFamily="34" charset="0"/>
                <a:cs typeface="Calibri" panose="020F0502020204030204" pitchFamily="34" charset="0"/>
              </a:rPr>
              <a:t> In tal caso la clausola compromissoria non è inserita nel contratto. È nella facoltà delle parti di </a:t>
            </a:r>
            <a:r>
              <a:rPr lang="it-IT" sz="2000" dirty="0">
                <a:solidFill>
                  <a:srgbClr val="7030A0"/>
                </a:solidFill>
                <a:latin typeface="Calibri" panose="020F0502020204030204" pitchFamily="34" charset="0"/>
                <a:cs typeface="Calibri" panose="020F0502020204030204" pitchFamily="34" charset="0"/>
              </a:rPr>
              <a:t>compromettere la lite in arbitrato nel corso dell’esecuzione del contratto</a:t>
            </a:r>
            <a:r>
              <a:rPr lang="it-IT" sz="2000" dirty="0">
                <a:latin typeface="Calibri" panose="020F0502020204030204" pitchFamily="34" charset="0"/>
                <a:cs typeface="Calibri" panose="020F0502020204030204" pitchFamily="34" charset="0"/>
              </a:rPr>
              <a:t>.</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3. </a:t>
            </a:r>
            <a:r>
              <a:rPr lang="it-IT" sz="2000" dirty="0">
                <a:solidFill>
                  <a:srgbClr val="FF0000"/>
                </a:solidFill>
                <a:latin typeface="Calibri" panose="020F0502020204030204" pitchFamily="34" charset="0"/>
                <a:cs typeface="Calibri" panose="020F0502020204030204" pitchFamily="34" charset="0"/>
              </a:rPr>
              <a:t>È nulla la clausola compromissoria inserita senza autorizzazione nel bando o nell'avviso con cui è indetta la gara ovvero, per le procedure senza bando, nell'invito. La clausola è inserita previa autorizzazione motivata dell'organo di governo della amministrazione aggiudicatrice</a:t>
            </a:r>
          </a:p>
        </p:txBody>
      </p:sp>
    </p:spTree>
    <p:extLst>
      <p:ext uri="{BB962C8B-B14F-4D97-AF65-F5344CB8AC3E}">
        <p14:creationId xmlns:p14="http://schemas.microsoft.com/office/powerpoint/2010/main" val="91374241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5F1CA-54CA-7254-F385-B0F58957D5DC}"/>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01096804-8906-E611-FCC2-64D043875CDC}"/>
              </a:ext>
            </a:extLst>
          </p:cNvPr>
          <p:cNvSpPr txBox="1"/>
          <p:nvPr/>
        </p:nvSpPr>
        <p:spPr>
          <a:xfrm>
            <a:off x="831596" y="1107591"/>
            <a:ext cx="10528807" cy="3785652"/>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L’arbitrato è disciplinato nel Titolo VIII del Libro IV del codice di procedura civile (artt. 806 a 840).</a:t>
            </a:r>
          </a:p>
          <a:p>
            <a:pPr algn="just"/>
            <a:endParaRPr lang="it-IT" sz="2000" b="1"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E’ caratterizzato nell’affidare la disputa di una controversia a soggetti dotati di alta professionalità e competenza nella materia del contendere.</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Si tratta di un giudizio privato effettuato da soggetti che pur non avendo i poteri autoritativi della magistratura possono emettere una decisione con l’efficacia propria della sentenza.</a:t>
            </a:r>
          </a:p>
          <a:p>
            <a:pPr algn="just"/>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455685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22225-3184-243E-9B9A-E00C6ED9D63B}"/>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75F454F1-335B-ACBF-7AAC-DC0F1DD69D1C}"/>
              </a:ext>
            </a:extLst>
          </p:cNvPr>
          <p:cNvSpPr txBox="1"/>
          <p:nvPr/>
        </p:nvSpPr>
        <p:spPr>
          <a:xfrm>
            <a:off x="1012350" y="873675"/>
            <a:ext cx="10167300" cy="4093428"/>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213 – Arbitrato</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4. Il collegio arbitrale è composto da tre membri ed è nominato dalla </a:t>
            </a:r>
            <a:r>
              <a:rPr lang="it-IT" sz="2000" b="1" dirty="0">
                <a:latin typeface="Calibri" panose="020F0502020204030204" pitchFamily="34" charset="0"/>
                <a:cs typeface="Calibri" panose="020F0502020204030204" pitchFamily="34" charset="0"/>
              </a:rPr>
              <a:t>Camera arbitrale </a:t>
            </a:r>
            <a:r>
              <a:rPr lang="it-IT" sz="2000" dirty="0">
                <a:latin typeface="Calibri" panose="020F0502020204030204" pitchFamily="34" charset="0"/>
                <a:cs typeface="Calibri" panose="020F0502020204030204" pitchFamily="34" charset="0"/>
              </a:rPr>
              <a:t>per i contratti pubblici relativi a lavori, servizi, forniture di cui all'articolo 214. Ciascuna delle parti, nella domanda di arbitrato o nell'atto di resistenza alla domanda, designa l'arbitro di propria competenza. Il Presidente del collegio arbitrale è designato dalla Camera arbitrale tra i soggetti iscritti all'Albo di cui al comma 2 dell'articolo 214. Il Presidente e gli arbitri sono scelti tra soggetti di provata indipendenza ed esperienza nella materia oggetto del contratto cui l'arbitrato si riferisce.</a:t>
            </a:r>
          </a:p>
          <a:p>
            <a:pPr algn="just"/>
            <a:endParaRPr lang="it-IT" sz="2000" dirty="0">
              <a:latin typeface="Calibri" panose="020F0502020204030204" pitchFamily="34" charset="0"/>
              <a:cs typeface="Calibri" panose="020F0502020204030204" pitchFamily="34" charset="0"/>
            </a:endParaRPr>
          </a:p>
          <a:p>
            <a:pPr algn="just"/>
            <a:r>
              <a:rPr lang="it-IT" sz="2000" dirty="0">
                <a:solidFill>
                  <a:srgbClr val="7030A0"/>
                </a:solidFill>
                <a:latin typeface="Calibri" panose="020F0502020204030204" pitchFamily="34" charset="0"/>
                <a:cs typeface="Calibri" panose="020F0502020204030204" pitchFamily="34" charset="0"/>
              </a:rPr>
              <a:t>5. La nomina degli arbitri per la risoluzione delle controversie nelle quali è parte una pubblica amministrazione avviene nel rispetto dei principi di pubblicità e di rotazione, oltre che delle disposizioni del codice.</a:t>
            </a:r>
          </a:p>
        </p:txBody>
      </p:sp>
    </p:spTree>
    <p:extLst>
      <p:ext uri="{BB962C8B-B14F-4D97-AF65-F5344CB8AC3E}">
        <p14:creationId xmlns:p14="http://schemas.microsoft.com/office/powerpoint/2010/main" val="386440337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31499-2286-2FEB-20D8-221BD0BF6CA3}"/>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E2926D42-2777-F6ED-8734-957F7132692D}"/>
              </a:ext>
            </a:extLst>
          </p:cNvPr>
          <p:cNvSpPr txBox="1"/>
          <p:nvPr/>
        </p:nvSpPr>
        <p:spPr>
          <a:xfrm>
            <a:off x="602996" y="405842"/>
            <a:ext cx="10986007" cy="5324535"/>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213 – Arbitrato</a:t>
            </a:r>
          </a:p>
          <a:p>
            <a:pPr algn="just"/>
            <a:endParaRPr lang="it-IT" sz="2000" b="1" dirty="0">
              <a:latin typeface="Calibri" panose="020F0502020204030204" pitchFamily="34" charset="0"/>
              <a:cs typeface="Calibri" panose="020F0502020204030204" pitchFamily="34" charset="0"/>
            </a:endParaRPr>
          </a:p>
          <a:p>
            <a:r>
              <a:rPr lang="it-IT" sz="2000" dirty="0">
                <a:latin typeface="Calibri" panose="020F0502020204030204" pitchFamily="34" charset="0"/>
                <a:cs typeface="Calibri" panose="020F0502020204030204" pitchFamily="34" charset="0"/>
              </a:rPr>
              <a:t>6. Fermo restando quanto previsto dall'articolo 815 del codice di procedura civile, non possono essere nominati arbitri: </a:t>
            </a:r>
          </a:p>
          <a:p>
            <a:r>
              <a:rPr lang="it-IT" sz="2000" dirty="0">
                <a:latin typeface="Calibri" panose="020F0502020204030204" pitchFamily="34" charset="0"/>
                <a:cs typeface="Calibri" panose="020F0502020204030204" pitchFamily="34" charset="0"/>
              </a:rPr>
              <a:t>a) i magistrati ordinari, amministrativi, contabili e militari in servizio, i magistrati e i giudici tributari in servizio nonché gli avvocati e procuratori dello Stato in servizio; </a:t>
            </a:r>
          </a:p>
          <a:p>
            <a:r>
              <a:rPr lang="it-IT" sz="2000" dirty="0">
                <a:latin typeface="Calibri" panose="020F0502020204030204" pitchFamily="34" charset="0"/>
                <a:cs typeface="Calibri" panose="020F0502020204030204" pitchFamily="34" charset="0"/>
              </a:rPr>
              <a:t>b) coloro che nell'ultimo anno hanno esercitato le funzioni di arbitro di parte, o nell’ultimo biennio quelle di difensore in giudizi arbitrali disciplinati dal presente articolo, salvo che l'esercizio della difesa costituisca adempimento di dovere d'ufficio del dipendente pubblico; </a:t>
            </a:r>
          </a:p>
          <a:p>
            <a:r>
              <a:rPr lang="it-IT" sz="2000" dirty="0">
                <a:latin typeface="Calibri" panose="020F0502020204030204" pitchFamily="34" charset="0"/>
                <a:cs typeface="Calibri" panose="020F0502020204030204" pitchFamily="34" charset="0"/>
              </a:rPr>
              <a:t>c) coloro che, prima del collocamento a riposo, hanno trattato ricorsi in sede civile, penale, amministrativa, contabile, militare e tributaria proposti dal soggetto che ha richiesto l'arbitrato; </a:t>
            </a:r>
          </a:p>
          <a:p>
            <a:r>
              <a:rPr lang="it-IT" sz="2000" dirty="0">
                <a:latin typeface="Calibri" panose="020F0502020204030204" pitchFamily="34" charset="0"/>
                <a:cs typeface="Calibri" panose="020F0502020204030204" pitchFamily="34" charset="0"/>
              </a:rPr>
              <a:t>d) </a:t>
            </a:r>
            <a:r>
              <a:rPr lang="it-IT" sz="2000" b="1" dirty="0">
                <a:solidFill>
                  <a:srgbClr val="7030A0"/>
                </a:solidFill>
                <a:latin typeface="Calibri" panose="020F0502020204030204" pitchFamily="34" charset="0"/>
                <a:cs typeface="Calibri" panose="020F0502020204030204" pitchFamily="34" charset="0"/>
              </a:rPr>
              <a:t>coloro che hanno espresso parere, a qualunque titolo, nelle materie oggetto dell'arbitrato; </a:t>
            </a:r>
          </a:p>
          <a:p>
            <a:r>
              <a:rPr lang="it-IT" sz="2000" b="1" dirty="0">
                <a:solidFill>
                  <a:srgbClr val="7030A0"/>
                </a:solidFill>
                <a:latin typeface="Calibri" panose="020F0502020204030204" pitchFamily="34" charset="0"/>
                <a:cs typeface="Calibri" panose="020F0502020204030204" pitchFamily="34" charset="0"/>
              </a:rPr>
              <a:t>e) coloro che hanno predisposto il progetto o il capitolato di gara o resi i relativi pareri; </a:t>
            </a:r>
          </a:p>
          <a:p>
            <a:r>
              <a:rPr lang="it-IT" sz="2000" b="1" dirty="0" err="1">
                <a:solidFill>
                  <a:srgbClr val="7030A0"/>
                </a:solidFill>
                <a:latin typeface="Calibri" panose="020F0502020204030204" pitchFamily="34" charset="0"/>
                <a:cs typeface="Calibri" panose="020F0502020204030204" pitchFamily="34" charset="0"/>
              </a:rPr>
              <a:t>f</a:t>
            </a:r>
            <a:r>
              <a:rPr lang="it-IT" sz="2000" b="1" dirty="0">
                <a:solidFill>
                  <a:srgbClr val="7030A0"/>
                </a:solidFill>
                <a:latin typeface="Calibri" panose="020F0502020204030204" pitchFamily="34" charset="0"/>
                <a:cs typeface="Calibri" panose="020F0502020204030204" pitchFamily="34" charset="0"/>
              </a:rPr>
              <a:t>) coloro che hanno diretto, sorvegliato o collaudato i lavori, i servizi o le forniture a cui si riferiscono le controversie; </a:t>
            </a:r>
          </a:p>
          <a:p>
            <a:r>
              <a:rPr lang="it-IT" sz="2000" b="1" dirty="0">
                <a:solidFill>
                  <a:srgbClr val="7030A0"/>
                </a:solidFill>
                <a:latin typeface="Calibri" panose="020F0502020204030204" pitchFamily="34" charset="0"/>
                <a:cs typeface="Calibri" panose="020F0502020204030204" pitchFamily="34" charset="0"/>
              </a:rPr>
              <a:t>g) coloro che hanno partecipato a qualunque titolo alla procedura per la quale è in corso l'arbitrato. </a:t>
            </a:r>
          </a:p>
          <a:p>
            <a:pPr algn="just"/>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710550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155FD-2BE4-18B8-DDDD-29A9BB447542}"/>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AF07CF98-76B8-587B-CC1E-F43C00B4986F}"/>
              </a:ext>
            </a:extLst>
          </p:cNvPr>
          <p:cNvSpPr txBox="1"/>
          <p:nvPr/>
        </p:nvSpPr>
        <p:spPr>
          <a:xfrm>
            <a:off x="468415" y="471717"/>
            <a:ext cx="11078543" cy="6555641"/>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Nullità del lodo arbitrale  Art. 829 C.p.c. </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se la convenzione d'arbitrato è invalida</a:t>
            </a:r>
          </a:p>
          <a:p>
            <a:pPr algn="just"/>
            <a:r>
              <a:rPr lang="it-IT" sz="2000" dirty="0">
                <a:latin typeface="Calibri" panose="020F0502020204030204" pitchFamily="34" charset="0"/>
                <a:cs typeface="Calibri" panose="020F0502020204030204" pitchFamily="34" charset="0"/>
              </a:rPr>
              <a:t>se gli arbitri non sono stati nominati con le forme e nei modi prescritti </a:t>
            </a:r>
          </a:p>
          <a:p>
            <a:pPr algn="just"/>
            <a:r>
              <a:rPr lang="it-IT" sz="2000" dirty="0">
                <a:latin typeface="Calibri" panose="020F0502020204030204" pitchFamily="34" charset="0"/>
                <a:cs typeface="Calibri" panose="020F0502020204030204" pitchFamily="34" charset="0"/>
              </a:rPr>
              <a:t>se il lodo è stato pronunciato da chi non poteva essere nominato arbitro</a:t>
            </a:r>
          </a:p>
          <a:p>
            <a:pPr algn="just"/>
            <a:r>
              <a:rPr lang="it-IT" sz="2000" dirty="0">
                <a:latin typeface="Calibri" panose="020F0502020204030204" pitchFamily="34" charset="0"/>
                <a:cs typeface="Calibri" panose="020F0502020204030204" pitchFamily="34" charset="0"/>
              </a:rPr>
              <a:t>se il lodo ha pronunciato fuori dei limiti della convenzione d'arbitrato</a:t>
            </a:r>
          </a:p>
          <a:p>
            <a:pPr algn="just"/>
            <a:r>
              <a:rPr lang="it-IT" sz="2000" dirty="0">
                <a:latin typeface="Calibri" panose="020F0502020204030204" pitchFamily="34" charset="0"/>
                <a:cs typeface="Calibri" panose="020F0502020204030204" pitchFamily="34" charset="0"/>
              </a:rPr>
              <a:t>se nel procedimento non sono state osservate le forme prescritte dalle parti sotto espressa sanzione di nullità e la nullità non è stata sanata;</a:t>
            </a:r>
          </a:p>
          <a:p>
            <a:pPr algn="just"/>
            <a:r>
              <a:rPr lang="it-IT" sz="2000" dirty="0">
                <a:latin typeface="Calibri" panose="020F0502020204030204" pitchFamily="34" charset="0"/>
                <a:cs typeface="Calibri" panose="020F0502020204030204" pitchFamily="34" charset="0"/>
              </a:rPr>
              <a:t>se il lodo è contrario ad altro precedente lodo non più impugnabile o a precedente sentenza passata in giudicato tra le parti, purché tale lodo o tale sentenza sia stata prodotta nel procedimento;</a:t>
            </a:r>
          </a:p>
          <a:p>
            <a:pPr algn="just"/>
            <a:r>
              <a:rPr lang="it-IT" sz="2000" dirty="0">
                <a:latin typeface="Calibri" panose="020F0502020204030204" pitchFamily="34" charset="0"/>
                <a:cs typeface="Calibri" panose="020F0502020204030204" pitchFamily="34" charset="0"/>
              </a:rPr>
              <a:t>se non è stato osservato nel procedimento arbitrale il principio del contraddittorio;</a:t>
            </a:r>
          </a:p>
          <a:p>
            <a:pPr algn="just"/>
            <a:r>
              <a:rPr lang="it-IT" sz="2000" dirty="0">
                <a:latin typeface="Calibri" panose="020F0502020204030204" pitchFamily="34" charset="0"/>
                <a:cs typeface="Calibri" panose="020F0502020204030204" pitchFamily="34" charset="0"/>
              </a:rPr>
              <a:t>se il lodo conclude il procedimento senza decidere il merito della controversia e il merito della controversia doveva essere deciso dagli arbitri;</a:t>
            </a:r>
          </a:p>
          <a:p>
            <a:pPr algn="just"/>
            <a:r>
              <a:rPr lang="it-IT" sz="2000" dirty="0">
                <a:latin typeface="Calibri" panose="020F0502020204030204" pitchFamily="34" charset="0"/>
                <a:cs typeface="Calibri" panose="020F0502020204030204" pitchFamily="34" charset="0"/>
              </a:rPr>
              <a:t> se il lodo contiene disposizioni contraddittorie;</a:t>
            </a:r>
          </a:p>
          <a:p>
            <a:pPr algn="just"/>
            <a:r>
              <a:rPr lang="it-IT" sz="2000" dirty="0">
                <a:latin typeface="Calibri" panose="020F0502020204030204" pitchFamily="34" charset="0"/>
                <a:cs typeface="Calibri" panose="020F0502020204030204" pitchFamily="34" charset="0"/>
              </a:rPr>
              <a:t>se il lodo non ha pronunciato su alcuna delle domande ed eccezioni proposte dalle parti in conformità alla convenzione di arbitrato.</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a:p>
            <a:endParaRPr lang="it-IT"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0982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B104F-C1A9-EE2A-5406-FB752684D8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CA9F2F-4E70-D12C-8EA5-14062574135D}"/>
              </a:ext>
            </a:extLst>
          </p:cNvPr>
          <p:cNvSpPr txBox="1">
            <a:spLocks/>
          </p:cNvSpPr>
          <p:nvPr/>
        </p:nvSpPr>
        <p:spPr>
          <a:xfrm>
            <a:off x="317499" y="1343608"/>
            <a:ext cx="11553825"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endParaRPr lang="it-IT" sz="2000" dirty="0">
              <a:latin typeface="Calibri"/>
            </a:endParaRPr>
          </a:p>
        </p:txBody>
      </p:sp>
      <p:sp>
        <p:nvSpPr>
          <p:cNvPr id="4" name="CasellaDiTesto 3">
            <a:extLst>
              <a:ext uri="{FF2B5EF4-FFF2-40B4-BE49-F238E27FC236}">
                <a16:creationId xmlns:a16="http://schemas.microsoft.com/office/drawing/2014/main" id="{472A4D69-B085-F88D-A58E-7C6D6B018E16}"/>
              </a:ext>
            </a:extLst>
          </p:cNvPr>
          <p:cNvSpPr txBox="1"/>
          <p:nvPr/>
        </p:nvSpPr>
        <p:spPr>
          <a:xfrm>
            <a:off x="814192" y="1590425"/>
            <a:ext cx="10527788" cy="3785652"/>
          </a:xfrm>
          <a:prstGeom prst="rect">
            <a:avLst/>
          </a:prstGeom>
          <a:noFill/>
        </p:spPr>
        <p:txBody>
          <a:bodyPr wrap="square">
            <a:spAutoFit/>
          </a:bodyPr>
          <a:lstStyle/>
          <a:p>
            <a:pPr algn="just">
              <a:buNone/>
            </a:pPr>
            <a:r>
              <a:rPr lang="it-IT" sz="2000" b="1" i="0" dirty="0">
                <a:solidFill>
                  <a:srgbClr val="000000"/>
                </a:solidFill>
                <a:effectLst/>
                <a:latin typeface="Calibri" panose="020F0502020204030204" pitchFamily="34" charset="0"/>
                <a:cs typeface="Calibri" panose="020F0502020204030204" pitchFamily="34" charset="0"/>
              </a:rPr>
              <a:t>DELIBERA ANAC n. 82 del 03 marzo 2025</a:t>
            </a:r>
          </a:p>
          <a:p>
            <a:pPr algn="just"/>
            <a:endParaRPr lang="it-IT" sz="2000" dirty="0">
              <a:solidFill>
                <a:srgbClr val="000000"/>
              </a:solidFill>
              <a:effectLst/>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Il monitoraggio delle attività esecutive è fondamentale , al fine di assicurare che le prestazioni contrattuali vengano eseguite</a:t>
            </a:r>
            <a:r>
              <a:rPr lang="it-IT" sz="2000" dirty="0">
                <a:solidFill>
                  <a:srgbClr val="000000"/>
                </a:solidFill>
                <a:latin typeface="Calibri" panose="020F0502020204030204" pitchFamily="34" charset="0"/>
                <a:cs typeface="Calibri" panose="020F0502020204030204" pitchFamily="34" charset="0"/>
              </a:rPr>
              <a:t> </a:t>
            </a:r>
            <a:r>
              <a:rPr lang="it-IT" sz="2000" b="0" i="0" dirty="0">
                <a:solidFill>
                  <a:srgbClr val="000000"/>
                </a:solidFill>
                <a:effectLst/>
                <a:latin typeface="Calibri" panose="020F0502020204030204" pitchFamily="34" charset="0"/>
                <a:cs typeface="Calibri" panose="020F0502020204030204" pitchFamily="34" charset="0"/>
              </a:rPr>
              <a:t>tempestivamente e in conformità agli standard previsti. </a:t>
            </a:r>
          </a:p>
          <a:p>
            <a:pPr algn="just"/>
            <a:endParaRPr lang="it-IT" sz="2000" dirty="0">
              <a:solidFill>
                <a:srgbClr val="000000"/>
              </a:solidFill>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In tale ottica il lavoro sinergico svolto dal R.U.P. e dal D.E.C.</a:t>
            </a:r>
            <a:r>
              <a:rPr lang="it-IT" sz="2000" dirty="0">
                <a:solidFill>
                  <a:srgbClr val="000000"/>
                </a:solidFill>
                <a:latin typeface="Calibri" panose="020F0502020204030204" pitchFamily="34" charset="0"/>
                <a:cs typeface="Calibri" panose="020F0502020204030204" pitchFamily="34" charset="0"/>
              </a:rPr>
              <a:t> </a:t>
            </a:r>
            <a:r>
              <a:rPr lang="it-IT" sz="2000" b="0" i="0" dirty="0">
                <a:solidFill>
                  <a:srgbClr val="000000"/>
                </a:solidFill>
                <a:effectLst/>
                <a:latin typeface="Calibri" panose="020F0502020204030204" pitchFamily="34" charset="0"/>
                <a:cs typeface="Calibri" panose="020F0502020204030204" pitchFamily="34" charset="0"/>
              </a:rPr>
              <a:t>risulta essenziale per la buona riuscita dell’appalto pubblico, in quanto consente di monitorare adeguatamente</a:t>
            </a:r>
            <a:r>
              <a:rPr lang="it-IT" sz="2000" dirty="0">
                <a:solidFill>
                  <a:srgbClr val="000000"/>
                </a:solidFill>
                <a:latin typeface="Calibri" panose="020F0502020204030204" pitchFamily="34" charset="0"/>
                <a:cs typeface="Calibri" panose="020F0502020204030204" pitchFamily="34" charset="0"/>
              </a:rPr>
              <a:t> </a:t>
            </a:r>
            <a:r>
              <a:rPr lang="it-IT" sz="2000" b="0" i="0" dirty="0">
                <a:solidFill>
                  <a:srgbClr val="000000"/>
                </a:solidFill>
                <a:effectLst/>
                <a:latin typeface="Calibri" panose="020F0502020204030204" pitchFamily="34" charset="0"/>
                <a:cs typeface="Calibri" panose="020F0502020204030204" pitchFamily="34" charset="0"/>
              </a:rPr>
              <a:t>tutte le fasi dell’esecuzione, verificando il corretto adempimento degli obblighi normativi e contrattuali da parte</a:t>
            </a:r>
            <a:r>
              <a:rPr lang="it-IT" sz="2000" dirty="0">
                <a:solidFill>
                  <a:srgbClr val="000000"/>
                </a:solidFill>
                <a:latin typeface="Calibri" panose="020F0502020204030204" pitchFamily="34" charset="0"/>
                <a:cs typeface="Calibri" panose="020F0502020204030204" pitchFamily="34" charset="0"/>
              </a:rPr>
              <a:t> </a:t>
            </a:r>
            <a:r>
              <a:rPr lang="it-IT" sz="2000" b="0" i="0" dirty="0">
                <a:solidFill>
                  <a:srgbClr val="000000"/>
                </a:solidFill>
                <a:effectLst/>
                <a:latin typeface="Calibri" panose="020F0502020204030204" pitchFamily="34" charset="0"/>
                <a:cs typeface="Calibri" panose="020F0502020204030204" pitchFamily="34" charset="0"/>
              </a:rPr>
              <a:t>dell’esecutore, nonché la qualità complessiva delle prestazioni rese. </a:t>
            </a:r>
            <a:endParaRPr lang="it-IT" sz="2000" dirty="0">
              <a:solidFill>
                <a:srgbClr val="000000"/>
              </a:solidFill>
              <a:effectLst/>
              <a:latin typeface="Calibri" panose="020F0502020204030204" pitchFamily="34" charset="0"/>
              <a:cs typeface="Calibri" panose="020F0502020204030204" pitchFamily="34" charset="0"/>
            </a:endParaRPr>
          </a:p>
          <a:p>
            <a:pPr algn="just"/>
            <a:endParaRPr lang="it-IT" sz="2000" b="0" i="0" dirty="0">
              <a:solidFill>
                <a:srgbClr val="000000"/>
              </a:solidFill>
              <a:effectLst/>
              <a:latin typeface="Calibri" panose="020F0502020204030204" pitchFamily="34" charset="0"/>
              <a:cs typeface="Calibri" panose="020F0502020204030204" pitchFamily="34" charset="0"/>
            </a:endParaRPr>
          </a:p>
          <a:p>
            <a:pPr algn="just">
              <a:buNone/>
            </a:pPr>
            <a:endParaRPr lang="it-IT" sz="2000" dirty="0">
              <a:solidFill>
                <a:srgbClr val="000000"/>
              </a:solidFill>
              <a:latin typeface="Calibri" panose="020F0502020204030204" pitchFamily="34" charset="0"/>
              <a:cs typeface="Calibri" panose="020F0502020204030204" pitchFamily="34" charset="0"/>
            </a:endParaRPr>
          </a:p>
          <a:p>
            <a:pPr algn="just">
              <a:buNone/>
            </a:pPr>
            <a:endParaRPr lang="it-IT" sz="200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761448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3480E-A8EC-6BD4-34C4-5EF14341F5A6}"/>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15779D73-0E06-F4A7-CBEA-1B421DEC615A}"/>
              </a:ext>
            </a:extLst>
          </p:cNvPr>
          <p:cNvSpPr txBox="1"/>
          <p:nvPr/>
        </p:nvSpPr>
        <p:spPr>
          <a:xfrm>
            <a:off x="691116" y="342046"/>
            <a:ext cx="10635133" cy="5324535"/>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Articolo 808-ter del codice di procedura civile</a:t>
            </a:r>
          </a:p>
          <a:p>
            <a:pPr algn="just"/>
            <a:endParaRPr lang="it-IT" sz="2000" dirty="0">
              <a:latin typeface="Calibri" panose="020F0502020204030204" pitchFamily="34" charset="0"/>
              <a:cs typeface="Calibri" panose="020F0502020204030204" pitchFamily="34" charset="0"/>
            </a:endParaRPr>
          </a:p>
          <a:p>
            <a:r>
              <a:rPr lang="it-IT" sz="2000" b="1" dirty="0">
                <a:latin typeface="Calibri" panose="020F0502020204030204" pitchFamily="34" charset="0"/>
                <a:cs typeface="Calibri" panose="020F0502020204030204" pitchFamily="34" charset="0"/>
              </a:rPr>
              <a:t>Arbitrato irrituale</a:t>
            </a:r>
          </a:p>
          <a:p>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Le parti possono, con disposizione espressa per iscritto, stabilire che, </a:t>
            </a:r>
            <a:r>
              <a:rPr lang="it-IT" sz="2000" b="1" dirty="0">
                <a:latin typeface="Calibri" panose="020F0502020204030204" pitchFamily="34" charset="0"/>
                <a:cs typeface="Calibri" panose="020F0502020204030204" pitchFamily="34" charset="0"/>
              </a:rPr>
              <a:t>in deroga a quanto disposto dall'articolo 824-bis,</a:t>
            </a:r>
            <a:r>
              <a:rPr lang="it-IT" sz="2000" dirty="0">
                <a:latin typeface="Calibri" panose="020F0502020204030204" pitchFamily="34" charset="0"/>
                <a:cs typeface="Calibri" panose="020F0502020204030204" pitchFamily="34" charset="0"/>
              </a:rPr>
              <a:t> la controversia sia definita dagli arbitri mediante </a:t>
            </a:r>
            <a:r>
              <a:rPr lang="it-IT" sz="2000" dirty="0">
                <a:highlight>
                  <a:srgbClr val="FFFF00"/>
                </a:highlight>
                <a:latin typeface="Calibri" panose="020F0502020204030204" pitchFamily="34" charset="0"/>
                <a:cs typeface="Calibri" panose="020F0502020204030204" pitchFamily="34" charset="0"/>
              </a:rPr>
              <a:t>determinazione contrattuale</a:t>
            </a:r>
            <a:r>
              <a:rPr lang="it-IT" sz="2000" dirty="0">
                <a:latin typeface="Calibri" panose="020F0502020204030204" pitchFamily="34" charset="0"/>
                <a:cs typeface="Calibri" panose="020F0502020204030204" pitchFamily="34" charset="0"/>
              </a:rPr>
              <a:t>. Altrimenti si applicano le disposizioni del presente titolo.</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Il lodo contrattuale è annullabile dal giudice competente secondo le disposizioni del libro I:</a:t>
            </a:r>
          </a:p>
          <a:p>
            <a:pPr algn="just"/>
            <a:r>
              <a:rPr lang="it-IT" sz="2000" dirty="0">
                <a:latin typeface="Calibri" panose="020F0502020204030204" pitchFamily="34" charset="0"/>
                <a:cs typeface="Calibri" panose="020F0502020204030204" pitchFamily="34" charset="0"/>
              </a:rPr>
              <a:t>1) se la convenzione dell'arbitrato è invalida, o gli arbitri hanno pronunciato su conclusioni che esorbitano dai suoi limiti e la relativa eccezione è stata sollevata nel procedimento arbitrale;</a:t>
            </a:r>
          </a:p>
          <a:p>
            <a:pPr algn="just"/>
            <a:r>
              <a:rPr lang="it-IT" sz="2000" dirty="0">
                <a:latin typeface="Calibri" panose="020F0502020204030204" pitchFamily="34" charset="0"/>
                <a:cs typeface="Calibri" panose="020F0502020204030204" pitchFamily="34" charset="0"/>
              </a:rPr>
              <a:t>2) se gli arbitri non sono stati nominati con le forme e nei modi stabiliti dalla convenzione arbitrale;</a:t>
            </a:r>
          </a:p>
          <a:p>
            <a:pPr algn="just"/>
            <a:r>
              <a:rPr lang="it-IT" sz="2000" dirty="0">
                <a:latin typeface="Calibri" panose="020F0502020204030204" pitchFamily="34" charset="0"/>
                <a:cs typeface="Calibri" panose="020F0502020204030204" pitchFamily="34" charset="0"/>
              </a:rPr>
              <a:t>3) se il lodo è stato pronunciato da chi non poteva essere nominato arbitro a norma dell'articolo 812;</a:t>
            </a:r>
          </a:p>
          <a:p>
            <a:pPr algn="just"/>
            <a:r>
              <a:rPr lang="it-IT" sz="2000" dirty="0">
                <a:latin typeface="Calibri" panose="020F0502020204030204" pitchFamily="34" charset="0"/>
                <a:cs typeface="Calibri" panose="020F0502020204030204" pitchFamily="34" charset="0"/>
              </a:rPr>
              <a:t>4) se gli arbitri non si sono attenuti alle regole imposte dalle parti come condizione di validità del lodo;</a:t>
            </a:r>
          </a:p>
          <a:p>
            <a:pPr algn="just"/>
            <a:r>
              <a:rPr lang="it-IT" sz="2000" dirty="0">
                <a:latin typeface="Calibri" panose="020F0502020204030204" pitchFamily="34" charset="0"/>
                <a:cs typeface="Calibri" panose="020F0502020204030204" pitchFamily="34" charset="0"/>
              </a:rPr>
              <a:t>5) se non è stato osservato nel procedimento arbitrale il principio del contraddittorio. Al lodo contrattuale non si applica l'articolo 825.</a:t>
            </a:r>
          </a:p>
        </p:txBody>
      </p:sp>
    </p:spTree>
    <p:extLst>
      <p:ext uri="{BB962C8B-B14F-4D97-AF65-F5344CB8AC3E}">
        <p14:creationId xmlns:p14="http://schemas.microsoft.com/office/powerpoint/2010/main" val="221245522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BE0C3-F4D3-4086-A713-91D49CD2987D}"/>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AACA9918-B749-61AB-1C49-EBDB11666C30}"/>
              </a:ext>
            </a:extLst>
          </p:cNvPr>
          <p:cNvSpPr txBox="1"/>
          <p:nvPr/>
        </p:nvSpPr>
        <p:spPr>
          <a:xfrm>
            <a:off x="946297" y="1671117"/>
            <a:ext cx="10518175" cy="1323439"/>
          </a:xfrm>
          <a:prstGeom prst="rect">
            <a:avLst/>
          </a:prstGeom>
          <a:noFill/>
        </p:spPr>
        <p:txBody>
          <a:bodyPr wrap="square">
            <a:spAutoFit/>
          </a:bodyPr>
          <a:lstStyle/>
          <a:p>
            <a:pPr algn="just"/>
            <a:r>
              <a:rPr lang="it-IT" sz="2000" b="1" dirty="0">
                <a:latin typeface="Calibri" panose="020F0502020204030204" pitchFamily="34" charset="0"/>
                <a:cs typeface="Calibri" panose="020F0502020204030204" pitchFamily="34" charset="0"/>
              </a:rPr>
              <a:t>Art. 808-quater. Interpretazione della convenzione d'arbitrato</a:t>
            </a:r>
          </a:p>
          <a:p>
            <a:pPr algn="just"/>
            <a:endParaRPr lang="it-IT" sz="2000" b="1"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Nel dubbio, la convenzione d'arbitrato si interpreta nel senso che la competenza arbitrale si estende a tutte le controversie che derivano dal contratto o dal rapporto cui la convenzione si riferisce.</a:t>
            </a:r>
          </a:p>
        </p:txBody>
      </p:sp>
    </p:spTree>
    <p:extLst>
      <p:ext uri="{BB962C8B-B14F-4D97-AF65-F5344CB8AC3E}">
        <p14:creationId xmlns:p14="http://schemas.microsoft.com/office/powerpoint/2010/main" val="119541268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F5C50-CE51-C2D0-F3AD-D5495B084350}"/>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4654E355-97C3-EAA4-F9F7-55257C943EA3}"/>
              </a:ext>
            </a:extLst>
          </p:cNvPr>
          <p:cNvSpPr txBox="1"/>
          <p:nvPr/>
        </p:nvSpPr>
        <p:spPr>
          <a:xfrm>
            <a:off x="606055" y="884307"/>
            <a:ext cx="10783989" cy="4093428"/>
          </a:xfrm>
          <a:prstGeom prst="rect">
            <a:avLst/>
          </a:prstGeom>
          <a:noFill/>
        </p:spPr>
        <p:txBody>
          <a:bodyPr wrap="square">
            <a:spAutoFit/>
          </a:bodyPr>
          <a:lstStyle/>
          <a:p>
            <a:pPr algn="just"/>
            <a:r>
              <a:rPr lang="it-IT" sz="2000" dirty="0">
                <a:latin typeface="Calibri" panose="020F0502020204030204" pitchFamily="34" charset="0"/>
                <a:cs typeface="Calibri" panose="020F0502020204030204" pitchFamily="34" charset="0"/>
              </a:rPr>
              <a:t>L’art. 808-ter c.p.c. è stato inserito attraverso la riforma del 2006</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Per consentire alle parti in contrasto di derogare alla naturale efficacia del lodo arbitrale che è equiparato dalla legge ad una sentenza pronunciata dall’autorità giudiziaria stabilendo per iscritto che la lite venga composta dagli arbitri “mediante determinazione contrattuale”.</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Mediante una convenzione di arbitrato le parti conferiscono agli arbitri il mandato di risolvere le controversie con un negozio compositivo</a:t>
            </a:r>
          </a:p>
          <a:p>
            <a:pPr algn="just"/>
            <a:endParaRPr lang="it-IT" sz="2000" dirty="0">
              <a:latin typeface="Calibri" panose="020F0502020204030204" pitchFamily="34" charset="0"/>
              <a:cs typeface="Calibri" panose="020F0502020204030204" pitchFamily="34" charset="0"/>
            </a:endParaRPr>
          </a:p>
          <a:p>
            <a:pPr algn="just"/>
            <a:r>
              <a:rPr lang="it-IT" sz="2000" dirty="0">
                <a:latin typeface="Calibri" panose="020F0502020204030204" pitchFamily="34" charset="0"/>
                <a:cs typeface="Calibri" panose="020F0502020204030204" pitchFamily="34" charset="0"/>
              </a:rPr>
              <a:t>Si tratta di un ARBITRATO IRRITUALE perché si esclude dalle parti l’efficacia di sentenza divenuta ex lege propria degli arbitrati rituali</a:t>
            </a:r>
          </a:p>
          <a:p>
            <a:pPr algn="just"/>
            <a:endParaRPr lang="it-IT" sz="2000" dirty="0">
              <a:latin typeface="Calibri" panose="020F0502020204030204" pitchFamily="34" charset="0"/>
              <a:cs typeface="Calibri" panose="020F0502020204030204" pitchFamily="34" charset="0"/>
            </a:endParaRPr>
          </a:p>
          <a:p>
            <a:pPr algn="just"/>
            <a:endParaRPr lang="it-IT"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665390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D4CF9-4437-5EBF-088E-FFD2C2DE9123}"/>
            </a:ext>
          </a:extLst>
        </p:cNvPr>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AC8A397E-84F5-08E2-735A-67DA0B9C7A24}"/>
              </a:ext>
            </a:extLst>
          </p:cNvPr>
          <p:cNvSpPr>
            <a:spLocks noGrp="1"/>
          </p:cNvSpPr>
          <p:nvPr>
            <p:ph type="sldNum" sz="quarter" idx="12"/>
          </p:nvPr>
        </p:nvSpPr>
        <p:spPr/>
        <p:txBody>
          <a:bodyPr vert="horz" lIns="0" tIns="0" rIns="0" bIns="0" rtlCol="0" anchor="b" anchorCtr="0">
            <a:normAutofit/>
          </a:bodyPr>
          <a:lstStyle/>
          <a:p>
            <a:pPr>
              <a:spcAft>
                <a:spcPts val="600"/>
              </a:spcAft>
            </a:pPr>
            <a:fld id="{2066A98E-8ADC-2E49-AFB3-BB1FFA942C3E}" type="slidenum">
              <a:rPr lang="it-IT" smtClean="0"/>
              <a:pPr>
                <a:spcAft>
                  <a:spcPts val="600"/>
                </a:spcAft>
              </a:pPr>
              <a:t>183</a:t>
            </a:fld>
            <a:endParaRPr lang="it-IT"/>
          </a:p>
        </p:txBody>
      </p:sp>
      <p:sp>
        <p:nvSpPr>
          <p:cNvPr id="3" name="CasellaDiTesto 2">
            <a:extLst>
              <a:ext uri="{FF2B5EF4-FFF2-40B4-BE49-F238E27FC236}">
                <a16:creationId xmlns:a16="http://schemas.microsoft.com/office/drawing/2014/main" id="{B5FABBF4-F9B2-156C-CE0A-445DF4088E28}"/>
              </a:ext>
            </a:extLst>
          </p:cNvPr>
          <p:cNvSpPr txBox="1"/>
          <p:nvPr/>
        </p:nvSpPr>
        <p:spPr>
          <a:xfrm>
            <a:off x="1178737" y="928369"/>
            <a:ext cx="11553825" cy="917192"/>
          </a:xfrm>
          <a:prstGeom prst="rect">
            <a:avLst/>
          </a:prstGeom>
        </p:spPr>
        <p:txBody>
          <a:bodyPr vert="horz" lIns="0" tIns="0" rIns="0" bIns="0" rtlCol="0" anchor="t">
            <a:normAutofit/>
          </a:bodyPr>
          <a:lstStyle/>
          <a:p>
            <a:pPr>
              <a:lnSpc>
                <a:spcPts val="1800"/>
              </a:lnSpc>
              <a:spcBef>
                <a:spcPct val="0"/>
              </a:spcBef>
              <a:spcAft>
                <a:spcPts val="600"/>
              </a:spcAft>
            </a:pPr>
            <a:r>
              <a:rPr lang="it-IT" sz="2400" b="1" cap="all" dirty="0">
                <a:latin typeface="Calibri" panose="020F0502020204030204" pitchFamily="34" charset="0"/>
                <a:ea typeface="+mj-ea"/>
                <a:cs typeface="Calibri" panose="020F0502020204030204" pitchFamily="34" charset="0"/>
              </a:rPr>
              <a:t>L’ACCORDO DI COLLABORAZIONE </a:t>
            </a:r>
          </a:p>
        </p:txBody>
      </p:sp>
    </p:spTree>
    <p:extLst>
      <p:ext uri="{BB962C8B-B14F-4D97-AF65-F5344CB8AC3E}">
        <p14:creationId xmlns:p14="http://schemas.microsoft.com/office/powerpoint/2010/main" val="359262860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584791" y="477893"/>
            <a:ext cx="10793376"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CORRETTIVO APPALTI</a:t>
            </a:r>
          </a:p>
          <a:p>
            <a:pPr>
              <a:defRPr/>
            </a:pPr>
            <a:r>
              <a:rPr lang="it-IT" sz="2000" b="1" dirty="0" err="1">
                <a:effectLst/>
              </a:rPr>
              <a:t>D.Lgs.</a:t>
            </a:r>
            <a:r>
              <a:rPr lang="it-IT" sz="2000" b="1" dirty="0">
                <a:effectLst/>
              </a:rPr>
              <a:t> n. 209 del 31/12/2024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1. Dopo l’articolo 82 del decreto legislativo 31 marzo 2023, n. 36, è inserito il seguente: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82- bis. - Accordo di collaborazione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1. Le stazioni appaltanti </a:t>
            </a:r>
            <a:r>
              <a:rPr kumimoji="0" lang="it-IT" sz="2000" b="1" i="0" u="sng"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possono</a:t>
            </a: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inserire nei documenti di gara di cui all’articolo 82 lo schema di un accordo di collaborazione plurilaterale con il quale le parti coinvolte in misura significativa nella fase di esecuzione di un contratto di lavori, servizi o forniture, disciplinano le forme, le modalità e gli obiettivi della reciproca collaborazione al fine di perseguire il principio del risultato di cui all’articolo 1</a:t>
            </a:r>
            <a:r>
              <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mediante la definizione di meccanismi di esame contestuale degli interessi pubblici e privati coinvolti finalizzati alla prevenzione e riduzione dei rischi e alla </a:t>
            </a:r>
            <a:r>
              <a:rPr kumimoji="0" lang="it-IT" sz="2000" i="0" u="none" strike="noStrike" kern="1200" cap="none" spc="0" normalizeH="0" baseline="0" noProof="0" dirty="0">
                <a:ln>
                  <a:noFill/>
                </a:ln>
                <a:solidFill>
                  <a:srgbClr val="181818"/>
                </a:solidFill>
                <a:effectLst/>
                <a:highlight>
                  <a:srgbClr val="FFFF00"/>
                </a:highlight>
                <a:uLnTx/>
                <a:uFillTx/>
                <a:latin typeface="Calibri" panose="020F0502020204030204" pitchFamily="34" charset="0"/>
                <a:cs typeface="Calibri" panose="020F0502020204030204" pitchFamily="34" charset="0"/>
              </a:rPr>
              <a:t>risoluzione delle controversie </a:t>
            </a:r>
            <a:r>
              <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che possono insorgere nell’esecuzione dell’accordo. </a:t>
            </a:r>
            <a:r>
              <a:rPr kumimoji="0" lang="it-IT" sz="200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L’accordo di collaborazione non sostituisce il contratto principale e gli altri contratti al medesimo collegati, strumentali all’esecuzione dell’appalto e non ne integra i contenuti.</a:t>
            </a:r>
          </a:p>
        </p:txBody>
      </p:sp>
    </p:spTree>
    <p:extLst>
      <p:ext uri="{BB962C8B-B14F-4D97-AF65-F5344CB8AC3E}">
        <p14:creationId xmlns:p14="http://schemas.microsoft.com/office/powerpoint/2010/main" val="412840495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956930" y="904244"/>
            <a:ext cx="10080994" cy="40934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CORRETTIVO APPALTI </a:t>
            </a:r>
            <a:r>
              <a:rPr kumimoji="0" lang="it-IT" sz="2000" b="1" i="0" u="none" strike="noStrike" kern="1200" cap="none" spc="0" normalizeH="0" baseline="0" noProof="0" dirty="0" err="1">
                <a:ln>
                  <a:noFill/>
                </a:ln>
                <a:solidFill>
                  <a:srgbClr val="181818"/>
                </a:solidFill>
                <a:effectLst/>
                <a:uLnTx/>
                <a:uFillTx/>
                <a:latin typeface="Calibri" panose="020F0502020204030204" pitchFamily="34" charset="0"/>
                <a:cs typeface="Calibri" panose="020F0502020204030204" pitchFamily="34" charset="0"/>
              </a:rPr>
              <a:t>D.Lgs.</a:t>
            </a: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n. 209 del 31/12/2024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82- bis. - Accordo di collaborazione</a:t>
            </a:r>
            <a:endPar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2. Lo schema di accordo è redatto in coerenza con l</a:t>
            </a:r>
            <a:r>
              <a:rPr kumimoji="0" lang="it-IT" sz="2000" i="0" u="none" strike="noStrike" kern="1200" cap="none" spc="0" normalizeH="0" baseline="0" noProof="0" dirty="0">
                <a:ln>
                  <a:noFill/>
                </a:ln>
                <a:solidFill>
                  <a:srgbClr val="181818"/>
                </a:solidFill>
                <a:effectLst/>
                <a:highlight>
                  <a:srgbClr val="FFFF00"/>
                </a:highlight>
                <a:uLnTx/>
                <a:uFillTx/>
                <a:latin typeface="Calibri" panose="020F0502020204030204" pitchFamily="34" charset="0"/>
                <a:cs typeface="Calibri" panose="020F0502020204030204" pitchFamily="34" charset="0"/>
              </a:rPr>
              <a:t>’allegato II-6-bis</a:t>
            </a:r>
            <a:r>
              <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e definisce, in considerazione dell’oggetto del contratto principale, gli obiettivi principali e collaterali della collaborazione, nel rispetto del principio della fiducia di cui all’articolo 2, indicando, altresì, le eventuali </a:t>
            </a:r>
            <a:r>
              <a:rPr kumimoji="0" lang="it-IT" sz="2000"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premialità</a:t>
            </a:r>
            <a:r>
              <a:rPr kumimoji="0" lang="it-IT" sz="200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previste </a:t>
            </a:r>
            <a:r>
              <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per la realizzazione dei medesimi obiettivi.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3. All’esito dell’aggiudicazione, la stazione appaltante sottopone l’accordo di collaborazione alla sottoscrizione dell’appaltatore e delle </a:t>
            </a:r>
            <a:r>
              <a:rPr kumimoji="0" lang="it-IT" sz="2000"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altre parti coinvolte in misura significativa</a:t>
            </a:r>
            <a:r>
              <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individuate ai sensi dell’articolo 2 dell’allegato II-6 bis. </a:t>
            </a:r>
            <a:r>
              <a:rPr kumimoji="0" lang="it-IT" sz="200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L’accordo disciplina le modalità di adesione degli ulteriori operatori economici coinvolti nella fase dell’esecuzione in un momento successivo alla sottoscrizione del medesimo.</a:t>
            </a:r>
          </a:p>
        </p:txBody>
      </p:sp>
    </p:spTree>
    <p:extLst>
      <p:ext uri="{BB962C8B-B14F-4D97-AF65-F5344CB8AC3E}">
        <p14:creationId xmlns:p14="http://schemas.microsoft.com/office/powerpoint/2010/main" val="320093038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EE6C6-255D-DE39-9121-F0BA1BD4B2EB}"/>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EBB55F3B-86A3-36B7-51B7-EF4F8F9373F7}"/>
              </a:ext>
            </a:extLst>
          </p:cNvPr>
          <p:cNvSpPr txBox="1"/>
          <p:nvPr/>
        </p:nvSpPr>
        <p:spPr>
          <a:xfrm>
            <a:off x="970442" y="1265751"/>
            <a:ext cx="10251115"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CORRETTIVO APPALTI </a:t>
            </a:r>
            <a:r>
              <a:rPr kumimoji="0" lang="it-IT" sz="2000" b="1" i="0" u="none" strike="noStrike" kern="1200" cap="none" spc="0" normalizeH="0" baseline="0" noProof="0" dirty="0" err="1">
                <a:ln>
                  <a:noFill/>
                </a:ln>
                <a:solidFill>
                  <a:srgbClr val="181818"/>
                </a:solidFill>
                <a:effectLst/>
                <a:uLnTx/>
                <a:uFillTx/>
                <a:latin typeface="Calibri" panose="020F0502020204030204" pitchFamily="34" charset="0"/>
                <a:cs typeface="Calibri" panose="020F0502020204030204" pitchFamily="34" charset="0"/>
              </a:rPr>
              <a:t>D.Lgs.</a:t>
            </a: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n. 209 del 31/12/2024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82- bis. - Accordo di collaborazione</a:t>
            </a:r>
            <a:endPar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4. Al fine di monitorare gli effetti prodotti dalle disposizioni di cui al presente articolo, le stazioni appaltanti comunicano alla piattaforma del servizio contratti pubblici di cui all’articolo 223, comma 10, gli accordi di collaborazione stipulati all’esito della fase di aggiudicazione. </a:t>
            </a:r>
            <a:r>
              <a:rPr kumimoji="0" lang="it-IT" sz="2000" i="0" u="sng"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Il Servizio contratti pubblici monitora i risultati perseguiti nella fase dell’esecuzione mediante l’accordo di collaborazione e riferisce periodicamente alla Cabina di regia di cui all’articolo 221.».</a:t>
            </a:r>
          </a:p>
        </p:txBody>
      </p:sp>
    </p:spTree>
    <p:extLst>
      <p:ext uri="{BB962C8B-B14F-4D97-AF65-F5344CB8AC3E}">
        <p14:creationId xmlns:p14="http://schemas.microsoft.com/office/powerpoint/2010/main" val="68638639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552892" y="967926"/>
            <a:ext cx="10782743"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(Allegato II-6-bis. Accordo di collaborazione (articolo 82-bis, comma 3)</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1 (Definizione</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1. Si definisce «accordo di collaborazione» l’accordo plurilaterale con il quale le parti coinvolte in misura significativa nella fase di esecuzione di un contratto di lavori, servizi o forniture, disciplinano le forme, le modalità e gli obiettivi della reciproca collaborazione al fine di perseguire il principio del risultato di cui all’articolo 1 mediante la definizione di meccanismi di esame contestuale degli interessi pubblici e privati coinvolti finalizzati alla prevenzione e riduzione dei rischi e alla risoluzione delle controversie che possono insorgere nell’esecuzione dell’accordo.</a:t>
            </a:r>
          </a:p>
        </p:txBody>
      </p:sp>
    </p:spTree>
    <p:extLst>
      <p:ext uri="{BB962C8B-B14F-4D97-AF65-F5344CB8AC3E}">
        <p14:creationId xmlns:p14="http://schemas.microsoft.com/office/powerpoint/2010/main" val="6743843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962246" y="303780"/>
            <a:ext cx="10267507" cy="50167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Allegato II-6-bis. Accordo di collaborazione (articolo 82-bis, comma 3)</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2 (Parti dell’accordo e soggetti della collaborazione)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1. L’accordo di collaborazione è un </a:t>
            </a:r>
            <a:r>
              <a:rPr kumimoji="0" lang="it-IT" sz="2000" i="0"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accordo plurilaterale </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sottoscritto dalle parti coinvolte nell’esecuzione del contratto, individuate ai sensi del presente articolo in considerazione dell’oggetto e degli obiettivi dell’accordo. L’accordo è aperto all’adesione di altri soggetti alle condizioni stabilite nello stesso accordo di collaborazione, in conformità con le disposizioni del comma 3.</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2. Sono parti dell’accordo: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 la stazione appaltante, il R.U.P. e, ove previsto in relazione all’oggetto del contratto principale, il Direttore dei lavori, il Coordinatore per la sicurezza, il Direttore dell’esecuzione, e il progettista per le opere realizzate mediante metodi e strumenti di gestione informativa digitale delle costruzioni ai sensi dell’articolo 43 del Codice;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b) l’appaltatore;</a:t>
            </a:r>
          </a:p>
        </p:txBody>
      </p:sp>
    </p:spTree>
    <p:extLst>
      <p:ext uri="{BB962C8B-B14F-4D97-AF65-F5344CB8AC3E}">
        <p14:creationId xmlns:p14="http://schemas.microsoft.com/office/powerpoint/2010/main" val="388198278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808075" y="816477"/>
            <a:ext cx="9991060" cy="440120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Allegato II-6-bis. Accordo di collaborazione (articolo 82-bis, comma 3)</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2 (Parti dell’accordo e soggetti della collaborazione)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2. Sono parti dell’accordo: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 la stazione appaltante, il R.U.P. e, ove previsto in relazione all’oggetto del contratto principale, il Direttore dei lavori, il Coordinatore per la sicurezza, il Direttore dell’esecuzione, e il progettista per le opere realizzate mediante metodi e strumenti di gestione informativa digitale delle costruzioni ai sensi dell’articolo 43 del Codice;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b) l’appaltatore;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c) i sub-appaltatori, i sub-contraenti e i fornitori che, su accordo della stazione appaltante e dell’appaltatore, sono coinvolti in misura significativa nella fase di esecuzione, tenuto conto dell’oggetto e del valore del subappalto, del sub-contratto o della fornitura, e della rilevanza delle prestazioni al fine del raggiungimento del risultato perseguito con il contratto principale.</a:t>
            </a:r>
          </a:p>
        </p:txBody>
      </p:sp>
    </p:spTree>
    <p:extLst>
      <p:ext uri="{BB962C8B-B14F-4D97-AF65-F5344CB8AC3E}">
        <p14:creationId xmlns:p14="http://schemas.microsoft.com/office/powerpoint/2010/main" val="2180042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ECF21-65AE-DF5A-F189-6A3834AFCA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9F94D0-E79B-0D64-5073-49E605A73B62}"/>
              </a:ext>
            </a:extLst>
          </p:cNvPr>
          <p:cNvSpPr txBox="1">
            <a:spLocks/>
          </p:cNvSpPr>
          <p:nvPr/>
        </p:nvSpPr>
        <p:spPr>
          <a:xfrm>
            <a:off x="317499" y="1343608"/>
            <a:ext cx="11553825"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endParaRPr lang="it-IT" sz="2000" dirty="0">
              <a:latin typeface="Calibri"/>
            </a:endParaRPr>
          </a:p>
        </p:txBody>
      </p:sp>
      <p:sp>
        <p:nvSpPr>
          <p:cNvPr id="4" name="CasellaDiTesto 3">
            <a:extLst>
              <a:ext uri="{FF2B5EF4-FFF2-40B4-BE49-F238E27FC236}">
                <a16:creationId xmlns:a16="http://schemas.microsoft.com/office/drawing/2014/main" id="{8B072108-BF37-B87D-C600-81E7BEC51511}"/>
              </a:ext>
            </a:extLst>
          </p:cNvPr>
          <p:cNvSpPr txBox="1"/>
          <p:nvPr/>
        </p:nvSpPr>
        <p:spPr>
          <a:xfrm>
            <a:off x="1010093" y="681136"/>
            <a:ext cx="9874687" cy="3785652"/>
          </a:xfrm>
          <a:prstGeom prst="rect">
            <a:avLst/>
          </a:prstGeom>
          <a:noFill/>
        </p:spPr>
        <p:txBody>
          <a:bodyPr wrap="square">
            <a:spAutoFit/>
          </a:bodyPr>
          <a:lstStyle/>
          <a:p>
            <a:pPr algn="just">
              <a:buNone/>
            </a:pPr>
            <a:r>
              <a:rPr lang="it-IT" sz="2000" b="1" i="0" dirty="0">
                <a:solidFill>
                  <a:srgbClr val="000000"/>
                </a:solidFill>
                <a:effectLst/>
                <a:latin typeface="Calibri" panose="020F0502020204030204" pitchFamily="34" charset="0"/>
                <a:cs typeface="Calibri" panose="020F0502020204030204" pitchFamily="34" charset="0"/>
              </a:rPr>
              <a:t>DELIBERA ANAC n. 82 del 03 marzo 2025</a:t>
            </a:r>
          </a:p>
          <a:p>
            <a:pPr algn="just"/>
            <a:endParaRPr lang="it-IT" sz="2000" dirty="0">
              <a:solidFill>
                <a:srgbClr val="000000"/>
              </a:solidFill>
              <a:effectLst/>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Il controllo svolto dal D.E.C. deve essere continuo e basato su criteri oggettivi di misurazione della qualità, evitando semplici richiami generici alle “regole dell’arte”. </a:t>
            </a:r>
          </a:p>
          <a:p>
            <a:pPr algn="just"/>
            <a:endParaRPr lang="it-IT" sz="2000" dirty="0">
              <a:solidFill>
                <a:srgbClr val="000000"/>
              </a:solidFill>
              <a:latin typeface="Calibri" panose="020F0502020204030204" pitchFamily="34" charset="0"/>
              <a:cs typeface="Calibri" panose="020F0502020204030204" pitchFamily="34" charset="0"/>
            </a:endParaRPr>
          </a:p>
          <a:p>
            <a:pPr algn="just"/>
            <a:endParaRPr lang="it-IT" sz="2000" b="0" i="0" dirty="0">
              <a:solidFill>
                <a:srgbClr val="000000"/>
              </a:solidFill>
              <a:effectLst/>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Le valutazioni devono infatti fondarsi su parametri misurabili e riscontrabili, al fine di garantire l’efficacia dell’attività di verifica, e gli esiti di queste attività devono essere formalizzati in appositi verbali, che documentano inequivocabilmente gli accertamenti condotti, le eventuali criticità riscontrate e le azioni correttive adottabili/adottate.</a:t>
            </a:r>
          </a:p>
          <a:p>
            <a:pPr algn="just">
              <a:buNone/>
            </a:pPr>
            <a:endParaRPr lang="it-IT" sz="2000" dirty="0">
              <a:solidFill>
                <a:srgbClr val="000000"/>
              </a:solidFill>
              <a:latin typeface="Calibri" panose="020F0502020204030204" pitchFamily="34" charset="0"/>
              <a:cs typeface="Calibri" panose="020F0502020204030204" pitchFamily="34" charset="0"/>
            </a:endParaRPr>
          </a:p>
          <a:p>
            <a:pPr algn="just">
              <a:buNone/>
            </a:pPr>
            <a:endParaRPr lang="it-IT" sz="2000" dirty="0">
              <a:solidFill>
                <a:srgbClr val="000000"/>
              </a:solidFill>
              <a:effectLst/>
              <a:latin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98B1D7EE-F466-AB94-5AD1-539A22D49BFE}"/>
              </a:ext>
            </a:extLst>
          </p:cNvPr>
          <p:cNvSpPr txBox="1"/>
          <p:nvPr/>
        </p:nvSpPr>
        <p:spPr>
          <a:xfrm>
            <a:off x="3696442" y="4076596"/>
            <a:ext cx="6097772" cy="1323439"/>
          </a:xfrm>
          <a:prstGeom prst="rect">
            <a:avLst/>
          </a:prstGeom>
          <a:noFill/>
        </p:spPr>
        <p:txBody>
          <a:bodyPr wrap="square">
            <a:spAutoFit/>
          </a:bodyPr>
          <a:lstStyle/>
          <a:p>
            <a:pPr algn="just">
              <a:buNone/>
            </a:pPr>
            <a:r>
              <a:rPr lang="it-IT" sz="2000" b="1" dirty="0">
                <a:solidFill>
                  <a:srgbClr val="7030A0"/>
                </a:solidFill>
                <a:effectLst/>
                <a:latin typeface="Calibri" panose="020F0502020204030204" pitchFamily="34" charset="0"/>
                <a:cs typeface="Calibri" panose="020F0502020204030204" pitchFamily="34" charset="0"/>
              </a:rPr>
              <a:t>approccio sistematico e strutturato al monitoraggio delle attività esecutive, al fine di assicurare che le prestazioni contrattuali vengano eseguite tempestivamente e in conformità agli standard previsti </a:t>
            </a:r>
          </a:p>
        </p:txBody>
      </p:sp>
    </p:spTree>
    <p:extLst>
      <p:ext uri="{BB962C8B-B14F-4D97-AF65-F5344CB8AC3E}">
        <p14:creationId xmlns:p14="http://schemas.microsoft.com/office/powerpoint/2010/main" val="227613964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701747" y="770834"/>
            <a:ext cx="10431869" cy="409342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Allegato II-6-bis. Accordo di collaborazione (articolo 82-bis, comma 3)</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2 (Parti dell’accordo e soggetti della collaborazione)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3. La stazione appaltante,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anche su motivata istanza dell’appaltatore</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può altresì invitare ad aderire all’accordo di collaborazione ulteriori soggetti, pubblici e privati, inclusi gli investitori istituzionali, nonché le amministrazioni partecipanti alla conferenza di servizi di cui all’articolo 38 del Codice, </a:t>
            </a:r>
            <a:r>
              <a:rPr kumimoji="0" lang="it-IT" sz="2000" i="0"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e, comunque, le amministrazioni e gli enti titolari di autorizzazioni e pareri e gli enti gestori di interferenze, coinvolti, a vario titolo, nelle attività e funzioni strumentali al raggiungimento del risultato dell’esecuzione.</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L’accordo di collaborazione definisce le funzioni e le attività svolte dai soggetti individuati ai sensi del primo periodo in coerenza con i compiti loro attribuiti dalla legge.</a:t>
            </a:r>
          </a:p>
        </p:txBody>
      </p:sp>
    </p:spTree>
    <p:extLst>
      <p:ext uri="{BB962C8B-B14F-4D97-AF65-F5344CB8AC3E}">
        <p14:creationId xmlns:p14="http://schemas.microsoft.com/office/powerpoint/2010/main" val="420969410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747026" y="0"/>
            <a:ext cx="10697948" cy="51092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Allegato II-6-bis. Accordo di collaborazione (articolo 82-bis, comma 3)</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2 (Parti dell’accordo e soggetti della collaborazione)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4. Le parti e i soggetti individuati ai sensi del presente articolo sottoscrivono l’accordo e collaborano secondo </a:t>
            </a:r>
            <a:r>
              <a:rPr kumimoji="0" lang="it-IT" sz="2000" i="0"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buona fede e correttezza al perseguimento degli obiettivi dell’accordo di collaborazione, individuando misure volte a prevenire e individuare tempestivamente eventuali criticità della fase di esecuzione, a favorire il confronto sulle possibili soluzioni.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5. Fatta salva l’autonomia delle parti in ragione degli obiettivi e degli impegni della collaborazione, sono soggetti dell’esecuzione dell’accordo: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il direttore strategico, che è un soggetto imparziale</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munito delle necessarie competenze e capacità organizzative, il quale coordina le parti anche al fine di migliorare la cooperazione;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b)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eventuali consulenti delle parti </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di cui al comma 2, che monitorano l’andamento della collaborazione e supportano le parti nel raggiungimento degli obiettivi dell’accordo.</a:t>
            </a:r>
          </a:p>
        </p:txBody>
      </p:sp>
    </p:spTree>
    <p:extLst>
      <p:ext uri="{BB962C8B-B14F-4D97-AF65-F5344CB8AC3E}">
        <p14:creationId xmlns:p14="http://schemas.microsoft.com/office/powerpoint/2010/main" val="223425139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555772" y="350732"/>
            <a:ext cx="11080455"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Allegato II-6-bis. Accordo di collaborazione (articolo 82-bis, comma 3)</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3 (Struttura e contenuti dell’accordo di collaborazione)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1. L’accordo di collaborazione, preceduto dalle premesse generali,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individua: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l’oggetto, le attività finalizzate al raggiungimento degli obiettivi principali e collaterali, e i corrispondenti impegni delle parti</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b) le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modalità di verifica </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degli obiettivi di collaborazione;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c) i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meccanismi di prevenzione e riduzione dei rischi e di risoluzione delle possibili controversie </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relative all’esecuzione dell’accordo, e il </a:t>
            </a:r>
            <a:r>
              <a:rPr kumimoji="0" lang="it-IT" sz="2000" i="0" strike="noStrike" kern="1200" cap="none" spc="0" normalizeH="0" baseline="0" noProof="0" dirty="0">
                <a:ln>
                  <a:noFill/>
                </a:ln>
                <a:solidFill>
                  <a:srgbClr val="181818"/>
                </a:solidFill>
                <a:effectLst/>
                <a:highlight>
                  <a:srgbClr val="00FF00"/>
                </a:highlight>
                <a:uLnTx/>
                <a:uFillTx/>
                <a:latin typeface="Calibri" panose="020F0502020204030204" pitchFamily="34" charset="0"/>
                <a:cs typeface="Calibri" panose="020F0502020204030204" pitchFamily="34" charset="0"/>
              </a:rPr>
              <a:t>sistema di allerta di cui al comma 6;</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d) le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responsabilità per l’esecuzione dell’accordo</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determinate in ragione delle attività e dei compiti conferiti a ciascuna parte;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e) le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eventuali premialità </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relative al raggiungimento degli obiettivi dell’accordo e i relativi meccanismi di operatività;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err="1">
                <a:ln>
                  <a:noFill/>
                </a:ln>
                <a:solidFill>
                  <a:srgbClr val="181818"/>
                </a:solidFill>
                <a:effectLst/>
                <a:uLnTx/>
                <a:uFillTx/>
                <a:latin typeface="Calibri" panose="020F0502020204030204" pitchFamily="34" charset="0"/>
                <a:cs typeface="Calibri" panose="020F0502020204030204" pitchFamily="34" charset="0"/>
              </a:rPr>
              <a:t>f</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le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funzioni e le attività delle parti e dei soggetti della collaborazione</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g) le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ipotesi e modalità di scioglimento dell’accordo</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13453749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701748" y="0"/>
            <a:ext cx="10251115" cy="532453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Allegato II-6-bis. Accordo di collaborazione (articolo 82-bis, comma 3)</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3 (Struttura e contenuti dell’accordo di collaborazione)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3. Gli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obiettivi principali </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sono individuati in coerenza con l’oggetto e le caratteristiche specifiche dell’appalto e riguardano, in particolare, le </a:t>
            </a:r>
            <a:r>
              <a:rPr kumimoji="0" lang="it-IT" sz="2000" i="0" u="sng"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attività, i compiti e lo scambio di informazioni necessarie al fine di garantire il rispetto dei tempi di esecuzione, le modalità di verifica delle prestazioni eseguite, il contenimento del costo o del prezzo del contratto entro i limiti di spesa dal medesimo fissati, nonché ogni ulteriore aspetto funzionale al raggiungimento del risultato.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u="sng"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4. Gli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obiettivi collaterali </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individuano le attività e gli impegni a carico delle parti finalizzati al conseguimento di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ulteriori benefici di comune interesse tenuto conto anche degli aspetti sociali, culturali e ambientali connessi all’appalto.</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Rientrano tra gli obiettivi collaterali la promozione della partecipazione ai subappalti o sub-contratti delle piccole e medie imprese con sede operativa nell’ambito territoriale di riferimento per le prestazioni di cui all’articolo 108, comma 7, terzo periodo.</a:t>
            </a:r>
          </a:p>
        </p:txBody>
      </p:sp>
    </p:spTree>
    <p:extLst>
      <p:ext uri="{BB962C8B-B14F-4D97-AF65-F5344CB8AC3E}">
        <p14:creationId xmlns:p14="http://schemas.microsoft.com/office/powerpoint/2010/main" val="233130094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606055" y="576232"/>
            <a:ext cx="10410603" cy="409342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5. L’accordo di collaborazione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disciplina le modalità di verifica degli obiettivi </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di collaborazione conseguiti dalle parti mediante la </a:t>
            </a:r>
            <a:r>
              <a:rPr kumimoji="0" lang="it-IT" sz="2000" i="0"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definizione di indicatori di prestazione o di risultato e l’individuazione delle scadenze temporali del monitoraggio e di raggiungimento degli obiettivi ai quali sono connesse le eventuali premialità</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6. L’accordo di collaborazione individua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un sistema di allerta finalizzato a prevenire eventuali criticità che potrebbero comprometterne la corretta esecuzione e a fornire tempestivi rimedi, in coerenza con il principio del risultato.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7. L’accordo di collaborazione </a:t>
            </a:r>
            <a:r>
              <a:rPr kumimoji="0" lang="it-IT" sz="2000" i="0" strike="noStrike" kern="1200" cap="none" spc="0" normalizeH="0" baseline="0" noProof="0" dirty="0">
                <a:ln>
                  <a:noFill/>
                </a:ln>
                <a:solidFill>
                  <a:srgbClr val="181818"/>
                </a:solidFill>
                <a:effectLst/>
                <a:highlight>
                  <a:srgbClr val="00FF00"/>
                </a:highlight>
                <a:uLnTx/>
                <a:uFillTx/>
                <a:latin typeface="Calibri" panose="020F0502020204030204" pitchFamily="34" charset="0"/>
                <a:cs typeface="Calibri" panose="020F0502020204030204" pitchFamily="34" charset="0"/>
              </a:rPr>
              <a:t>può prevedere meccanismi di premialità</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connessi al raggiungimento degli obiettivi principali e collaterali dell’accordo di collaborazione se previsti nello schema di accordo inserito nei documenti iniziali di gara.</a:t>
            </a:r>
          </a:p>
        </p:txBody>
      </p:sp>
    </p:spTree>
    <p:extLst>
      <p:ext uri="{BB962C8B-B14F-4D97-AF65-F5344CB8AC3E}">
        <p14:creationId xmlns:p14="http://schemas.microsoft.com/office/powerpoint/2010/main" val="172290864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691117" y="805190"/>
            <a:ext cx="10538194"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8. Le premialità possono consistere: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 </a:t>
            </a:r>
            <a:r>
              <a:rPr kumimoji="0" lang="it-IT" sz="2000" i="0" u="sng"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nell’inserimento degli operatori economici aderenti all’accordo di collaborazione negli elenchi e negli albi per l’affidamento dei contratti di lavori, servizi e forniture di importo inferiore alle soglie di cui all’articolo 14</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fermo restando il rispetto delle procedure di affidamento previste dal Codice;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b) nella </a:t>
            </a:r>
            <a:r>
              <a:rPr kumimoji="0" lang="it-IT" sz="2000" i="0" u="sng"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previsione di opzioni nel rispetto delle disposizioni del Codice</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c) in </a:t>
            </a:r>
            <a:r>
              <a:rPr kumimoji="0" lang="it-IT" sz="2000" i="0" u="sng"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premi economici connessi al raggiungimento degli obiettivi della collaborazione</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determinati dalla stazione appaltante nello schema di accordo in coerenza con l’articolo 126 del Codice, tenuto conto della rilevanza dell’obiettivo raggiunto, e comunque nei limiti delle risorse disponibili nell’ambito del quadro economico dell’intervento;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d) in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premi reputazionali consistenti nell’attribuzione di criteri premiali per le successive procedure di affidamento, secondo quanto previsto dall’articolo 108 del Codice.</a:t>
            </a:r>
          </a:p>
        </p:txBody>
      </p:sp>
    </p:spTree>
    <p:extLst>
      <p:ext uri="{BB962C8B-B14F-4D97-AF65-F5344CB8AC3E}">
        <p14:creationId xmlns:p14="http://schemas.microsoft.com/office/powerpoint/2010/main" val="191704157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1185973" y="2060630"/>
            <a:ext cx="9820053"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9. Le parti definiscono nell’accordo di collaborazione le ipotesi di scioglimento del medesimo, per cause attinenti al raggiungimento dello scopo e alla scadenza degli adempimenti previsti o per cause imputabili ad una grave e non giustificata violazione degli impegni concordati ad opera delle parti aderenti. L’accordo disciplina il procedimento di scioglimento del medesimo al verificarsi delle predette ipotesi.</a:t>
            </a:r>
            <a:endPar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179268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0515F8-473C-0F27-F077-6536FA0116E2}"/>
              </a:ext>
            </a:extLst>
          </p:cNvPr>
          <p:cNvSpPr txBox="1"/>
          <p:nvPr/>
        </p:nvSpPr>
        <p:spPr>
          <a:xfrm>
            <a:off x="800321" y="356527"/>
            <a:ext cx="10591357"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Allegato II-6-bis. Accordo di collaborazione (articolo 82-bis, comma 3)</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b="1" dirty="0">
              <a:solidFill>
                <a:srgbClr val="181818"/>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Articolo 4 (Sistema di risoluzione alternativa delle controversie)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1. L’accordo di collaborazione </a:t>
            </a:r>
            <a:r>
              <a:rPr kumimoji="0" lang="it-IT" sz="2000" b="1"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impegna le parti a risolvere in buona fede, con gli strumenti collaborativi previsti dall’accordo medesimo, eventuali controversie sorte in sede di esecuzione dell’accordo</a:t>
            </a: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 Se non è possibile risolvere in forma collaborativa la controversia, l’accordo individua, in coerenza con il contratto di appalto e con i contratti al medesimo collegati, il ricorso preferenziale agli strumenti alternativi di risoluzione delle controversie di cui al Titolo II della Parte I del Libro V del Codice.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strike="noStrike" kern="1200" cap="none" spc="0" normalizeH="0" baseline="0" noProof="0" dirty="0">
                <a:ln>
                  <a:noFill/>
                </a:ln>
                <a:solidFill>
                  <a:srgbClr val="181818"/>
                </a:solidFill>
                <a:effectLst/>
                <a:uLnTx/>
                <a:uFillTx/>
                <a:latin typeface="Calibri" panose="020F0502020204030204" pitchFamily="34" charset="0"/>
                <a:cs typeface="Calibri" panose="020F0502020204030204" pitchFamily="34" charset="0"/>
              </a:rPr>
              <a:t>2. In caso di costituzione di un </a:t>
            </a:r>
            <a:r>
              <a:rPr kumimoji="0" lang="it-IT" sz="2000" i="0"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collegio consultivo tecnico ai sensi degli articoli 215 o 218 del Codice, le parti dell’accordo di collaborazione sono tenute ad osservare i pareri e le determinazioni del collegio, ove incidenti su aspetti da esso regolati.”.</a:t>
            </a:r>
            <a:endParaRPr kumimoji="0" lang="it-IT" sz="2000" b="1" i="0"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074161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D105C-CD9F-5F5F-214F-076DBB671D02}"/>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7254743F-5F7C-2F86-0480-B614508CF11B}"/>
              </a:ext>
            </a:extLst>
          </p:cNvPr>
          <p:cNvSpPr txBox="1"/>
          <p:nvPr/>
        </p:nvSpPr>
        <p:spPr>
          <a:xfrm>
            <a:off x="997527" y="1995055"/>
            <a:ext cx="8401654" cy="3416320"/>
          </a:xfrm>
          <a:prstGeom prst="rect">
            <a:avLst/>
          </a:prstGeom>
          <a:noFill/>
        </p:spPr>
        <p:txBody>
          <a:bodyPr wrap="square" rtlCol="0">
            <a:spAutoFit/>
          </a:bodyPr>
          <a:lstStyle/>
          <a:p>
            <a:r>
              <a:rPr lang="it-IT" sz="3600" b="1" dirty="0">
                <a:latin typeface="Calibri" panose="020F0502020204030204" pitchFamily="34" charset="0"/>
                <a:cs typeface="Calibri" panose="020F0502020204030204" pitchFamily="34" charset="0"/>
              </a:rPr>
              <a:t>GRAZIE PER LA ATTENZIONE</a:t>
            </a:r>
          </a:p>
          <a:p>
            <a:endParaRPr lang="it-IT" sz="3600" dirty="0">
              <a:latin typeface="Calibri" panose="020F0502020204030204" pitchFamily="34" charset="0"/>
              <a:cs typeface="Calibri" panose="020F0502020204030204" pitchFamily="34" charset="0"/>
            </a:endParaRPr>
          </a:p>
          <a:p>
            <a:endParaRPr lang="it-IT" sz="3600" dirty="0">
              <a:latin typeface="Calibri" panose="020F0502020204030204" pitchFamily="34" charset="0"/>
              <a:cs typeface="Calibri" panose="020F0502020204030204" pitchFamily="34" charset="0"/>
            </a:endParaRPr>
          </a:p>
          <a:p>
            <a:r>
              <a:rPr lang="it-IT" sz="3600" dirty="0">
                <a:latin typeface="Calibri" panose="020F0502020204030204" pitchFamily="34" charset="0"/>
                <a:cs typeface="Calibri" panose="020F0502020204030204" pitchFamily="34" charset="0"/>
              </a:rPr>
              <a:t>Avv. Samantha Battiston </a:t>
            </a:r>
          </a:p>
          <a:p>
            <a:endParaRPr lang="it-IT" sz="3600" dirty="0">
              <a:latin typeface="Calibri" panose="020F0502020204030204" pitchFamily="34" charset="0"/>
              <a:cs typeface="Calibri" panose="020F0502020204030204" pitchFamily="34" charset="0"/>
            </a:endParaRPr>
          </a:p>
          <a:p>
            <a:r>
              <a:rPr lang="it-IT" sz="3600" dirty="0" err="1">
                <a:latin typeface="Calibri" panose="020F0502020204030204" pitchFamily="34" charset="0"/>
                <a:cs typeface="Calibri" panose="020F0502020204030204" pitchFamily="34" charset="0"/>
              </a:rPr>
              <a:t>info@studiobattiston.eu</a:t>
            </a:r>
            <a:r>
              <a:rPr lang="it-IT" sz="36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455056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8C788-8A96-1901-3A4A-4AC70DD9DDC5}"/>
            </a:ext>
          </a:extLst>
        </p:cNvPr>
        <p:cNvGrpSpPr/>
        <p:nvPr/>
      </p:nvGrpSpPr>
      <p:grpSpPr>
        <a:xfrm>
          <a:off x="0" y="0"/>
          <a:ext cx="0" cy="0"/>
          <a:chOff x="0" y="0"/>
          <a:chExt cx="0" cy="0"/>
        </a:xfrm>
      </p:grpSpPr>
      <p:pic>
        <p:nvPicPr>
          <p:cNvPr id="2" name="Picture 1" descr="image1.jpg">
            <a:extLst>
              <a:ext uri="{FF2B5EF4-FFF2-40B4-BE49-F238E27FC236}">
                <a16:creationId xmlns:a16="http://schemas.microsoft.com/office/drawing/2014/main" id="{212C6C57-88FD-C2CE-9356-8D71CD3F8BAA}"/>
              </a:ext>
            </a:extLst>
          </p:cNvPr>
          <p:cNvPicPr>
            <a:picLocks noChangeAspect="1"/>
          </p:cNvPicPr>
          <p:nvPr/>
        </p:nvPicPr>
        <p:blipFill>
          <a:blip r:embed="rId2"/>
          <a:stretch>
            <a:fillRect/>
          </a:stretch>
        </p:blipFill>
        <p:spPr>
          <a:xfrm>
            <a:off x="0" y="0"/>
            <a:ext cx="12191999" cy="6858000"/>
          </a:xfrm>
          <a:prstGeom prst="rect">
            <a:avLst/>
          </a:prstGeom>
        </p:spPr>
      </p:pic>
      <p:sp>
        <p:nvSpPr>
          <p:cNvPr id="4" name="TextBox 3">
            <a:extLst>
              <a:ext uri="{FF2B5EF4-FFF2-40B4-BE49-F238E27FC236}">
                <a16:creationId xmlns:a16="http://schemas.microsoft.com/office/drawing/2014/main" id="{83204CD9-D23A-FAA5-E2D8-B781B094B4A6}"/>
              </a:ext>
            </a:extLst>
          </p:cNvPr>
          <p:cNvSpPr txBox="1"/>
          <p:nvPr/>
        </p:nvSpPr>
        <p:spPr>
          <a:xfrm>
            <a:off x="685800" y="261156"/>
            <a:ext cx="10972800" cy="507831"/>
          </a:xfrm>
          <a:prstGeom prst="rect">
            <a:avLst/>
          </a:prstGeom>
          <a:noFill/>
        </p:spPr>
        <p:txBody>
          <a:bodyPr wrap="square">
            <a:spAutoFit/>
          </a:bodyPr>
          <a:lstStyle/>
          <a:p>
            <a:pPr>
              <a:defRPr sz="2700" b="1">
                <a:solidFill>
                  <a:srgbClr val="183E68"/>
                </a:solidFill>
                <a:latin typeface="Calibri"/>
              </a:defRPr>
            </a:pPr>
            <a:r>
              <a:rPr dirty="0"/>
              <a:t>Il controllo </a:t>
            </a:r>
            <a:r>
              <a:rPr dirty="0" err="1"/>
              <a:t>esecutivo</a:t>
            </a:r>
            <a:r>
              <a:rPr dirty="0"/>
              <a:t> </a:t>
            </a:r>
            <a:r>
              <a:rPr lang="it-IT" dirty="0"/>
              <a:t>efficace</a:t>
            </a:r>
            <a:endParaRPr dirty="0"/>
          </a:p>
        </p:txBody>
      </p:sp>
      <p:sp>
        <p:nvSpPr>
          <p:cNvPr id="5" name="TextBox 4">
            <a:extLst>
              <a:ext uri="{FF2B5EF4-FFF2-40B4-BE49-F238E27FC236}">
                <a16:creationId xmlns:a16="http://schemas.microsoft.com/office/drawing/2014/main" id="{D315C468-FBFD-C43A-97E8-65141FD3644A}"/>
              </a:ext>
            </a:extLst>
          </p:cNvPr>
          <p:cNvSpPr txBox="1"/>
          <p:nvPr/>
        </p:nvSpPr>
        <p:spPr>
          <a:xfrm>
            <a:off x="685800" y="938237"/>
            <a:ext cx="9052560" cy="400110"/>
          </a:xfrm>
          <a:prstGeom prst="rect">
            <a:avLst/>
          </a:prstGeom>
          <a:noFill/>
        </p:spPr>
        <p:txBody>
          <a:bodyPr wrap="square">
            <a:spAutoFit/>
          </a:bodyPr>
          <a:lstStyle/>
          <a:p>
            <a:pPr>
              <a:defRPr sz="819">
                <a:solidFill>
                  <a:srgbClr val="65788C"/>
                </a:solidFill>
                <a:latin typeface="Calibri"/>
              </a:defRPr>
            </a:pPr>
            <a:r>
              <a:rPr sz="2000" dirty="0"/>
              <a:t>ANAC, delibera n. 497 del 29 </a:t>
            </a:r>
            <a:r>
              <a:rPr sz="2000" dirty="0" err="1"/>
              <a:t>ottobre</a:t>
            </a:r>
            <a:r>
              <a:rPr sz="2000" dirty="0"/>
              <a:t> 2024, §§ 1-4.</a:t>
            </a:r>
          </a:p>
        </p:txBody>
      </p:sp>
      <p:sp>
        <p:nvSpPr>
          <p:cNvPr id="6" name="TextBox 5">
            <a:extLst>
              <a:ext uri="{FF2B5EF4-FFF2-40B4-BE49-F238E27FC236}">
                <a16:creationId xmlns:a16="http://schemas.microsoft.com/office/drawing/2014/main" id="{18F8159D-39C5-59F2-59CA-B66E71293524}"/>
              </a:ext>
            </a:extLst>
          </p:cNvPr>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6</a:t>
            </a:r>
          </a:p>
        </p:txBody>
      </p:sp>
      <p:sp>
        <p:nvSpPr>
          <p:cNvPr id="7" name="Rounded Rectangle 6">
            <a:extLst>
              <a:ext uri="{FF2B5EF4-FFF2-40B4-BE49-F238E27FC236}">
                <a16:creationId xmlns:a16="http://schemas.microsoft.com/office/drawing/2014/main" id="{C892FFCD-DE19-0372-0475-4D67226A9167}"/>
              </a:ext>
            </a:extLst>
          </p:cNvPr>
          <p:cNvSpPr/>
          <p:nvPr/>
        </p:nvSpPr>
        <p:spPr>
          <a:xfrm>
            <a:off x="670560" y="1527507"/>
            <a:ext cx="10835640" cy="3946575"/>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La delibera ANAC n. 497/2024 </a:t>
            </a:r>
            <a:r>
              <a:rPr dirty="0" err="1"/>
              <a:t>impone</a:t>
            </a:r>
            <a:r>
              <a:rPr lang="it-IT" dirty="0"/>
              <a:t> di compiere</a:t>
            </a:r>
            <a:r>
              <a:rPr dirty="0"/>
              <a:t> un </a:t>
            </a:r>
            <a:r>
              <a:rPr dirty="0" err="1"/>
              <a:t>salto</a:t>
            </a:r>
            <a:r>
              <a:rPr dirty="0"/>
              <a:t> di qualità</a:t>
            </a:r>
            <a:r>
              <a:rPr lang="it-IT" dirty="0"/>
              <a:t> nella fase esecutiva in caso di appalto di servizi e forniture di durata</a:t>
            </a:r>
            <a:r>
              <a:rPr dirty="0"/>
              <a:t>: il controllo</a:t>
            </a:r>
            <a:r>
              <a:rPr lang="it-IT" dirty="0"/>
              <a:t> delle prestazioni</a:t>
            </a:r>
            <a:r>
              <a:rPr dirty="0"/>
              <a:t> deve </a:t>
            </a:r>
            <a:r>
              <a:rPr lang="it-IT" dirty="0"/>
              <a:t>pertanto </a:t>
            </a:r>
            <a:r>
              <a:rPr dirty="0"/>
              <a:t>essere progettato </a:t>
            </a:r>
            <a:r>
              <a:rPr lang="it-IT" dirty="0"/>
              <a:t>fin dalla </a:t>
            </a:r>
            <a:r>
              <a:rPr dirty="0"/>
              <a:t>lex specialis, </a:t>
            </a:r>
            <a:r>
              <a:rPr dirty="0" err="1"/>
              <a:t>organizzato</a:t>
            </a:r>
            <a:r>
              <a:rPr dirty="0"/>
              <a:t> per </a:t>
            </a:r>
            <a:r>
              <a:rPr dirty="0" err="1"/>
              <a:t>ruoli</a:t>
            </a:r>
            <a:r>
              <a:rPr dirty="0"/>
              <a:t>, reso misurabile attraverso strumenti standard e </a:t>
            </a:r>
            <a:r>
              <a:rPr dirty="0" err="1"/>
              <a:t>documentato</a:t>
            </a:r>
            <a:r>
              <a:rPr dirty="0"/>
              <a:t> sulla piattaforma o nel fascicolo dell’esecuzione.</a:t>
            </a:r>
          </a:p>
          <a:p>
            <a:pPr algn="l">
              <a:lnSpc>
                <a:spcPct val="100000"/>
              </a:lnSpc>
              <a:spcAft>
                <a:spcPts val="900"/>
              </a:spcAft>
              <a:defRPr sz="2000" b="0" i="0">
                <a:solidFill>
                  <a:srgbClr val="008492"/>
                </a:solidFill>
                <a:latin typeface="Calibri"/>
              </a:defRPr>
            </a:pPr>
            <a:endParaRPr lang="it-IT" dirty="0"/>
          </a:p>
          <a:p>
            <a:pPr algn="l">
              <a:lnSpc>
                <a:spcPct val="100000"/>
              </a:lnSpc>
              <a:spcAft>
                <a:spcPts val="900"/>
              </a:spcAft>
              <a:defRPr sz="2000" b="0" i="0">
                <a:solidFill>
                  <a:srgbClr val="008492"/>
                </a:solidFill>
                <a:latin typeface="Calibri"/>
              </a:defRPr>
            </a:pPr>
            <a:endParaRPr lang="it-IT" dirty="0"/>
          </a:p>
          <a:p>
            <a:pPr algn="l">
              <a:lnSpc>
                <a:spcPct val="100000"/>
              </a:lnSpc>
              <a:spcAft>
                <a:spcPts val="900"/>
              </a:spcAft>
              <a:defRPr sz="2000" b="0" i="0">
                <a:solidFill>
                  <a:srgbClr val="008492"/>
                </a:solidFill>
                <a:latin typeface="Calibri"/>
              </a:defRPr>
            </a:pPr>
            <a:r>
              <a:rPr dirty="0"/>
              <a:t>Il piano dei controlli deve quindi </a:t>
            </a:r>
            <a:r>
              <a:rPr dirty="0" err="1"/>
              <a:t>precedere</a:t>
            </a:r>
            <a:r>
              <a:rPr dirty="0"/>
              <a:t> l’avvio</a:t>
            </a:r>
            <a:r>
              <a:rPr lang="it-IT" dirty="0"/>
              <a:t> dell’esecuzione</a:t>
            </a:r>
            <a:r>
              <a:rPr dirty="0"/>
              <a:t>: oggetto del </a:t>
            </a:r>
            <a:r>
              <a:rPr dirty="0" err="1"/>
              <a:t>campionamento</a:t>
            </a:r>
            <a:r>
              <a:rPr dirty="0"/>
              <a:t>, </a:t>
            </a:r>
            <a:r>
              <a:rPr dirty="0" err="1"/>
              <a:t>frequenza</a:t>
            </a:r>
            <a:r>
              <a:rPr dirty="0"/>
              <a:t>, soglia di accettazione, soggetto che </a:t>
            </a:r>
            <a:r>
              <a:rPr lang="it-IT" dirty="0"/>
              <a:t>controlla</a:t>
            </a:r>
            <a:r>
              <a:rPr dirty="0"/>
              <a:t>, forma </a:t>
            </a:r>
            <a:r>
              <a:rPr dirty="0" err="1"/>
              <a:t>dell’evidenza</a:t>
            </a:r>
            <a:r>
              <a:rPr dirty="0"/>
              <a:t>, </a:t>
            </a:r>
            <a:r>
              <a:rPr dirty="0" err="1"/>
              <a:t>riflesso</a:t>
            </a:r>
            <a:r>
              <a:rPr dirty="0"/>
              <a:t> contabile.</a:t>
            </a:r>
          </a:p>
        </p:txBody>
      </p:sp>
    </p:spTree>
    <p:extLst>
      <p:ext uri="{BB962C8B-B14F-4D97-AF65-F5344CB8AC3E}">
        <p14:creationId xmlns:p14="http://schemas.microsoft.com/office/powerpoint/2010/main" val="1979798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A196C-1D5D-1D40-7AB7-195030319E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04CF7C-E746-1E26-E6EC-AA4710839307}"/>
              </a:ext>
            </a:extLst>
          </p:cNvPr>
          <p:cNvSpPr txBox="1">
            <a:spLocks/>
          </p:cNvSpPr>
          <p:nvPr/>
        </p:nvSpPr>
        <p:spPr>
          <a:xfrm>
            <a:off x="317499" y="1343608"/>
            <a:ext cx="11553825"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endParaRPr lang="it-IT" sz="2000" dirty="0">
              <a:latin typeface="Calibri"/>
            </a:endParaRPr>
          </a:p>
        </p:txBody>
      </p:sp>
      <p:sp>
        <p:nvSpPr>
          <p:cNvPr id="4" name="CasellaDiTesto 3">
            <a:extLst>
              <a:ext uri="{FF2B5EF4-FFF2-40B4-BE49-F238E27FC236}">
                <a16:creationId xmlns:a16="http://schemas.microsoft.com/office/drawing/2014/main" id="{8A7254C5-2533-BA79-1C37-D2B443B961FD}"/>
              </a:ext>
            </a:extLst>
          </p:cNvPr>
          <p:cNvSpPr txBox="1"/>
          <p:nvPr/>
        </p:nvSpPr>
        <p:spPr>
          <a:xfrm>
            <a:off x="967563" y="1513467"/>
            <a:ext cx="9704566" cy="2246769"/>
          </a:xfrm>
          <a:prstGeom prst="rect">
            <a:avLst/>
          </a:prstGeom>
          <a:noFill/>
        </p:spPr>
        <p:txBody>
          <a:bodyPr wrap="square">
            <a:spAutoFit/>
          </a:bodyPr>
          <a:lstStyle/>
          <a:p>
            <a:pPr algn="just">
              <a:buNone/>
            </a:pPr>
            <a:r>
              <a:rPr lang="it-IT" sz="2000" b="1" i="0" dirty="0">
                <a:solidFill>
                  <a:srgbClr val="000000"/>
                </a:solidFill>
                <a:effectLst/>
                <a:latin typeface="Calibri" panose="020F0502020204030204" pitchFamily="34" charset="0"/>
                <a:cs typeface="Calibri" panose="020F0502020204030204" pitchFamily="34" charset="0"/>
              </a:rPr>
              <a:t>DELIBERA ANAC n. 82 del 03 marzo 2025</a:t>
            </a:r>
          </a:p>
          <a:p>
            <a:pPr algn="just"/>
            <a:endParaRPr lang="it-IT" sz="2000" dirty="0">
              <a:solidFill>
                <a:srgbClr val="000000"/>
              </a:solidFill>
              <a:effectLst/>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La documentazione formalizzata con riferimento alle attività di controllo svolte dai preposti nel corso dell’esecuzione contrattuale, inoltre, assicura la trasparenza e la tracciabilità delle operazioni, consentendo una gestione più efficace ed efficiente delle eventuali problematiche insorgenti, garantendo al meglio la tutela degli interessi pubblici.</a:t>
            </a:r>
            <a:endParaRPr lang="it-IT" sz="2000" dirty="0">
              <a:solidFill>
                <a:srgbClr val="000000"/>
              </a:solidFill>
              <a:latin typeface="Calibri" panose="020F0502020204030204" pitchFamily="34" charset="0"/>
              <a:cs typeface="Calibri" panose="020F0502020204030204" pitchFamily="34" charset="0"/>
            </a:endParaRPr>
          </a:p>
          <a:p>
            <a:pPr algn="just">
              <a:buNone/>
            </a:pPr>
            <a:endParaRPr lang="it-IT" sz="200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8379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B907F-2FE6-76A6-2803-2D699121B85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B009F4-B781-C0B9-B6D3-C7CCF58DE38D}"/>
              </a:ext>
            </a:extLst>
          </p:cNvPr>
          <p:cNvSpPr txBox="1">
            <a:spLocks/>
          </p:cNvSpPr>
          <p:nvPr/>
        </p:nvSpPr>
        <p:spPr>
          <a:xfrm>
            <a:off x="317499" y="1343608"/>
            <a:ext cx="11553825"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endParaRPr lang="it-IT" sz="2000" dirty="0">
              <a:latin typeface="Calibri"/>
            </a:endParaRPr>
          </a:p>
        </p:txBody>
      </p:sp>
      <p:sp>
        <p:nvSpPr>
          <p:cNvPr id="4" name="CasellaDiTesto 3">
            <a:extLst>
              <a:ext uri="{FF2B5EF4-FFF2-40B4-BE49-F238E27FC236}">
                <a16:creationId xmlns:a16="http://schemas.microsoft.com/office/drawing/2014/main" id="{EE36BC9B-D18D-5506-6FEC-6F65076EE95E}"/>
              </a:ext>
            </a:extLst>
          </p:cNvPr>
          <p:cNvSpPr txBox="1"/>
          <p:nvPr/>
        </p:nvSpPr>
        <p:spPr>
          <a:xfrm>
            <a:off x="935665" y="615255"/>
            <a:ext cx="10097971" cy="4708981"/>
          </a:xfrm>
          <a:prstGeom prst="rect">
            <a:avLst/>
          </a:prstGeom>
          <a:noFill/>
        </p:spPr>
        <p:txBody>
          <a:bodyPr wrap="square">
            <a:spAutoFit/>
          </a:bodyPr>
          <a:lstStyle/>
          <a:p>
            <a:pPr algn="just">
              <a:buNone/>
            </a:pPr>
            <a:r>
              <a:rPr lang="it-IT" sz="2000" b="1" i="0" dirty="0">
                <a:solidFill>
                  <a:srgbClr val="000000"/>
                </a:solidFill>
                <a:effectLst/>
                <a:latin typeface="Calibri" panose="020F0502020204030204" pitchFamily="34" charset="0"/>
                <a:cs typeface="Calibri" panose="020F0502020204030204" pitchFamily="34" charset="0"/>
              </a:rPr>
              <a:t>DELIBERA ANAC n. 82 del 03 marzo 2025</a:t>
            </a:r>
          </a:p>
          <a:p>
            <a:pPr algn="just"/>
            <a:endParaRPr lang="it-IT" sz="2000" dirty="0">
              <a:solidFill>
                <a:srgbClr val="000000"/>
              </a:solidFill>
              <a:effectLst/>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Nel caso in esame, invece, l’attività posta in essere dal R.U.P. e dal D.E.C. risulta non coerente con quanto prescritto dalla normativa sopra citata e dalla lex specialis, che impongono la formalizzazione delle attività di verifica al fine di garantire la trasparenza e la tracciabilità delle operazioni di controllo di competenza. Né sono supportate e condivisibili le considerazioni svolte dall’Amministrazione per cui l’assenza di verbali scritti troverebbe la sua ragione di essere nella necessità di assicurare celerità e speditezza alle operazioni, atteso che nel caso di specie si fa riferimento ad obbligatorie modalità di verifica e controllo delle prestazioni previste da norme di legge e contrattuali e non certo ad attività di direzione e coordinamento che, quelle si, necessitano di opportuna tempestività di azione. Peraltro, si osserva che in assenza di riscontri documentali, opportunamente tracciati da parte dell’Amministrazione, risulta difficile - in presenza di situazioni problematiche insorgenti in sede esecutiva con riguardo a carenze della prestazione resa dall’O.E. – supportare adeguatamente le contestazioni all’O.E., gestendo proficuamente i rapporti con lo stesso e l’eventuale quadro contenzioso insorgente</a:t>
            </a:r>
            <a:endParaRPr lang="it-IT" sz="200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97815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51211-9FB7-4A88-B084-46CA6741BC6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AD4FA9-DA11-A2EB-D047-022ACF2AD229}"/>
              </a:ext>
            </a:extLst>
          </p:cNvPr>
          <p:cNvSpPr txBox="1">
            <a:spLocks/>
          </p:cNvSpPr>
          <p:nvPr/>
        </p:nvSpPr>
        <p:spPr>
          <a:xfrm>
            <a:off x="317499" y="1343608"/>
            <a:ext cx="11553825"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endParaRPr lang="it-IT" sz="2000" dirty="0">
              <a:latin typeface="Calibri"/>
            </a:endParaRPr>
          </a:p>
        </p:txBody>
      </p:sp>
      <p:sp>
        <p:nvSpPr>
          <p:cNvPr id="4" name="CasellaDiTesto 3">
            <a:extLst>
              <a:ext uri="{FF2B5EF4-FFF2-40B4-BE49-F238E27FC236}">
                <a16:creationId xmlns:a16="http://schemas.microsoft.com/office/drawing/2014/main" id="{B8571E2B-F180-43D7-E385-89CB646527CF}"/>
              </a:ext>
            </a:extLst>
          </p:cNvPr>
          <p:cNvSpPr txBox="1"/>
          <p:nvPr/>
        </p:nvSpPr>
        <p:spPr>
          <a:xfrm>
            <a:off x="1010093" y="681136"/>
            <a:ext cx="9470650" cy="4708981"/>
          </a:xfrm>
          <a:prstGeom prst="rect">
            <a:avLst/>
          </a:prstGeom>
          <a:noFill/>
        </p:spPr>
        <p:txBody>
          <a:bodyPr wrap="square">
            <a:spAutoFit/>
          </a:bodyPr>
          <a:lstStyle/>
          <a:p>
            <a:pPr algn="just">
              <a:buNone/>
            </a:pPr>
            <a:r>
              <a:rPr lang="it-IT" sz="2000" b="1" i="0" dirty="0">
                <a:solidFill>
                  <a:srgbClr val="000000"/>
                </a:solidFill>
                <a:effectLst/>
                <a:latin typeface="Calibri" panose="020F0502020204030204" pitchFamily="34" charset="0"/>
                <a:cs typeface="Calibri" panose="020F0502020204030204" pitchFamily="34" charset="0"/>
              </a:rPr>
              <a:t>DELIBERA ANAC n. 82 del 03 marzo 2025</a:t>
            </a:r>
          </a:p>
          <a:p>
            <a:pPr algn="just"/>
            <a:endParaRPr lang="it-IT" sz="2000" dirty="0">
              <a:solidFill>
                <a:srgbClr val="000000"/>
              </a:solidFill>
              <a:effectLst/>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In aggiunta a quanto sopra, occorre evidenziare che l’Amministrazione e l’O.E. esecutore risultano operare </a:t>
            </a:r>
            <a:r>
              <a:rPr lang="it-IT" sz="2000" b="0" i="0" dirty="0">
                <a:solidFill>
                  <a:srgbClr val="7030A0"/>
                </a:solidFill>
                <a:effectLst/>
                <a:latin typeface="Calibri" panose="020F0502020204030204" pitchFamily="34" charset="0"/>
                <a:cs typeface="Calibri" panose="020F0502020204030204" pitchFamily="34" charset="0"/>
              </a:rPr>
              <a:t>in difformità con le previsioni del Capitolato di gara anche in relazione all’attività programmatoria degli interventi. </a:t>
            </a:r>
            <a:r>
              <a:rPr lang="it-IT" sz="2000" b="0" i="0" dirty="0">
                <a:solidFill>
                  <a:srgbClr val="000000"/>
                </a:solidFill>
                <a:effectLst/>
                <a:latin typeface="Calibri" panose="020F0502020204030204" pitchFamily="34" charset="0"/>
                <a:cs typeface="Calibri" panose="020F0502020204030204" pitchFamily="34" charset="0"/>
              </a:rPr>
              <a:t>Infatti, non solo non è stata fornita comprova del rilascio del piano annuale degli interventi, ma si continua a sostenere che la programmazione avviene con cadenza settimanale, </a:t>
            </a:r>
            <a:r>
              <a:rPr lang="it-IT" sz="2000" b="0" i="0" dirty="0">
                <a:solidFill>
                  <a:srgbClr val="7030A0"/>
                </a:solidFill>
                <a:effectLst/>
                <a:latin typeface="Calibri" panose="020F0502020204030204" pitchFamily="34" charset="0"/>
                <a:cs typeface="Calibri" panose="020F0502020204030204" pitchFamily="34" charset="0"/>
              </a:rPr>
              <a:t>senza riferirsi in alcun modo al capitolato d’appalto</a:t>
            </a:r>
            <a:r>
              <a:rPr lang="it-IT" sz="2000" b="0" i="0" dirty="0">
                <a:solidFill>
                  <a:srgbClr val="000000"/>
                </a:solidFill>
                <a:effectLst/>
                <a:latin typeface="Calibri" panose="020F0502020204030204" pitchFamily="34" charset="0"/>
                <a:cs typeface="Calibri" panose="020F0502020204030204" pitchFamily="34" charset="0"/>
              </a:rPr>
              <a:t>. Il C.S.A. prevede, infatti, la predisposizione di un piano degli interventi su base annuale da fornire prima dell’avvio del servizio, opportunamente dettagliato e distinto nei singoli piani tematici, che deve “essere necessariamente abbinato” ad un cronoprogramma mensile “composto da sezioni diversificate (verde verticale, verde orizzontale, classe di verde “verde nel traffico” “verde e spazio urbano” “verde territoriale”, manutenzione ordinaria e straordinaria) […] con riferimenti ai codici aerea e ai codici alberi qualora sia intervento operato sul piano arboreo e riportare in chiaro la squadra di lavoro assegnataria dell’intervento”. </a:t>
            </a:r>
            <a:endParaRPr lang="it-IT" sz="200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3708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B4604-6E97-EE5E-3C52-67875C0FEA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7D31FD-B90A-0A29-6407-DEE3F99C9861}"/>
              </a:ext>
            </a:extLst>
          </p:cNvPr>
          <p:cNvSpPr txBox="1">
            <a:spLocks/>
          </p:cNvSpPr>
          <p:nvPr/>
        </p:nvSpPr>
        <p:spPr>
          <a:xfrm>
            <a:off x="317499" y="1343608"/>
            <a:ext cx="11553825"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endParaRPr lang="it-IT" sz="2000" dirty="0">
              <a:latin typeface="Calibri"/>
            </a:endParaRPr>
          </a:p>
        </p:txBody>
      </p:sp>
      <p:sp>
        <p:nvSpPr>
          <p:cNvPr id="4" name="CasellaDiTesto 3">
            <a:extLst>
              <a:ext uri="{FF2B5EF4-FFF2-40B4-BE49-F238E27FC236}">
                <a16:creationId xmlns:a16="http://schemas.microsoft.com/office/drawing/2014/main" id="{77F43710-8282-DAFC-6BE0-2840C9D605B2}"/>
              </a:ext>
            </a:extLst>
          </p:cNvPr>
          <p:cNvSpPr txBox="1"/>
          <p:nvPr/>
        </p:nvSpPr>
        <p:spPr>
          <a:xfrm>
            <a:off x="797442" y="1218286"/>
            <a:ext cx="10246827" cy="3170099"/>
          </a:xfrm>
          <a:prstGeom prst="rect">
            <a:avLst/>
          </a:prstGeom>
          <a:noFill/>
        </p:spPr>
        <p:txBody>
          <a:bodyPr wrap="square">
            <a:spAutoFit/>
          </a:bodyPr>
          <a:lstStyle/>
          <a:p>
            <a:pPr algn="just">
              <a:buNone/>
            </a:pPr>
            <a:r>
              <a:rPr lang="it-IT" sz="2000" b="1" i="0" dirty="0">
                <a:solidFill>
                  <a:srgbClr val="000000"/>
                </a:solidFill>
                <a:effectLst/>
                <a:latin typeface="Calibri" panose="020F0502020204030204" pitchFamily="34" charset="0"/>
                <a:cs typeface="Calibri" panose="020F0502020204030204" pitchFamily="34" charset="0"/>
              </a:rPr>
              <a:t>DELIBERA ANAC n. 82 del 03 marzo 2025</a:t>
            </a:r>
          </a:p>
          <a:p>
            <a:pPr algn="just"/>
            <a:endParaRPr lang="it-IT" sz="2000" dirty="0">
              <a:solidFill>
                <a:srgbClr val="000000"/>
              </a:solidFill>
              <a:effectLst/>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Ove ritenuto, l’Amministrazione può naturalmente anche procedere con una programmazione di dettaglio settimanale, ma tale pianificazione dovrebbe rispettare la più generale programmazione mensile/annuale prevista contrattualmente, non potendosi intendere sostitutiva della stessa. </a:t>
            </a:r>
            <a:r>
              <a:rPr lang="it-IT" sz="2000" b="0" i="0" dirty="0">
                <a:solidFill>
                  <a:srgbClr val="7030A0"/>
                </a:solidFill>
                <a:effectLst/>
                <a:latin typeface="Calibri" panose="020F0502020204030204" pitchFamily="34" charset="0"/>
                <a:cs typeface="Calibri" panose="020F0502020204030204" pitchFamily="34" charset="0"/>
              </a:rPr>
              <a:t>L’Amministrazione comunale non ha, dunque, comprovato di agire sulla base dei documenti programmatori previsti dalla lex specialis e l’unico documento trasmesso, avente fine di programmazione, consistente nel “programma lavori autunno-inverno 2024/2025“, non riproduce, per contenuti ed articolazione, né il piano annuale degli interventi, né il cronoprogramma, risultando generico e non conforme alle specifiche richieste del Capitolato</a:t>
            </a:r>
            <a:r>
              <a:rPr lang="it-IT" sz="2000" b="0" i="0" dirty="0">
                <a:solidFill>
                  <a:srgbClr val="000000"/>
                </a:solidFill>
                <a:effectLst/>
                <a:latin typeface="Calibri" panose="020F0502020204030204" pitchFamily="34" charset="0"/>
                <a:cs typeface="Calibri" panose="020F0502020204030204" pitchFamily="34" charset="0"/>
              </a:rPr>
              <a:t>.</a:t>
            </a:r>
            <a:endParaRPr lang="it-IT" sz="200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4006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57604-24E3-65E1-80B3-C7FECC5F5E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35D834-FECF-4B72-4062-C1CF5AA4234C}"/>
              </a:ext>
            </a:extLst>
          </p:cNvPr>
          <p:cNvSpPr txBox="1">
            <a:spLocks/>
          </p:cNvSpPr>
          <p:nvPr/>
        </p:nvSpPr>
        <p:spPr>
          <a:xfrm>
            <a:off x="317499" y="1343608"/>
            <a:ext cx="11553825"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endParaRPr lang="it-IT" sz="2000" dirty="0">
              <a:latin typeface="Calibri"/>
            </a:endParaRPr>
          </a:p>
        </p:txBody>
      </p:sp>
      <p:sp>
        <p:nvSpPr>
          <p:cNvPr id="4" name="CasellaDiTesto 3">
            <a:extLst>
              <a:ext uri="{FF2B5EF4-FFF2-40B4-BE49-F238E27FC236}">
                <a16:creationId xmlns:a16="http://schemas.microsoft.com/office/drawing/2014/main" id="{2CC08512-0C9D-5D07-4F3D-563A9FEF932C}"/>
              </a:ext>
            </a:extLst>
          </p:cNvPr>
          <p:cNvSpPr txBox="1"/>
          <p:nvPr/>
        </p:nvSpPr>
        <p:spPr>
          <a:xfrm>
            <a:off x="1031358" y="681136"/>
            <a:ext cx="9874687" cy="4093428"/>
          </a:xfrm>
          <a:prstGeom prst="rect">
            <a:avLst/>
          </a:prstGeom>
          <a:noFill/>
        </p:spPr>
        <p:txBody>
          <a:bodyPr wrap="square">
            <a:spAutoFit/>
          </a:bodyPr>
          <a:lstStyle/>
          <a:p>
            <a:pPr algn="just">
              <a:buNone/>
            </a:pPr>
            <a:r>
              <a:rPr lang="it-IT" sz="2000" b="1" i="0" dirty="0">
                <a:solidFill>
                  <a:srgbClr val="000000"/>
                </a:solidFill>
                <a:effectLst/>
                <a:latin typeface="Calibri" panose="020F0502020204030204" pitchFamily="34" charset="0"/>
                <a:cs typeface="Calibri" panose="020F0502020204030204" pitchFamily="34" charset="0"/>
              </a:rPr>
              <a:t>DELIBERA ANAC n. 82 del 03 marzo 2025</a:t>
            </a:r>
          </a:p>
          <a:p>
            <a:pPr algn="just"/>
            <a:endParaRPr lang="it-IT" sz="2000" dirty="0">
              <a:solidFill>
                <a:srgbClr val="000000"/>
              </a:solidFill>
              <a:effectLst/>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A fronte di quanto sopra, non risulta, quindi, comprovato che l’azione posta in essere dall’Amministrazione sia stata volta ad un efficiente ed efficace azione di controllo, secondo le disposizioni normative di riferimento, né che effettivamente siano state effettuate verifiche quantitative e qualitative in relazione alle specifiche obbligazioni contrattuali, ivi comprese quelle specificatamente fatto oggetto delle offerte migliorative da parte dell’impresa.</a:t>
            </a:r>
          </a:p>
          <a:p>
            <a:pPr algn="just"/>
            <a:endParaRPr lang="it-IT" sz="2000" b="0" i="0" dirty="0">
              <a:solidFill>
                <a:srgbClr val="000000"/>
              </a:solidFill>
              <a:effectLst/>
              <a:latin typeface="Calibri" panose="020F0502020204030204" pitchFamily="34" charset="0"/>
              <a:cs typeface="Calibri" panose="020F0502020204030204" pitchFamily="34" charset="0"/>
            </a:endParaRPr>
          </a:p>
          <a:p>
            <a:pPr algn="just"/>
            <a:r>
              <a:rPr lang="it-IT" sz="2000" b="0" i="0" dirty="0">
                <a:solidFill>
                  <a:srgbClr val="000000"/>
                </a:solidFill>
                <a:effectLst/>
                <a:latin typeface="Calibri" panose="020F0502020204030204" pitchFamily="34" charset="0"/>
                <a:cs typeface="Calibri" panose="020F0502020204030204" pitchFamily="34" charset="0"/>
              </a:rPr>
              <a:t>Quanto sopra premesso e considerato, l’esame della documentazione in atti consente di rilevare un carente approccio dell’Amministrazione comunale in relazione ai controlli ed alle verifiche eseguite sull’operato dell’impresa affidataria del servizio, che non appaiono nel loro complesso coerenti con le previsioni della lex specialis e con quanto previsto dalle norme di riferimento e dalle buone prassi.</a:t>
            </a:r>
            <a:endParaRPr lang="it-IT" sz="200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1033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638544"/>
          </a:xfrm>
          <a:prstGeom prst="rect">
            <a:avLst/>
          </a:prstGeom>
        </p:spPr>
      </p:pic>
      <p:sp>
        <p:nvSpPr>
          <p:cNvPr id="4" name="TextBox 3"/>
          <p:cNvSpPr txBox="1"/>
          <p:nvPr/>
        </p:nvSpPr>
        <p:spPr>
          <a:xfrm>
            <a:off x="594359" y="228600"/>
            <a:ext cx="10972800" cy="658368"/>
          </a:xfrm>
          <a:prstGeom prst="rect">
            <a:avLst/>
          </a:prstGeom>
          <a:noFill/>
        </p:spPr>
        <p:txBody>
          <a:bodyPr wrap="square">
            <a:spAutoFit/>
          </a:bodyPr>
          <a:lstStyle/>
          <a:p>
            <a:pPr>
              <a:defRPr sz="2700" b="1">
                <a:solidFill>
                  <a:srgbClr val="183E68"/>
                </a:solidFill>
                <a:latin typeface="Calibri"/>
              </a:defRPr>
            </a:pPr>
            <a:r>
              <a:rPr dirty="0"/>
              <a:t>Servizi di pulizia: dall’obbligo di </a:t>
            </a:r>
            <a:r>
              <a:rPr dirty="0" err="1"/>
              <a:t>frequenza</a:t>
            </a:r>
            <a:r>
              <a:rPr dirty="0"/>
              <a:t> al controllo di risultato</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19</a:t>
            </a:r>
          </a:p>
        </p:txBody>
      </p:sp>
      <p:graphicFrame>
        <p:nvGraphicFramePr>
          <p:cNvPr id="7" name="Table 6"/>
          <p:cNvGraphicFramePr>
            <a:graphicFrameLocks noGrp="1"/>
          </p:cNvGraphicFramePr>
          <p:nvPr/>
        </p:nvGraphicFramePr>
        <p:xfrm>
          <a:off x="594360" y="1417320"/>
          <a:ext cx="10972799" cy="4526280"/>
        </p:xfrm>
        <a:graphic>
          <a:graphicData uri="http://schemas.openxmlformats.org/drawingml/2006/table">
            <a:tbl>
              <a:tblPr firstRow="1" bandRow="1">
                <a:tableStyleId>{5C22544A-7EE6-4342-B048-85BDC9FD1C3A}</a:tableStyleId>
              </a:tblPr>
              <a:tblGrid>
                <a:gridCol w="2788920">
                  <a:extLst>
                    <a:ext uri="{9D8B030D-6E8A-4147-A177-3AD203B41FA5}">
                      <a16:colId xmlns:a16="http://schemas.microsoft.com/office/drawing/2014/main" val="20000"/>
                    </a:ext>
                  </a:extLst>
                </a:gridCol>
                <a:gridCol w="4206240">
                  <a:extLst>
                    <a:ext uri="{9D8B030D-6E8A-4147-A177-3AD203B41FA5}">
                      <a16:colId xmlns:a16="http://schemas.microsoft.com/office/drawing/2014/main" val="20001"/>
                    </a:ext>
                  </a:extLst>
                </a:gridCol>
                <a:gridCol w="3977639">
                  <a:extLst>
                    <a:ext uri="{9D8B030D-6E8A-4147-A177-3AD203B41FA5}">
                      <a16:colId xmlns:a16="http://schemas.microsoft.com/office/drawing/2014/main" val="20002"/>
                    </a:ext>
                  </a:extLst>
                </a:gridCol>
              </a:tblGrid>
              <a:tr h="905256">
                <a:tc>
                  <a:txBody>
                    <a:bodyPr/>
                    <a:lstStyle/>
                    <a:p>
                      <a:pPr algn="ctr">
                        <a:defRPr sz="1600" b="1">
                          <a:solidFill>
                            <a:srgbClr val="FFFFFF"/>
                          </a:solidFill>
                          <a:latin typeface="Calibri"/>
                        </a:defRPr>
                      </a:pPr>
                      <a:r>
                        <a:t>Oggetto</a:t>
                      </a:r>
                    </a:p>
                  </a:txBody>
                  <a:tcPr marL="45720" marR="45720" marT="36576" marB="36576">
                    <a:solidFill>
                      <a:srgbClr val="183E68"/>
                    </a:solidFill>
                  </a:tcPr>
                </a:tc>
                <a:tc>
                  <a:txBody>
                    <a:bodyPr/>
                    <a:lstStyle/>
                    <a:p>
                      <a:pPr algn="ctr">
                        <a:defRPr sz="1600" b="1">
                          <a:solidFill>
                            <a:srgbClr val="FFFFFF"/>
                          </a:solidFill>
                          <a:latin typeface="Calibri"/>
                        </a:defRPr>
                      </a:pPr>
                      <a:r>
                        <a:t>Evidenza robusta</a:t>
                      </a:r>
                    </a:p>
                  </a:txBody>
                  <a:tcPr marL="45720" marR="45720" marT="36576" marB="36576">
                    <a:solidFill>
                      <a:srgbClr val="183E68"/>
                    </a:solidFill>
                  </a:tcPr>
                </a:tc>
                <a:tc>
                  <a:txBody>
                    <a:bodyPr/>
                    <a:lstStyle/>
                    <a:p>
                      <a:pPr algn="ctr">
                        <a:defRPr sz="1600" b="1">
                          <a:solidFill>
                            <a:srgbClr val="FFFFFF"/>
                          </a:solidFill>
                          <a:latin typeface="Calibri"/>
                        </a:defRPr>
                      </a:pPr>
                      <a:r>
                        <a:t>Conseguenza da preferire</a:t>
                      </a:r>
                    </a:p>
                  </a:txBody>
                  <a:tcPr marL="45720" marR="45720" marT="36576" marB="36576">
                    <a:solidFill>
                      <a:srgbClr val="183E68"/>
                    </a:solidFill>
                  </a:tcPr>
                </a:tc>
                <a:extLst>
                  <a:ext uri="{0D108BD9-81ED-4DB2-BD59-A6C34878D82A}">
                    <a16:rowId xmlns:a16="http://schemas.microsoft.com/office/drawing/2014/main" val="10000"/>
                  </a:ext>
                </a:extLst>
              </a:tr>
              <a:tr h="905256">
                <a:tc>
                  <a:txBody>
                    <a:bodyPr/>
                    <a:lstStyle/>
                    <a:p>
                      <a:pPr>
                        <a:defRPr sz="1600">
                          <a:solidFill>
                            <a:srgbClr val="252F38"/>
                          </a:solidFill>
                          <a:latin typeface="Calibri"/>
                        </a:defRPr>
                      </a:pPr>
                      <a:r>
                        <a:t>Passaggio programmato non eseguito</a:t>
                      </a:r>
                    </a:p>
                  </a:txBody>
                  <a:tcPr marL="64008" marR="64008" marT="36576" marB="36576">
                    <a:solidFill>
                      <a:srgbClr val="FFFFFF"/>
                    </a:solidFill>
                  </a:tcPr>
                </a:tc>
                <a:tc>
                  <a:txBody>
                    <a:bodyPr/>
                    <a:lstStyle/>
                    <a:p>
                      <a:pPr>
                        <a:defRPr sz="1600">
                          <a:solidFill>
                            <a:srgbClr val="252F38"/>
                          </a:solidFill>
                          <a:latin typeface="Calibri"/>
                        </a:defRPr>
                      </a:pPr>
                      <a:r>
                        <a:t>Registro presenze + controllo a campione per area/turno</a:t>
                      </a:r>
                    </a:p>
                  </a:txBody>
                  <a:tcPr marL="64008" marR="64008" marT="36576" marB="36576">
                    <a:solidFill>
                      <a:srgbClr val="FFFFFF"/>
                    </a:solidFill>
                  </a:tcPr>
                </a:tc>
                <a:tc>
                  <a:txBody>
                    <a:bodyPr/>
                    <a:lstStyle/>
                    <a:p>
                      <a:pPr>
                        <a:defRPr sz="1600">
                          <a:solidFill>
                            <a:srgbClr val="252F38"/>
                          </a:solidFill>
                          <a:latin typeface="Calibri"/>
                        </a:defRPr>
                      </a:pPr>
                      <a:r>
                        <a:t>Detrazione del valore del passaggio; penale se il ritardo nel ripristino supera la soglia</a:t>
                      </a:r>
                    </a:p>
                  </a:txBody>
                  <a:tcPr marL="64008" marR="64008" marT="36576" marB="36576">
                    <a:solidFill>
                      <a:srgbClr val="FFFFFF"/>
                    </a:solidFill>
                  </a:tcPr>
                </a:tc>
                <a:extLst>
                  <a:ext uri="{0D108BD9-81ED-4DB2-BD59-A6C34878D82A}">
                    <a16:rowId xmlns:a16="http://schemas.microsoft.com/office/drawing/2014/main" val="10001"/>
                  </a:ext>
                </a:extLst>
              </a:tr>
              <a:tr h="905256">
                <a:tc>
                  <a:txBody>
                    <a:bodyPr/>
                    <a:lstStyle/>
                    <a:p>
                      <a:pPr>
                        <a:defRPr sz="1600">
                          <a:solidFill>
                            <a:srgbClr val="252F38"/>
                          </a:solidFill>
                          <a:latin typeface="Calibri"/>
                        </a:defRPr>
                      </a:pPr>
                      <a:r>
                        <a:t>Qualità visiva/igienica insufficiente</a:t>
                      </a:r>
                    </a:p>
                  </a:txBody>
                  <a:tcPr marL="64008" marR="64008" marT="36576" marB="36576">
                    <a:solidFill>
                      <a:srgbClr val="F7FAFD"/>
                    </a:solidFill>
                  </a:tcPr>
                </a:tc>
                <a:tc>
                  <a:txBody>
                    <a:bodyPr/>
                    <a:lstStyle/>
                    <a:p>
                      <a:pPr>
                        <a:defRPr sz="1600">
                          <a:solidFill>
                            <a:srgbClr val="252F38"/>
                          </a:solidFill>
                          <a:latin typeface="Calibri"/>
                        </a:defRPr>
                      </a:pPr>
                      <a:r>
                        <a:t>Scheda per superficie, metodo e scala di accettazione; controcampione</a:t>
                      </a:r>
                    </a:p>
                  </a:txBody>
                  <a:tcPr marL="64008" marR="64008" marT="36576" marB="36576">
                    <a:solidFill>
                      <a:srgbClr val="F7FAFD"/>
                    </a:solidFill>
                  </a:tcPr>
                </a:tc>
                <a:tc>
                  <a:txBody>
                    <a:bodyPr/>
                    <a:lstStyle/>
                    <a:p>
                      <a:pPr>
                        <a:defRPr sz="1600">
                          <a:solidFill>
                            <a:srgbClr val="252F38"/>
                          </a:solidFill>
                          <a:latin typeface="Calibri"/>
                        </a:defRPr>
                      </a:pPr>
                      <a:r>
                        <a:t>Cure period e nuova verifica; clausola penale solo se standard e campionamento sono predeterminati</a:t>
                      </a:r>
                    </a:p>
                  </a:txBody>
                  <a:tcPr marL="64008" marR="64008" marT="36576" marB="36576">
                    <a:solidFill>
                      <a:srgbClr val="F7FAFD"/>
                    </a:solidFill>
                  </a:tcPr>
                </a:tc>
                <a:extLst>
                  <a:ext uri="{0D108BD9-81ED-4DB2-BD59-A6C34878D82A}">
                    <a16:rowId xmlns:a16="http://schemas.microsoft.com/office/drawing/2014/main" val="10002"/>
                  </a:ext>
                </a:extLst>
              </a:tr>
              <a:tr h="905256">
                <a:tc>
                  <a:txBody>
                    <a:bodyPr/>
                    <a:lstStyle/>
                    <a:p>
                      <a:pPr>
                        <a:defRPr sz="1600">
                          <a:solidFill>
                            <a:srgbClr val="252F38"/>
                          </a:solidFill>
                          <a:latin typeface="Calibri"/>
                        </a:defRPr>
                      </a:pPr>
                      <a:r>
                        <a:t>Presidio di ore inferiore</a:t>
                      </a:r>
                    </a:p>
                  </a:txBody>
                  <a:tcPr marL="64008" marR="64008" marT="36576" marB="36576">
                    <a:solidFill>
                      <a:srgbClr val="FFFFFF"/>
                    </a:solidFill>
                  </a:tcPr>
                </a:tc>
                <a:tc>
                  <a:txBody>
                    <a:bodyPr/>
                    <a:lstStyle/>
                    <a:p>
                      <a:pPr>
                        <a:defRPr sz="1600">
                          <a:solidFill>
                            <a:srgbClr val="252F38"/>
                          </a:solidFill>
                          <a:latin typeface="Calibri"/>
                        </a:defRPr>
                      </a:pPr>
                      <a:r>
                        <a:t>Badge, turni, sostituzioni e ore effettive</a:t>
                      </a:r>
                    </a:p>
                  </a:txBody>
                  <a:tcPr marL="64008" marR="64008" marT="36576" marB="36576">
                    <a:solidFill>
                      <a:srgbClr val="FFFFFF"/>
                    </a:solidFill>
                  </a:tcPr>
                </a:tc>
                <a:tc>
                  <a:txBody>
                    <a:bodyPr/>
                    <a:lstStyle/>
                    <a:p>
                      <a:pPr>
                        <a:defRPr sz="1600">
                          <a:solidFill>
                            <a:srgbClr val="252F38"/>
                          </a:solidFill>
                          <a:latin typeface="Calibri"/>
                        </a:defRPr>
                      </a:pPr>
                      <a:r>
                        <a:t>Detrazione ore e, se reiterata, diffida organizzativa</a:t>
                      </a:r>
                    </a:p>
                  </a:txBody>
                  <a:tcPr marL="64008" marR="64008" marT="36576" marB="36576">
                    <a:solidFill>
                      <a:srgbClr val="FFFFFF"/>
                    </a:solidFill>
                  </a:tcPr>
                </a:tc>
                <a:extLst>
                  <a:ext uri="{0D108BD9-81ED-4DB2-BD59-A6C34878D82A}">
                    <a16:rowId xmlns:a16="http://schemas.microsoft.com/office/drawing/2014/main" val="10003"/>
                  </a:ext>
                </a:extLst>
              </a:tr>
              <a:tr h="905256">
                <a:tc>
                  <a:txBody>
                    <a:bodyPr/>
                    <a:lstStyle/>
                    <a:p>
                      <a:pPr>
                        <a:defRPr sz="1600">
                          <a:solidFill>
                            <a:srgbClr val="252F38"/>
                          </a:solidFill>
                          <a:latin typeface="Calibri"/>
                        </a:defRPr>
                      </a:pPr>
                      <a:r>
                        <a:t>Miglioria non resa</a:t>
                      </a:r>
                    </a:p>
                  </a:txBody>
                  <a:tcPr marL="64008" marR="64008" marT="36576" marB="36576">
                    <a:solidFill>
                      <a:srgbClr val="F7FAFD"/>
                    </a:solidFill>
                  </a:tcPr>
                </a:tc>
                <a:tc>
                  <a:txBody>
                    <a:bodyPr/>
                    <a:lstStyle/>
                    <a:p>
                      <a:pPr>
                        <a:defRPr sz="1600">
                          <a:solidFill>
                            <a:srgbClr val="252F38"/>
                          </a:solidFill>
                          <a:latin typeface="Calibri"/>
                        </a:defRPr>
                      </a:pPr>
                      <a:r>
                        <a:t>Scheda dell’offerta tecnica con periodicità e output</a:t>
                      </a:r>
                    </a:p>
                  </a:txBody>
                  <a:tcPr marL="64008" marR="64008" marT="36576" marB="36576">
                    <a:solidFill>
                      <a:srgbClr val="F7FAFD"/>
                    </a:solidFill>
                  </a:tcPr>
                </a:tc>
                <a:tc>
                  <a:txBody>
                    <a:bodyPr/>
                    <a:lstStyle/>
                    <a:p>
                      <a:pPr>
                        <a:defRPr sz="1600">
                          <a:solidFill>
                            <a:srgbClr val="252F38"/>
                          </a:solidFill>
                          <a:latin typeface="Calibri"/>
                        </a:defRPr>
                      </a:pPr>
                      <a:r>
                        <a:t>Detrazione/penale tipizzata e rilevanza ai fini della risoluzione</a:t>
                      </a:r>
                    </a:p>
                  </a:txBody>
                  <a:tcPr marL="64008" marR="64008" marT="36576" marB="36576">
                    <a:solidFill>
                      <a:srgbClr val="F7FAFD"/>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Ristorazione: distinguere ritardo logistico, non conformità merceologica e rischio utente</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20</a:t>
            </a:r>
          </a:p>
        </p:txBody>
      </p:sp>
      <p:graphicFrame>
        <p:nvGraphicFramePr>
          <p:cNvPr id="7" name="Table 6"/>
          <p:cNvGraphicFramePr>
            <a:graphicFrameLocks noGrp="1"/>
          </p:cNvGraphicFramePr>
          <p:nvPr>
            <p:extLst>
              <p:ext uri="{D42A27DB-BD31-4B8C-83A1-F6EECF244321}">
                <p14:modId xmlns:p14="http://schemas.microsoft.com/office/powerpoint/2010/main" val="1105728716"/>
              </p:ext>
            </p:extLst>
          </p:nvPr>
        </p:nvGraphicFramePr>
        <p:xfrm>
          <a:off x="594360" y="1417320"/>
          <a:ext cx="10972799" cy="436679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4251960">
                  <a:extLst>
                    <a:ext uri="{9D8B030D-6E8A-4147-A177-3AD203B41FA5}">
                      <a16:colId xmlns:a16="http://schemas.microsoft.com/office/drawing/2014/main" val="20001"/>
                    </a:ext>
                  </a:extLst>
                </a:gridCol>
                <a:gridCol w="3977639">
                  <a:extLst>
                    <a:ext uri="{9D8B030D-6E8A-4147-A177-3AD203B41FA5}">
                      <a16:colId xmlns:a16="http://schemas.microsoft.com/office/drawing/2014/main" val="20002"/>
                    </a:ext>
                  </a:extLst>
                </a:gridCol>
              </a:tblGrid>
              <a:tr h="873358">
                <a:tc>
                  <a:txBody>
                    <a:bodyPr/>
                    <a:lstStyle/>
                    <a:p>
                      <a:pPr algn="ctr">
                        <a:defRPr sz="1600" b="1">
                          <a:solidFill>
                            <a:srgbClr val="FFFFFF"/>
                          </a:solidFill>
                          <a:latin typeface="Calibri"/>
                        </a:defRPr>
                      </a:pPr>
                      <a:r>
                        <a:t>Fatto</a:t>
                      </a:r>
                    </a:p>
                  </a:txBody>
                  <a:tcPr marL="45720" marR="45720" marT="36576" marB="36576">
                    <a:solidFill>
                      <a:srgbClr val="183E68"/>
                    </a:solidFill>
                  </a:tcPr>
                </a:tc>
                <a:tc>
                  <a:txBody>
                    <a:bodyPr/>
                    <a:lstStyle/>
                    <a:p>
                      <a:pPr algn="ctr">
                        <a:defRPr sz="1600" b="1">
                          <a:solidFill>
                            <a:srgbClr val="FFFFFF"/>
                          </a:solidFill>
                          <a:latin typeface="Calibri"/>
                        </a:defRPr>
                      </a:pPr>
                      <a:r>
                        <a:t>Controllo necessario</a:t>
                      </a:r>
                    </a:p>
                  </a:txBody>
                  <a:tcPr marL="45720" marR="45720" marT="36576" marB="36576">
                    <a:solidFill>
                      <a:srgbClr val="183E68"/>
                    </a:solidFill>
                  </a:tcPr>
                </a:tc>
                <a:tc>
                  <a:txBody>
                    <a:bodyPr/>
                    <a:lstStyle/>
                    <a:p>
                      <a:pPr algn="ctr">
                        <a:defRPr sz="1600" b="1">
                          <a:solidFill>
                            <a:srgbClr val="FFFFFF"/>
                          </a:solidFill>
                          <a:latin typeface="Calibri"/>
                        </a:defRPr>
                      </a:pPr>
                      <a:r>
                        <a:t>Qualificazione</a:t>
                      </a:r>
                    </a:p>
                  </a:txBody>
                  <a:tcPr marL="45720" marR="45720" marT="36576" marB="36576">
                    <a:solidFill>
                      <a:srgbClr val="183E68"/>
                    </a:solidFill>
                  </a:tcPr>
                </a:tc>
                <a:extLst>
                  <a:ext uri="{0D108BD9-81ED-4DB2-BD59-A6C34878D82A}">
                    <a16:rowId xmlns:a16="http://schemas.microsoft.com/office/drawing/2014/main" val="10000"/>
                  </a:ext>
                </a:extLst>
              </a:tr>
              <a:tr h="873358">
                <a:tc>
                  <a:txBody>
                    <a:bodyPr/>
                    <a:lstStyle/>
                    <a:p>
                      <a:pPr>
                        <a:defRPr sz="1600">
                          <a:solidFill>
                            <a:srgbClr val="252F38"/>
                          </a:solidFill>
                          <a:latin typeface="Calibri"/>
                        </a:defRPr>
                      </a:pPr>
                      <a:r>
                        <a:rPr dirty="0"/>
                        <a:t>Pasto </a:t>
                      </a:r>
                      <a:r>
                        <a:rPr dirty="0" err="1"/>
                        <a:t>consegnato</a:t>
                      </a:r>
                      <a:r>
                        <a:rPr dirty="0"/>
                        <a:t> oltre la </a:t>
                      </a:r>
                      <a:r>
                        <a:rPr dirty="0" err="1"/>
                        <a:t>finestra</a:t>
                      </a:r>
                      <a:r>
                        <a:rPr lang="it-IT" dirty="0"/>
                        <a:t> temporale</a:t>
                      </a:r>
                      <a:endParaRPr dirty="0"/>
                    </a:p>
                  </a:txBody>
                  <a:tcPr marL="64008" marR="64008" marT="36576" marB="36576">
                    <a:solidFill>
                      <a:srgbClr val="FFFFFF"/>
                    </a:solidFill>
                  </a:tcPr>
                </a:tc>
                <a:tc>
                  <a:txBody>
                    <a:bodyPr/>
                    <a:lstStyle/>
                    <a:p>
                      <a:pPr>
                        <a:defRPr sz="1600">
                          <a:solidFill>
                            <a:srgbClr val="252F38"/>
                          </a:solidFill>
                          <a:latin typeface="Calibri"/>
                        </a:defRPr>
                      </a:pPr>
                      <a:r>
                        <a:t>Orario previsto/effettivo, causa, temperatura, impatto sulla somministrazione</a:t>
                      </a:r>
                    </a:p>
                  </a:txBody>
                  <a:tcPr marL="64008" marR="64008" marT="36576" marB="36576">
                    <a:solidFill>
                      <a:srgbClr val="FFFFFF"/>
                    </a:solidFill>
                  </a:tcPr>
                </a:tc>
                <a:tc>
                  <a:txBody>
                    <a:bodyPr/>
                    <a:lstStyle/>
                    <a:p>
                      <a:pPr>
                        <a:defRPr sz="1600">
                          <a:solidFill>
                            <a:srgbClr val="252F38"/>
                          </a:solidFill>
                          <a:latin typeface="Calibri"/>
                        </a:defRPr>
                      </a:pPr>
                      <a:r>
                        <a:t>Ritardo imputabile; penale parametrata a centro/pasto e durata</a:t>
                      </a:r>
                    </a:p>
                  </a:txBody>
                  <a:tcPr marL="64008" marR="64008" marT="36576" marB="36576">
                    <a:solidFill>
                      <a:srgbClr val="FFFFFF"/>
                    </a:solidFill>
                  </a:tcPr>
                </a:tc>
                <a:extLst>
                  <a:ext uri="{0D108BD9-81ED-4DB2-BD59-A6C34878D82A}">
                    <a16:rowId xmlns:a16="http://schemas.microsoft.com/office/drawing/2014/main" val="10001"/>
                  </a:ext>
                </a:extLst>
              </a:tr>
              <a:tr h="873358">
                <a:tc>
                  <a:txBody>
                    <a:bodyPr/>
                    <a:lstStyle/>
                    <a:p>
                      <a:pPr>
                        <a:defRPr sz="1600">
                          <a:solidFill>
                            <a:srgbClr val="252F38"/>
                          </a:solidFill>
                          <a:latin typeface="Calibri"/>
                        </a:defRPr>
                      </a:pPr>
                      <a:r>
                        <a:t>Dieta speciale errata</a:t>
                      </a:r>
                    </a:p>
                  </a:txBody>
                  <a:tcPr marL="64008" marR="64008" marT="36576" marB="36576">
                    <a:solidFill>
                      <a:srgbClr val="F7FAFD"/>
                    </a:solidFill>
                  </a:tcPr>
                </a:tc>
                <a:tc>
                  <a:txBody>
                    <a:bodyPr/>
                    <a:lstStyle/>
                    <a:p>
                      <a:pPr>
                        <a:defRPr sz="1600">
                          <a:solidFill>
                            <a:srgbClr val="252F38"/>
                          </a:solidFill>
                          <a:latin typeface="Calibri"/>
                        </a:defRPr>
                      </a:pPr>
                      <a:r>
                        <a:t>Anagrafica dieta, etichettatura, segregazione, consegna, eventuale somministrazione</a:t>
                      </a:r>
                    </a:p>
                  </a:txBody>
                  <a:tcPr marL="64008" marR="64008" marT="36576" marB="36576">
                    <a:solidFill>
                      <a:srgbClr val="F7FAFD"/>
                    </a:solidFill>
                  </a:tcPr>
                </a:tc>
                <a:tc>
                  <a:txBody>
                    <a:bodyPr/>
                    <a:lstStyle/>
                    <a:p>
                      <a:pPr>
                        <a:defRPr sz="1600">
                          <a:solidFill>
                            <a:srgbClr val="252F38"/>
                          </a:solidFill>
                          <a:latin typeface="Calibri"/>
                        </a:defRPr>
                      </a:pPr>
                      <a:r>
                        <a:t>Non conformità critica; ripristino, intervento sostitutivo, conseguenza aggravata e possibile risoluzione</a:t>
                      </a:r>
                    </a:p>
                  </a:txBody>
                  <a:tcPr marL="64008" marR="64008" marT="36576" marB="36576">
                    <a:solidFill>
                      <a:srgbClr val="F7FAFD"/>
                    </a:solidFill>
                  </a:tcPr>
                </a:tc>
                <a:extLst>
                  <a:ext uri="{0D108BD9-81ED-4DB2-BD59-A6C34878D82A}">
                    <a16:rowId xmlns:a16="http://schemas.microsoft.com/office/drawing/2014/main" val="10002"/>
                  </a:ext>
                </a:extLst>
              </a:tr>
              <a:tr h="873358">
                <a:tc>
                  <a:txBody>
                    <a:bodyPr/>
                    <a:lstStyle/>
                    <a:p>
                      <a:pPr>
                        <a:defRPr sz="1600">
                          <a:solidFill>
                            <a:srgbClr val="252F38"/>
                          </a:solidFill>
                          <a:latin typeface="Calibri"/>
                        </a:defRPr>
                      </a:pPr>
                      <a:r>
                        <a:t>Grammatura inferiore</a:t>
                      </a:r>
                    </a:p>
                  </a:txBody>
                  <a:tcPr marL="64008" marR="64008" marT="36576" marB="36576">
                    <a:solidFill>
                      <a:srgbClr val="FFFFFF"/>
                    </a:solidFill>
                  </a:tcPr>
                </a:tc>
                <a:tc>
                  <a:txBody>
                    <a:bodyPr/>
                    <a:lstStyle/>
                    <a:p>
                      <a:pPr>
                        <a:defRPr sz="1600">
                          <a:solidFill>
                            <a:srgbClr val="252F38"/>
                          </a:solidFill>
                          <a:latin typeface="Calibri"/>
                        </a:defRPr>
                      </a:pPr>
                      <a:r>
                        <a:t>Piano di campionamento, taratura bilancia, tolleranza, numero campioni</a:t>
                      </a:r>
                    </a:p>
                  </a:txBody>
                  <a:tcPr marL="64008" marR="64008" marT="36576" marB="36576">
                    <a:solidFill>
                      <a:srgbClr val="FFFFFF"/>
                    </a:solidFill>
                  </a:tcPr>
                </a:tc>
                <a:tc>
                  <a:txBody>
                    <a:bodyPr/>
                    <a:lstStyle/>
                    <a:p>
                      <a:pPr>
                        <a:defRPr sz="1600">
                          <a:solidFill>
                            <a:srgbClr val="252F38"/>
                          </a:solidFill>
                          <a:latin typeface="Calibri"/>
                        </a:defRPr>
                      </a:pPr>
                      <a:r>
                        <a:t>Detrazione del quantitativo e conseguenza qualitativa solo se il metodo è replicabile</a:t>
                      </a:r>
                    </a:p>
                  </a:txBody>
                  <a:tcPr marL="64008" marR="64008" marT="36576" marB="36576">
                    <a:solidFill>
                      <a:srgbClr val="FFFFFF"/>
                    </a:solidFill>
                  </a:tcPr>
                </a:tc>
                <a:extLst>
                  <a:ext uri="{0D108BD9-81ED-4DB2-BD59-A6C34878D82A}">
                    <a16:rowId xmlns:a16="http://schemas.microsoft.com/office/drawing/2014/main" val="10003"/>
                  </a:ext>
                </a:extLst>
              </a:tr>
              <a:tr h="873358">
                <a:tc>
                  <a:txBody>
                    <a:bodyPr/>
                    <a:lstStyle/>
                    <a:p>
                      <a:pPr>
                        <a:defRPr sz="1600">
                          <a:solidFill>
                            <a:srgbClr val="252F38"/>
                          </a:solidFill>
                          <a:latin typeface="Calibri"/>
                        </a:defRPr>
                      </a:pPr>
                      <a:r>
                        <a:t>Prodotto diverso dall’offerto</a:t>
                      </a:r>
                    </a:p>
                  </a:txBody>
                  <a:tcPr marL="64008" marR="64008" marT="36576" marB="36576">
                    <a:solidFill>
                      <a:srgbClr val="F7FAFD"/>
                    </a:solidFill>
                  </a:tcPr>
                </a:tc>
                <a:tc>
                  <a:txBody>
                    <a:bodyPr/>
                    <a:lstStyle/>
                    <a:p>
                      <a:pPr>
                        <a:defRPr sz="1600">
                          <a:solidFill>
                            <a:srgbClr val="252F38"/>
                          </a:solidFill>
                          <a:latin typeface="Calibri"/>
                        </a:defRPr>
                      </a:pPr>
                      <a:r>
                        <a:t>Scheda merceologica, DDT, lotto e dichiarazioni</a:t>
                      </a:r>
                    </a:p>
                  </a:txBody>
                  <a:tcPr marL="64008" marR="64008" marT="36576" marB="36576">
                    <a:solidFill>
                      <a:srgbClr val="F7FAFD"/>
                    </a:solidFill>
                  </a:tcPr>
                </a:tc>
                <a:tc>
                  <a:txBody>
                    <a:bodyPr/>
                    <a:lstStyle/>
                    <a:p>
                      <a:pPr>
                        <a:defRPr sz="1600">
                          <a:solidFill>
                            <a:srgbClr val="252F38"/>
                          </a:solidFill>
                          <a:latin typeface="Calibri"/>
                        </a:defRPr>
                      </a:pPr>
                      <a:r>
                        <a:rPr dirty="0"/>
                        <a:t>Violazione dell’offerta tecnica; sostituzione e detrazione/penale </a:t>
                      </a:r>
                      <a:r>
                        <a:rPr dirty="0" err="1"/>
                        <a:t>tipizzata</a:t>
                      </a:r>
                      <a:endParaRPr dirty="0"/>
                    </a:p>
                  </a:txBody>
                  <a:tcPr marL="64008" marR="64008" marT="36576" marB="36576">
                    <a:solidFill>
                      <a:srgbClr val="F7FAFD"/>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762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Lavanolo e sterilizzazione: il controllo non può esaurirsi nel numero dei capi</a:t>
            </a:r>
          </a:p>
        </p:txBody>
      </p:sp>
      <p:sp>
        <p:nvSpPr>
          <p:cNvPr id="5" name="TextBox 4"/>
          <p:cNvSpPr txBox="1"/>
          <p:nvPr/>
        </p:nvSpPr>
        <p:spPr>
          <a:xfrm>
            <a:off x="670560" y="1054899"/>
            <a:ext cx="9052560" cy="400110"/>
          </a:xfrm>
          <a:prstGeom prst="rect">
            <a:avLst/>
          </a:prstGeom>
          <a:noFill/>
        </p:spPr>
        <p:txBody>
          <a:bodyPr wrap="square">
            <a:spAutoFit/>
          </a:bodyPr>
          <a:lstStyle/>
          <a:p>
            <a:pPr>
              <a:defRPr sz="819">
                <a:solidFill>
                  <a:srgbClr val="65788C"/>
                </a:solidFill>
                <a:latin typeface="Calibri"/>
              </a:defRPr>
            </a:pPr>
            <a:r>
              <a:rPr sz="2000" b="1" dirty="0"/>
              <a:t>ANAC, delibera n. 322 del 30 luglio 2025.</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22</a:t>
            </a:r>
          </a:p>
        </p:txBody>
      </p:sp>
      <p:sp>
        <p:nvSpPr>
          <p:cNvPr id="7" name="Rounded Rectangle 6"/>
          <p:cNvSpPr/>
          <p:nvPr/>
        </p:nvSpPr>
        <p:spPr>
          <a:xfrm>
            <a:off x="617220" y="1776162"/>
            <a:ext cx="10835640" cy="3543832"/>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Nel caso esaminato da ANAC, l’assenza di un </a:t>
            </a:r>
            <a:r>
              <a:rPr dirty="0" err="1"/>
              <a:t>ordinativo</a:t>
            </a:r>
            <a:r>
              <a:rPr dirty="0"/>
              <a:t> formalizzato e di controlli </a:t>
            </a:r>
            <a:r>
              <a:rPr dirty="0" err="1"/>
              <a:t>strutturati</a:t>
            </a:r>
            <a:r>
              <a:rPr dirty="0"/>
              <a:t> ha reso </a:t>
            </a:r>
            <a:r>
              <a:rPr dirty="0" err="1"/>
              <a:t>incerti</a:t>
            </a:r>
            <a:r>
              <a:rPr dirty="0"/>
              <a:t> quantitativi, tempi di avvio e obblighi reciproci. La verifica deve coprire contratto, capitolato e offerta tecnica, non soltanto la </a:t>
            </a:r>
            <a:r>
              <a:rPr dirty="0" err="1"/>
              <a:t>fatturazione</a:t>
            </a:r>
            <a:r>
              <a:rPr dirty="0"/>
              <a:t>.</a:t>
            </a:r>
          </a:p>
          <a:p>
            <a:pPr algn="just">
              <a:lnSpc>
                <a:spcPct val="100000"/>
              </a:lnSpc>
              <a:spcAft>
                <a:spcPts val="900"/>
              </a:spcAft>
              <a:defRPr sz="2000" b="1" i="0">
                <a:solidFill>
                  <a:srgbClr val="183E68"/>
                </a:solidFill>
                <a:latin typeface="Calibri"/>
              </a:defRPr>
            </a:pPr>
            <a:r>
              <a:rPr dirty="0"/>
              <a:t>Controlli benchmark: tracciabilità del capo/kit; dotazione minima per </a:t>
            </a:r>
            <a:r>
              <a:rPr dirty="0" err="1"/>
              <a:t>reparto</a:t>
            </a:r>
            <a:r>
              <a:rPr dirty="0"/>
              <a:t>; tempi di </a:t>
            </a:r>
            <a:r>
              <a:rPr dirty="0" err="1"/>
              <a:t>reintegro</a:t>
            </a:r>
            <a:r>
              <a:rPr dirty="0"/>
              <a:t>; </a:t>
            </a:r>
            <a:r>
              <a:rPr dirty="0" err="1"/>
              <a:t>scarti</a:t>
            </a:r>
            <a:r>
              <a:rPr dirty="0"/>
              <a:t> e sostituzioni; ciclo di </a:t>
            </a:r>
            <a:r>
              <a:rPr dirty="0" err="1"/>
              <a:t>lavaggio</a:t>
            </a:r>
            <a:r>
              <a:rPr dirty="0"/>
              <a:t>/</a:t>
            </a:r>
            <a:r>
              <a:rPr dirty="0" err="1"/>
              <a:t>sterilizzazione</a:t>
            </a:r>
            <a:r>
              <a:rPr dirty="0"/>
              <a:t>; </a:t>
            </a:r>
            <a:r>
              <a:rPr dirty="0" err="1"/>
              <a:t>contaminazioni</a:t>
            </a:r>
            <a:r>
              <a:rPr dirty="0"/>
              <a:t>; inventario; gestione emergenze; report di </a:t>
            </a:r>
            <a:r>
              <a:rPr dirty="0" err="1"/>
              <a:t>consumo</a:t>
            </a:r>
            <a:r>
              <a:rPr dirty="0"/>
              <a:t> e </a:t>
            </a:r>
            <a:r>
              <a:rPr dirty="0" err="1"/>
              <a:t>anomalie</a:t>
            </a:r>
            <a:r>
              <a:rPr dirty="0"/>
              <a:t>.</a:t>
            </a:r>
          </a:p>
          <a:p>
            <a:pPr algn="just">
              <a:lnSpc>
                <a:spcPct val="100000"/>
              </a:lnSpc>
              <a:spcAft>
                <a:spcPts val="900"/>
              </a:spcAft>
              <a:defRPr sz="2000" b="0" i="0">
                <a:solidFill>
                  <a:srgbClr val="008492"/>
                </a:solidFill>
                <a:latin typeface="Calibri"/>
              </a:defRPr>
            </a:pPr>
            <a:r>
              <a:rPr dirty="0" err="1"/>
              <a:t>Conseguenze</a:t>
            </a:r>
            <a:r>
              <a:rPr dirty="0"/>
              <a:t>: detrazione per dotazione </a:t>
            </a:r>
            <a:r>
              <a:rPr dirty="0" err="1"/>
              <a:t>mancante</a:t>
            </a:r>
            <a:r>
              <a:rPr dirty="0"/>
              <a:t>; penale per </a:t>
            </a:r>
            <a:r>
              <a:rPr dirty="0" err="1"/>
              <a:t>ritardo</a:t>
            </a:r>
            <a:r>
              <a:rPr dirty="0"/>
              <a:t> nel </a:t>
            </a:r>
            <a:r>
              <a:rPr dirty="0" err="1"/>
              <a:t>reintegro</a:t>
            </a:r>
            <a:r>
              <a:rPr dirty="0"/>
              <a:t>; non conformità </a:t>
            </a:r>
            <a:r>
              <a:rPr dirty="0" err="1"/>
              <a:t>critica</a:t>
            </a:r>
            <a:r>
              <a:rPr dirty="0"/>
              <a:t> per </a:t>
            </a:r>
            <a:r>
              <a:rPr dirty="0" err="1"/>
              <a:t>sterilità</a:t>
            </a:r>
            <a:r>
              <a:rPr dirty="0"/>
              <a:t>/tracciabilità; costi di approvvigionamento </a:t>
            </a:r>
            <a:r>
              <a:rPr dirty="0" err="1"/>
              <a:t>sostitutivo</a:t>
            </a:r>
            <a:r>
              <a:rPr dirty="0"/>
              <a:t>; escalation verso risoluzione quando viene </a:t>
            </a:r>
            <a:r>
              <a:rPr dirty="0" err="1"/>
              <a:t>compromessa</a:t>
            </a:r>
            <a:r>
              <a:rPr dirty="0"/>
              <a:t> la continuità sanitaria.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Caso: facility management comunale con controlli incoerenti</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23</a:t>
            </a:r>
          </a:p>
        </p:txBody>
      </p:sp>
      <p:sp>
        <p:nvSpPr>
          <p:cNvPr id="6" name="Rounded Rectangle 5"/>
          <p:cNvSpPr/>
          <p:nvPr/>
        </p:nvSpPr>
        <p:spPr>
          <a:xfrm>
            <a:off x="685800" y="1325880"/>
            <a:ext cx="10835640" cy="3682055"/>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Contratto </a:t>
            </a:r>
            <a:r>
              <a:rPr dirty="0" err="1"/>
              <a:t>quinquennale</a:t>
            </a:r>
            <a:r>
              <a:rPr dirty="0"/>
              <a:t> da € 2.500.000: pulizie, </a:t>
            </a:r>
            <a:r>
              <a:rPr dirty="0" err="1"/>
              <a:t>piccole</a:t>
            </a:r>
            <a:r>
              <a:rPr dirty="0"/>
              <a:t> manutenzioni, help desk e materiali di </a:t>
            </a:r>
            <a:r>
              <a:rPr dirty="0" err="1"/>
              <a:t>consumo</a:t>
            </a:r>
            <a:r>
              <a:rPr dirty="0"/>
              <a:t>. Nel </a:t>
            </a:r>
            <a:r>
              <a:rPr dirty="0" err="1"/>
              <a:t>trimestre</a:t>
            </a:r>
            <a:r>
              <a:rPr dirty="0"/>
              <a:t> il DEC rileva 18 passaggi di pulizia </a:t>
            </a:r>
            <a:r>
              <a:rPr dirty="0" err="1"/>
              <a:t>mancanti</a:t>
            </a:r>
            <a:r>
              <a:rPr dirty="0"/>
              <a:t>, 7 ticket P2 </a:t>
            </a:r>
            <a:r>
              <a:rPr dirty="0" err="1"/>
              <a:t>chiusi</a:t>
            </a:r>
            <a:r>
              <a:rPr dirty="0"/>
              <a:t> oltre SLA, 3 manutenzioni preventive </a:t>
            </a:r>
            <a:r>
              <a:rPr dirty="0" err="1"/>
              <a:t>omesse</a:t>
            </a:r>
            <a:r>
              <a:rPr dirty="0"/>
              <a:t> e report </a:t>
            </a:r>
            <a:r>
              <a:rPr dirty="0" err="1"/>
              <a:t>mensili</a:t>
            </a:r>
            <a:r>
              <a:rPr dirty="0"/>
              <a:t> </a:t>
            </a:r>
            <a:r>
              <a:rPr dirty="0" err="1"/>
              <a:t>incompleti</a:t>
            </a:r>
            <a:r>
              <a:rPr dirty="0"/>
              <a:t>. Il contratto prevede: penale generica di € 1.000 “per ogni </a:t>
            </a:r>
            <a:r>
              <a:rPr dirty="0" err="1"/>
              <a:t>inadempimento</a:t>
            </a:r>
            <a:r>
              <a:rPr dirty="0"/>
              <a:t>”; </a:t>
            </a:r>
            <a:r>
              <a:rPr dirty="0" err="1"/>
              <a:t>tetto</a:t>
            </a:r>
            <a:r>
              <a:rPr dirty="0"/>
              <a:t> del 10%; nessun </a:t>
            </a:r>
            <a:r>
              <a:rPr dirty="0" err="1"/>
              <a:t>listino</a:t>
            </a:r>
            <a:r>
              <a:rPr dirty="0"/>
              <a:t> interno del canone.</a:t>
            </a:r>
          </a:p>
          <a:p>
            <a:pPr algn="just">
              <a:lnSpc>
                <a:spcPct val="100000"/>
              </a:lnSpc>
              <a:spcAft>
                <a:spcPts val="900"/>
              </a:spcAft>
              <a:defRPr sz="2000" b="1" i="0">
                <a:solidFill>
                  <a:srgbClr val="183E68"/>
                </a:solidFill>
                <a:latin typeface="Calibri"/>
              </a:defRPr>
            </a:pPr>
            <a:r>
              <a:rPr dirty="0" err="1"/>
              <a:t>L’appaltatore</a:t>
            </a:r>
            <a:r>
              <a:rPr dirty="0"/>
              <a:t> </a:t>
            </a:r>
            <a:r>
              <a:rPr dirty="0" err="1"/>
              <a:t>eccepisce</a:t>
            </a:r>
            <a:r>
              <a:rPr dirty="0"/>
              <a:t>: duplicazione tra penali e mancata remunerazione; difetto di prova sui passaggi; </a:t>
            </a:r>
            <a:r>
              <a:rPr dirty="0" err="1"/>
              <a:t>classificazione</a:t>
            </a:r>
            <a:r>
              <a:rPr dirty="0"/>
              <a:t> errata dei ticket; sopravvenuto aumento del costo del lavoro; </a:t>
            </a:r>
            <a:r>
              <a:rPr dirty="0" err="1"/>
              <a:t>sproporzione</a:t>
            </a:r>
            <a:r>
              <a:rPr dirty="0"/>
              <a:t> della clausola.</a:t>
            </a:r>
          </a:p>
          <a:p>
            <a:pPr algn="just">
              <a:lnSpc>
                <a:spcPct val="100000"/>
              </a:lnSpc>
              <a:spcAft>
                <a:spcPts val="900"/>
              </a:spcAft>
              <a:defRPr sz="2000" b="0" i="0">
                <a:solidFill>
                  <a:srgbClr val="008492"/>
                </a:solidFill>
                <a:latin typeface="Calibri"/>
              </a:defRPr>
            </a:pPr>
            <a:r>
              <a:rPr dirty="0"/>
              <a:t>Consegna: predisporre la </a:t>
            </a:r>
            <a:r>
              <a:rPr dirty="0" err="1"/>
              <a:t>sequenza</a:t>
            </a:r>
            <a:r>
              <a:rPr dirty="0"/>
              <a:t> istruttoria, distinguere le </a:t>
            </a:r>
            <a:r>
              <a:rPr dirty="0" err="1"/>
              <a:t>conseguenze</a:t>
            </a:r>
            <a:r>
              <a:rPr dirty="0"/>
              <a:t> economicamente applicabili e individuare le clausole da </a:t>
            </a:r>
            <a:r>
              <a:rPr dirty="0" err="1"/>
              <a:t>correggere</a:t>
            </a:r>
            <a:r>
              <a:rPr dirty="0"/>
              <a:t> per il </a:t>
            </a:r>
            <a:r>
              <a:rPr dirty="0" err="1"/>
              <a:t>prossimo</a:t>
            </a:r>
            <a:r>
              <a:rPr dirty="0"/>
              <a:t> affidamento.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Check list istruttoria prima dell’applicazione</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24</a:t>
            </a:r>
          </a:p>
        </p:txBody>
      </p:sp>
      <p:graphicFrame>
        <p:nvGraphicFramePr>
          <p:cNvPr id="6" name="Table 5"/>
          <p:cNvGraphicFramePr>
            <a:graphicFrameLocks noGrp="1"/>
          </p:cNvGraphicFramePr>
          <p:nvPr/>
        </p:nvGraphicFramePr>
        <p:xfrm>
          <a:off x="594360" y="1417320"/>
          <a:ext cx="10972800" cy="4526280"/>
        </p:xfrm>
        <a:graphic>
          <a:graphicData uri="http://schemas.openxmlformats.org/drawingml/2006/table">
            <a:tbl>
              <a:tblPr firstRow="1" bandRow="1">
                <a:tableStyleId>{5C22544A-7EE6-4342-B048-85BDC9FD1C3A}</a:tableStyleId>
              </a:tblPr>
              <a:tblGrid>
                <a:gridCol w="1691640">
                  <a:extLst>
                    <a:ext uri="{9D8B030D-6E8A-4147-A177-3AD203B41FA5}">
                      <a16:colId xmlns:a16="http://schemas.microsoft.com/office/drawing/2014/main" val="20000"/>
                    </a:ext>
                  </a:extLst>
                </a:gridCol>
                <a:gridCol w="585216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646611">
                <a:tc>
                  <a:txBody>
                    <a:bodyPr/>
                    <a:lstStyle/>
                    <a:p>
                      <a:pPr algn="ctr">
                        <a:defRPr sz="1570" b="1">
                          <a:solidFill>
                            <a:srgbClr val="FFFFFF"/>
                          </a:solidFill>
                          <a:latin typeface="Calibri"/>
                        </a:defRPr>
                      </a:pPr>
                      <a:r>
                        <a:t>Verifica</a:t>
                      </a:r>
                    </a:p>
                  </a:txBody>
                  <a:tcPr marL="45720" marR="45720" marT="36576" marB="36576">
                    <a:solidFill>
                      <a:srgbClr val="183E68"/>
                    </a:solidFill>
                  </a:tcPr>
                </a:tc>
                <a:tc>
                  <a:txBody>
                    <a:bodyPr/>
                    <a:lstStyle/>
                    <a:p>
                      <a:pPr algn="ctr">
                        <a:defRPr sz="1570" b="1">
                          <a:solidFill>
                            <a:srgbClr val="FFFFFF"/>
                          </a:solidFill>
                          <a:latin typeface="Calibri"/>
                        </a:defRPr>
                      </a:pPr>
                      <a:r>
                        <a:t>Domanda tecnica e giuridica</a:t>
                      </a:r>
                    </a:p>
                  </a:txBody>
                  <a:tcPr marL="45720" marR="45720" marT="36576" marB="36576">
                    <a:solidFill>
                      <a:srgbClr val="183E68"/>
                    </a:solidFill>
                  </a:tcPr>
                </a:tc>
                <a:tc>
                  <a:txBody>
                    <a:bodyPr/>
                    <a:lstStyle/>
                    <a:p>
                      <a:pPr algn="ctr">
                        <a:defRPr sz="1570" b="1">
                          <a:solidFill>
                            <a:srgbClr val="FFFFFF"/>
                          </a:solidFill>
                          <a:latin typeface="Calibri"/>
                        </a:defRPr>
                      </a:pPr>
                      <a:r>
                        <a:t>Documento</a:t>
                      </a:r>
                    </a:p>
                  </a:txBody>
                  <a:tcPr marL="45720" marR="45720" marT="36576" marB="36576">
                    <a:solidFill>
                      <a:srgbClr val="183E68"/>
                    </a:solidFill>
                  </a:tcPr>
                </a:tc>
                <a:extLst>
                  <a:ext uri="{0D108BD9-81ED-4DB2-BD59-A6C34878D82A}">
                    <a16:rowId xmlns:a16="http://schemas.microsoft.com/office/drawing/2014/main" val="10000"/>
                  </a:ext>
                </a:extLst>
              </a:tr>
              <a:tr h="646611">
                <a:tc>
                  <a:txBody>
                    <a:bodyPr/>
                    <a:lstStyle/>
                    <a:p>
                      <a:pPr>
                        <a:defRPr sz="1570">
                          <a:solidFill>
                            <a:srgbClr val="252F38"/>
                          </a:solidFill>
                          <a:latin typeface="Calibri"/>
                        </a:defRPr>
                      </a:pPr>
                      <a:r>
                        <a:t>Fonte</a:t>
                      </a:r>
                    </a:p>
                  </a:txBody>
                  <a:tcPr marL="64008" marR="64008" marT="36576" marB="36576">
                    <a:solidFill>
                      <a:srgbClr val="FFFFFF"/>
                    </a:solidFill>
                  </a:tcPr>
                </a:tc>
                <a:tc>
                  <a:txBody>
                    <a:bodyPr/>
                    <a:lstStyle/>
                    <a:p>
                      <a:pPr>
                        <a:defRPr sz="1570">
                          <a:solidFill>
                            <a:srgbClr val="252F38"/>
                          </a:solidFill>
                          <a:latin typeface="Calibri"/>
                        </a:defRPr>
                      </a:pPr>
                      <a:r>
                        <a:t>L’obbligo è nel CSA, nel contratto o nell’offerta tecnica? È sufficientemente determinato?</a:t>
                      </a:r>
                    </a:p>
                  </a:txBody>
                  <a:tcPr marL="64008" marR="64008" marT="36576" marB="36576">
                    <a:solidFill>
                      <a:srgbClr val="FFFFFF"/>
                    </a:solidFill>
                  </a:tcPr>
                </a:tc>
                <a:tc>
                  <a:txBody>
                    <a:bodyPr/>
                    <a:lstStyle/>
                    <a:p>
                      <a:pPr>
                        <a:defRPr sz="1570">
                          <a:solidFill>
                            <a:srgbClr val="252F38"/>
                          </a:solidFill>
                          <a:latin typeface="Calibri"/>
                        </a:defRPr>
                      </a:pPr>
                      <a:r>
                        <a:t>Articolo + scheda prestazionale</a:t>
                      </a:r>
                    </a:p>
                  </a:txBody>
                  <a:tcPr marL="64008" marR="64008" marT="36576" marB="36576">
                    <a:solidFill>
                      <a:srgbClr val="FFFFFF"/>
                    </a:solidFill>
                  </a:tcPr>
                </a:tc>
                <a:extLst>
                  <a:ext uri="{0D108BD9-81ED-4DB2-BD59-A6C34878D82A}">
                    <a16:rowId xmlns:a16="http://schemas.microsoft.com/office/drawing/2014/main" val="10001"/>
                  </a:ext>
                </a:extLst>
              </a:tr>
              <a:tr h="646611">
                <a:tc>
                  <a:txBody>
                    <a:bodyPr/>
                    <a:lstStyle/>
                    <a:p>
                      <a:pPr>
                        <a:defRPr sz="1570">
                          <a:solidFill>
                            <a:srgbClr val="252F38"/>
                          </a:solidFill>
                          <a:latin typeface="Calibri"/>
                        </a:defRPr>
                      </a:pPr>
                      <a:r>
                        <a:t>Metodo</a:t>
                      </a:r>
                    </a:p>
                  </a:txBody>
                  <a:tcPr marL="64008" marR="64008" marT="36576" marB="36576">
                    <a:solidFill>
                      <a:srgbClr val="F7FAFD"/>
                    </a:solidFill>
                  </a:tcPr>
                </a:tc>
                <a:tc>
                  <a:txBody>
                    <a:bodyPr/>
                    <a:lstStyle/>
                    <a:p>
                      <a:pPr>
                        <a:defRPr sz="1570">
                          <a:solidFill>
                            <a:srgbClr val="252F38"/>
                          </a:solidFill>
                          <a:latin typeface="Calibri"/>
                        </a:defRPr>
                      </a:pPr>
                      <a:r>
                        <a:t>Il controllo è stato svolto secondo frequenza, campione e soglia previsti?</a:t>
                      </a:r>
                    </a:p>
                  </a:txBody>
                  <a:tcPr marL="64008" marR="64008" marT="36576" marB="36576">
                    <a:solidFill>
                      <a:srgbClr val="F7FAFD"/>
                    </a:solidFill>
                  </a:tcPr>
                </a:tc>
                <a:tc>
                  <a:txBody>
                    <a:bodyPr/>
                    <a:lstStyle/>
                    <a:p>
                      <a:pPr>
                        <a:defRPr sz="1570">
                          <a:solidFill>
                            <a:srgbClr val="252F38"/>
                          </a:solidFill>
                          <a:latin typeface="Calibri"/>
                        </a:defRPr>
                      </a:pPr>
                      <a:r>
                        <a:t>Piano controlli + verbale</a:t>
                      </a:r>
                    </a:p>
                  </a:txBody>
                  <a:tcPr marL="64008" marR="64008" marT="36576" marB="36576">
                    <a:solidFill>
                      <a:srgbClr val="F7FAFD"/>
                    </a:solidFill>
                  </a:tcPr>
                </a:tc>
                <a:extLst>
                  <a:ext uri="{0D108BD9-81ED-4DB2-BD59-A6C34878D82A}">
                    <a16:rowId xmlns:a16="http://schemas.microsoft.com/office/drawing/2014/main" val="10002"/>
                  </a:ext>
                </a:extLst>
              </a:tr>
              <a:tr h="646611">
                <a:tc>
                  <a:txBody>
                    <a:bodyPr/>
                    <a:lstStyle/>
                    <a:p>
                      <a:pPr>
                        <a:defRPr sz="1570">
                          <a:solidFill>
                            <a:srgbClr val="252F38"/>
                          </a:solidFill>
                          <a:latin typeface="Calibri"/>
                        </a:defRPr>
                      </a:pPr>
                      <a:r>
                        <a:t>Imputabilità</a:t>
                      </a:r>
                    </a:p>
                  </a:txBody>
                  <a:tcPr marL="64008" marR="64008" marT="36576" marB="36576">
                    <a:solidFill>
                      <a:srgbClr val="FFFFFF"/>
                    </a:solidFill>
                  </a:tcPr>
                </a:tc>
                <a:tc>
                  <a:txBody>
                    <a:bodyPr/>
                    <a:lstStyle/>
                    <a:p>
                      <a:pPr>
                        <a:defRPr sz="1570">
                          <a:solidFill>
                            <a:srgbClr val="252F38"/>
                          </a:solidFill>
                          <a:latin typeface="Calibri"/>
                        </a:defRPr>
                      </a:pPr>
                      <a:r>
                        <a:t>Esistono ordini della SA, indisponibilità di siti, errori di ticketing o forza maggiore?</a:t>
                      </a:r>
                    </a:p>
                  </a:txBody>
                  <a:tcPr marL="64008" marR="64008" marT="36576" marB="36576">
                    <a:solidFill>
                      <a:srgbClr val="FFFFFF"/>
                    </a:solidFill>
                  </a:tcPr>
                </a:tc>
                <a:tc>
                  <a:txBody>
                    <a:bodyPr/>
                    <a:lstStyle/>
                    <a:p>
                      <a:pPr>
                        <a:defRPr sz="1570">
                          <a:solidFill>
                            <a:srgbClr val="252F38"/>
                          </a:solidFill>
                          <a:latin typeface="Calibri"/>
                        </a:defRPr>
                      </a:pPr>
                      <a:r>
                        <a:t>Comunicazioni e log</a:t>
                      </a:r>
                    </a:p>
                  </a:txBody>
                  <a:tcPr marL="64008" marR="64008" marT="36576" marB="36576">
                    <a:solidFill>
                      <a:srgbClr val="FFFFFF"/>
                    </a:solidFill>
                  </a:tcPr>
                </a:tc>
                <a:extLst>
                  <a:ext uri="{0D108BD9-81ED-4DB2-BD59-A6C34878D82A}">
                    <a16:rowId xmlns:a16="http://schemas.microsoft.com/office/drawing/2014/main" val="10003"/>
                  </a:ext>
                </a:extLst>
              </a:tr>
              <a:tr h="646611">
                <a:tc>
                  <a:txBody>
                    <a:bodyPr/>
                    <a:lstStyle/>
                    <a:p>
                      <a:pPr>
                        <a:defRPr sz="1570">
                          <a:solidFill>
                            <a:srgbClr val="252F38"/>
                          </a:solidFill>
                          <a:latin typeface="Calibri"/>
                        </a:defRPr>
                      </a:pPr>
                      <a:r>
                        <a:t>Qualificazione</a:t>
                      </a:r>
                    </a:p>
                  </a:txBody>
                  <a:tcPr marL="64008" marR="64008" marT="36576" marB="36576">
                    <a:solidFill>
                      <a:srgbClr val="F7FAFD"/>
                    </a:solidFill>
                  </a:tcPr>
                </a:tc>
                <a:tc>
                  <a:txBody>
                    <a:bodyPr/>
                    <a:lstStyle/>
                    <a:p>
                      <a:pPr>
                        <a:defRPr sz="1570">
                          <a:solidFill>
                            <a:srgbClr val="252F38"/>
                          </a:solidFill>
                          <a:latin typeface="Calibri"/>
                        </a:defRPr>
                      </a:pPr>
                      <a:r>
                        <a:t>È ritardo, prestazione non resa, qualità insufficiente o danno autonomo?</a:t>
                      </a:r>
                    </a:p>
                  </a:txBody>
                  <a:tcPr marL="64008" marR="64008" marT="36576" marB="36576">
                    <a:solidFill>
                      <a:srgbClr val="F7FAFD"/>
                    </a:solidFill>
                  </a:tcPr>
                </a:tc>
                <a:tc>
                  <a:txBody>
                    <a:bodyPr/>
                    <a:lstStyle/>
                    <a:p>
                      <a:pPr>
                        <a:defRPr sz="1570">
                          <a:solidFill>
                            <a:srgbClr val="252F38"/>
                          </a:solidFill>
                          <a:latin typeface="Calibri"/>
                        </a:defRPr>
                      </a:pPr>
                      <a:r>
                        <a:t>Nota DEC/RUP</a:t>
                      </a:r>
                    </a:p>
                  </a:txBody>
                  <a:tcPr marL="64008" marR="64008" marT="36576" marB="36576">
                    <a:solidFill>
                      <a:srgbClr val="F7FAFD"/>
                    </a:solidFill>
                  </a:tcPr>
                </a:tc>
                <a:extLst>
                  <a:ext uri="{0D108BD9-81ED-4DB2-BD59-A6C34878D82A}">
                    <a16:rowId xmlns:a16="http://schemas.microsoft.com/office/drawing/2014/main" val="10004"/>
                  </a:ext>
                </a:extLst>
              </a:tr>
              <a:tr h="646611">
                <a:tc>
                  <a:txBody>
                    <a:bodyPr/>
                    <a:lstStyle/>
                    <a:p>
                      <a:pPr>
                        <a:defRPr sz="1570">
                          <a:solidFill>
                            <a:srgbClr val="252F38"/>
                          </a:solidFill>
                          <a:latin typeface="Calibri"/>
                        </a:defRPr>
                      </a:pPr>
                      <a:r>
                        <a:t>Contraddittorio</a:t>
                      </a:r>
                    </a:p>
                  </a:txBody>
                  <a:tcPr marL="64008" marR="64008" marT="36576" marB="36576">
                    <a:solidFill>
                      <a:srgbClr val="FFFFFF"/>
                    </a:solidFill>
                  </a:tcPr>
                </a:tc>
                <a:tc>
                  <a:txBody>
                    <a:bodyPr/>
                    <a:lstStyle/>
                    <a:p>
                      <a:pPr>
                        <a:defRPr sz="1570">
                          <a:solidFill>
                            <a:srgbClr val="252F38"/>
                          </a:solidFill>
                          <a:latin typeface="Calibri"/>
                        </a:defRPr>
                      </a:pPr>
                      <a:r>
                        <a:t>Le difese sono state valutate singolarmente e non con formula di stile?</a:t>
                      </a:r>
                    </a:p>
                  </a:txBody>
                  <a:tcPr marL="64008" marR="64008" marT="36576" marB="36576">
                    <a:solidFill>
                      <a:srgbClr val="FFFFFF"/>
                    </a:solidFill>
                  </a:tcPr>
                </a:tc>
                <a:tc>
                  <a:txBody>
                    <a:bodyPr/>
                    <a:lstStyle/>
                    <a:p>
                      <a:pPr>
                        <a:defRPr sz="1570">
                          <a:solidFill>
                            <a:srgbClr val="252F38"/>
                          </a:solidFill>
                          <a:latin typeface="Calibri"/>
                        </a:defRPr>
                      </a:pPr>
                      <a:r>
                        <a:t>Contestazione + controdeduzioni</a:t>
                      </a:r>
                    </a:p>
                  </a:txBody>
                  <a:tcPr marL="64008" marR="64008" marT="36576" marB="36576">
                    <a:solidFill>
                      <a:srgbClr val="FFFFFF"/>
                    </a:solidFill>
                  </a:tcPr>
                </a:tc>
                <a:extLst>
                  <a:ext uri="{0D108BD9-81ED-4DB2-BD59-A6C34878D82A}">
                    <a16:rowId xmlns:a16="http://schemas.microsoft.com/office/drawing/2014/main" val="10005"/>
                  </a:ext>
                </a:extLst>
              </a:tr>
              <a:tr h="646614">
                <a:tc>
                  <a:txBody>
                    <a:bodyPr/>
                    <a:lstStyle/>
                    <a:p>
                      <a:pPr>
                        <a:defRPr sz="1570">
                          <a:solidFill>
                            <a:srgbClr val="252F38"/>
                          </a:solidFill>
                          <a:latin typeface="Calibri"/>
                        </a:defRPr>
                      </a:pPr>
                      <a:r>
                        <a:t>Contabilità</a:t>
                      </a:r>
                    </a:p>
                  </a:txBody>
                  <a:tcPr marL="64008" marR="64008" marT="36576" marB="36576">
                    <a:solidFill>
                      <a:srgbClr val="F7FAFD"/>
                    </a:solidFill>
                  </a:tcPr>
                </a:tc>
                <a:tc>
                  <a:txBody>
                    <a:bodyPr/>
                    <a:lstStyle/>
                    <a:p>
                      <a:pPr>
                        <a:defRPr sz="1570">
                          <a:solidFill>
                            <a:srgbClr val="252F38"/>
                          </a:solidFill>
                          <a:latin typeface="Calibri"/>
                        </a:defRPr>
                      </a:pPr>
                      <a:r>
                        <a:t>La conseguenza è coerente con fattura, SAL/canone e verifica di conformità?</a:t>
                      </a:r>
                    </a:p>
                  </a:txBody>
                  <a:tcPr marL="64008" marR="64008" marT="36576" marB="36576">
                    <a:solidFill>
                      <a:srgbClr val="F7FAFD"/>
                    </a:solidFill>
                  </a:tcPr>
                </a:tc>
                <a:tc>
                  <a:txBody>
                    <a:bodyPr/>
                    <a:lstStyle/>
                    <a:p>
                      <a:pPr>
                        <a:defRPr sz="1570">
                          <a:solidFill>
                            <a:srgbClr val="252F38"/>
                          </a:solidFill>
                          <a:latin typeface="Calibri"/>
                        </a:defRPr>
                      </a:pPr>
                      <a:r>
                        <a:t>Prospetto pagamento</a:t>
                      </a:r>
                    </a:p>
                  </a:txBody>
                  <a:tcPr marL="64008" marR="64008" marT="36576" marB="36576">
                    <a:solidFill>
                      <a:srgbClr val="F7FAFD"/>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685800" y="261156"/>
            <a:ext cx="10972800" cy="507831"/>
          </a:xfrm>
          <a:prstGeom prst="rect">
            <a:avLst/>
          </a:prstGeom>
          <a:noFill/>
        </p:spPr>
        <p:txBody>
          <a:bodyPr wrap="square">
            <a:spAutoFit/>
          </a:bodyPr>
          <a:lstStyle/>
          <a:p>
            <a:pPr>
              <a:defRPr sz="2700" b="1">
                <a:solidFill>
                  <a:srgbClr val="183E68"/>
                </a:solidFill>
                <a:latin typeface="Calibri"/>
              </a:defRPr>
            </a:pPr>
            <a:r>
              <a:rPr dirty="0"/>
              <a:t>Il controllo </a:t>
            </a:r>
            <a:r>
              <a:rPr dirty="0" err="1"/>
              <a:t>esecutivo</a:t>
            </a:r>
            <a:r>
              <a:rPr dirty="0"/>
              <a:t> </a:t>
            </a:r>
            <a:r>
              <a:rPr lang="it-IT" dirty="0"/>
              <a:t>efficace</a:t>
            </a:r>
            <a:endParaRPr dirty="0"/>
          </a:p>
        </p:txBody>
      </p:sp>
      <p:sp>
        <p:nvSpPr>
          <p:cNvPr id="5" name="TextBox 4"/>
          <p:cNvSpPr txBox="1"/>
          <p:nvPr/>
        </p:nvSpPr>
        <p:spPr>
          <a:xfrm>
            <a:off x="685800" y="938237"/>
            <a:ext cx="9052560" cy="400110"/>
          </a:xfrm>
          <a:prstGeom prst="rect">
            <a:avLst/>
          </a:prstGeom>
          <a:noFill/>
        </p:spPr>
        <p:txBody>
          <a:bodyPr wrap="square">
            <a:spAutoFit/>
          </a:bodyPr>
          <a:lstStyle/>
          <a:p>
            <a:pPr>
              <a:defRPr sz="819">
                <a:solidFill>
                  <a:srgbClr val="65788C"/>
                </a:solidFill>
                <a:latin typeface="Calibri"/>
              </a:defRPr>
            </a:pPr>
            <a:r>
              <a:rPr sz="2000" dirty="0"/>
              <a:t>ANAC, delibera n. 497 del 29 </a:t>
            </a:r>
            <a:r>
              <a:rPr sz="2000" dirty="0" err="1"/>
              <a:t>ottobre</a:t>
            </a:r>
            <a:r>
              <a:rPr sz="2000" dirty="0"/>
              <a:t> 2024, §§ 1-4.</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6</a:t>
            </a:r>
          </a:p>
        </p:txBody>
      </p:sp>
      <p:sp>
        <p:nvSpPr>
          <p:cNvPr id="7" name="Rounded Rectangle 6"/>
          <p:cNvSpPr/>
          <p:nvPr/>
        </p:nvSpPr>
        <p:spPr>
          <a:xfrm>
            <a:off x="670560" y="1527507"/>
            <a:ext cx="10835640" cy="3946575"/>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l">
              <a:lnSpc>
                <a:spcPct val="100000"/>
              </a:lnSpc>
              <a:spcAft>
                <a:spcPts val="900"/>
              </a:spcAft>
              <a:defRPr sz="2000" b="1" i="0">
                <a:solidFill>
                  <a:srgbClr val="183E68"/>
                </a:solidFill>
                <a:latin typeface="Calibri"/>
              </a:defRPr>
            </a:pPr>
            <a:endParaRPr lang="it-IT" dirty="0"/>
          </a:p>
          <a:p>
            <a:pPr algn="l">
              <a:lnSpc>
                <a:spcPct val="100000"/>
              </a:lnSpc>
              <a:spcAft>
                <a:spcPts val="900"/>
              </a:spcAft>
              <a:defRPr sz="2000" b="1" i="0">
                <a:solidFill>
                  <a:srgbClr val="183E68"/>
                </a:solidFill>
                <a:latin typeface="Calibri"/>
              </a:defRPr>
            </a:pPr>
            <a:endParaRPr lang="it-IT" dirty="0"/>
          </a:p>
          <a:p>
            <a:pPr algn="l">
              <a:lnSpc>
                <a:spcPct val="100000"/>
              </a:lnSpc>
              <a:spcAft>
                <a:spcPts val="900"/>
              </a:spcAft>
              <a:defRPr sz="2000" b="1" i="0">
                <a:solidFill>
                  <a:srgbClr val="183E68"/>
                </a:solidFill>
                <a:latin typeface="Calibri"/>
              </a:defRPr>
            </a:pPr>
            <a:r>
              <a:rPr lang="it-IT" dirty="0"/>
              <a:t>Per ANAC </a:t>
            </a:r>
            <a:r>
              <a:rPr dirty="0"/>
              <a:t>la criticità non </a:t>
            </a:r>
            <a:r>
              <a:rPr dirty="0" err="1"/>
              <a:t>è</a:t>
            </a:r>
            <a:r>
              <a:rPr dirty="0"/>
              <a:t> </a:t>
            </a:r>
            <a:r>
              <a:rPr lang="it-IT" dirty="0"/>
              <a:t>solo rappresentata dalla </a:t>
            </a:r>
            <a:r>
              <a:rPr dirty="0"/>
              <a:t>assenza assoluta di controlli, ma</a:t>
            </a:r>
            <a:r>
              <a:rPr lang="it-IT" dirty="0"/>
              <a:t> anche dalla</a:t>
            </a:r>
            <a:r>
              <a:rPr dirty="0"/>
              <a:t> </a:t>
            </a:r>
            <a:r>
              <a:rPr lang="it-IT" dirty="0"/>
              <a:t> </a:t>
            </a:r>
            <a:r>
              <a:rPr dirty="0"/>
              <a:t>loro </a:t>
            </a:r>
            <a:r>
              <a:rPr dirty="0" err="1"/>
              <a:t>inutilizzabilità</a:t>
            </a:r>
            <a:r>
              <a:rPr dirty="0"/>
              <a:t>: </a:t>
            </a:r>
            <a:r>
              <a:rPr dirty="0" err="1"/>
              <a:t>verbali</a:t>
            </a:r>
            <a:r>
              <a:rPr dirty="0"/>
              <a:t> non collegati </a:t>
            </a:r>
            <a:r>
              <a:rPr dirty="0" err="1"/>
              <a:t>all’obbligo</a:t>
            </a:r>
            <a:r>
              <a:rPr dirty="0"/>
              <a:t>, controlli meramente quantitativi, migliorie non </a:t>
            </a:r>
            <a:r>
              <a:rPr dirty="0" err="1"/>
              <a:t>verificate</a:t>
            </a:r>
            <a:r>
              <a:rPr dirty="0"/>
              <a:t>, report </a:t>
            </a:r>
            <a:r>
              <a:rPr dirty="0" err="1"/>
              <a:t>dell’appaltatore</a:t>
            </a:r>
            <a:r>
              <a:rPr dirty="0"/>
              <a:t> assunti senza validazione, pagamenti che </a:t>
            </a:r>
            <a:r>
              <a:rPr dirty="0" err="1"/>
              <a:t>contraddicono</a:t>
            </a:r>
            <a:r>
              <a:rPr dirty="0"/>
              <a:t> contestazioni </a:t>
            </a:r>
            <a:r>
              <a:rPr lang="it-IT" dirty="0"/>
              <a:t>ancora irrisolte</a:t>
            </a:r>
            <a:r>
              <a:rPr dirty="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507831"/>
          </a:xfrm>
          <a:prstGeom prst="rect">
            <a:avLst/>
          </a:prstGeom>
          <a:noFill/>
        </p:spPr>
        <p:txBody>
          <a:bodyPr wrap="square">
            <a:spAutoFit/>
          </a:bodyPr>
          <a:lstStyle/>
          <a:p>
            <a:pPr>
              <a:defRPr sz="2700" b="1">
                <a:solidFill>
                  <a:srgbClr val="183E68"/>
                </a:solidFill>
                <a:latin typeface="Calibri"/>
              </a:defRPr>
            </a:pPr>
            <a:r>
              <a:rPr lang="it-IT" dirty="0"/>
              <a:t>Elementi </a:t>
            </a:r>
            <a:r>
              <a:rPr dirty="0"/>
              <a:t>che </a:t>
            </a:r>
            <a:r>
              <a:rPr dirty="0" err="1"/>
              <a:t>rendono</a:t>
            </a:r>
            <a:r>
              <a:rPr dirty="0"/>
              <a:t> fragile una penale anche quando il </a:t>
            </a:r>
            <a:r>
              <a:rPr dirty="0" err="1"/>
              <a:t>disservizio</a:t>
            </a:r>
            <a:r>
              <a:rPr dirty="0"/>
              <a:t> </a:t>
            </a:r>
            <a:r>
              <a:rPr dirty="0" err="1"/>
              <a:t>è</a:t>
            </a:r>
            <a:r>
              <a:rPr dirty="0"/>
              <a:t> </a:t>
            </a:r>
            <a:r>
              <a:rPr dirty="0" err="1"/>
              <a:t>reale</a:t>
            </a:r>
            <a:endParaRPr dirty="0"/>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26</a:t>
            </a:r>
          </a:p>
        </p:txBody>
      </p:sp>
      <p:graphicFrame>
        <p:nvGraphicFramePr>
          <p:cNvPr id="6" name="Table 5"/>
          <p:cNvGraphicFramePr>
            <a:graphicFrameLocks noGrp="1"/>
          </p:cNvGraphicFramePr>
          <p:nvPr>
            <p:extLst>
              <p:ext uri="{D42A27DB-BD31-4B8C-83A1-F6EECF244321}">
                <p14:modId xmlns:p14="http://schemas.microsoft.com/office/powerpoint/2010/main" val="3093767874"/>
              </p:ext>
            </p:extLst>
          </p:nvPr>
        </p:nvGraphicFramePr>
        <p:xfrm>
          <a:off x="609599" y="1165288"/>
          <a:ext cx="10972800" cy="4527423"/>
        </p:xfrm>
        <a:graphic>
          <a:graphicData uri="http://schemas.openxmlformats.org/drawingml/2006/table">
            <a:tbl>
              <a:tblPr firstRow="1" bandRow="1">
                <a:tableStyleId>{5C22544A-7EE6-4342-B048-85BDC9FD1C3A}</a:tableStyleId>
              </a:tblPr>
              <a:tblGrid>
                <a:gridCol w="4754880">
                  <a:extLst>
                    <a:ext uri="{9D8B030D-6E8A-4147-A177-3AD203B41FA5}">
                      <a16:colId xmlns:a16="http://schemas.microsoft.com/office/drawing/2014/main" val="20000"/>
                    </a:ext>
                  </a:extLst>
                </a:gridCol>
                <a:gridCol w="6217920">
                  <a:extLst>
                    <a:ext uri="{9D8B030D-6E8A-4147-A177-3AD203B41FA5}">
                      <a16:colId xmlns:a16="http://schemas.microsoft.com/office/drawing/2014/main" val="20001"/>
                    </a:ext>
                  </a:extLst>
                </a:gridCol>
              </a:tblGrid>
              <a:tr h="565785">
                <a:tc>
                  <a:txBody>
                    <a:bodyPr/>
                    <a:lstStyle/>
                    <a:p>
                      <a:pPr algn="ctr">
                        <a:defRPr sz="1620" b="1">
                          <a:solidFill>
                            <a:srgbClr val="FFFFFF"/>
                          </a:solidFill>
                          <a:latin typeface="Calibri"/>
                        </a:defRPr>
                      </a:pPr>
                      <a:r>
                        <a:rPr dirty="0"/>
                        <a:t>Red flag</a:t>
                      </a:r>
                    </a:p>
                  </a:txBody>
                  <a:tcPr marL="45720" marR="45720" marT="36576" marB="36576">
                    <a:solidFill>
                      <a:srgbClr val="183E68"/>
                    </a:solidFill>
                  </a:tcPr>
                </a:tc>
                <a:tc>
                  <a:txBody>
                    <a:bodyPr/>
                    <a:lstStyle/>
                    <a:p>
                      <a:pPr algn="ctr">
                        <a:defRPr sz="1620" b="1">
                          <a:solidFill>
                            <a:srgbClr val="FFFFFF"/>
                          </a:solidFill>
                          <a:latin typeface="Calibri"/>
                        </a:defRPr>
                      </a:pPr>
                      <a:r>
                        <a:t>Effetto</a:t>
                      </a:r>
                    </a:p>
                  </a:txBody>
                  <a:tcPr marL="45720" marR="45720" marT="36576" marB="36576">
                    <a:solidFill>
                      <a:srgbClr val="183E68"/>
                    </a:solidFill>
                  </a:tcPr>
                </a:tc>
                <a:extLst>
                  <a:ext uri="{0D108BD9-81ED-4DB2-BD59-A6C34878D82A}">
                    <a16:rowId xmlns:a16="http://schemas.microsoft.com/office/drawing/2014/main" val="10000"/>
                  </a:ext>
                </a:extLst>
              </a:tr>
              <a:tr h="565785">
                <a:tc>
                  <a:txBody>
                    <a:bodyPr/>
                    <a:lstStyle/>
                    <a:p>
                      <a:pPr>
                        <a:defRPr sz="1620">
                          <a:solidFill>
                            <a:srgbClr val="252F38"/>
                          </a:solidFill>
                          <a:latin typeface="Calibri"/>
                        </a:defRPr>
                      </a:pPr>
                      <a:r>
                        <a:t>“Penale a discrezione dell’Amministrazione”</a:t>
                      </a:r>
                    </a:p>
                  </a:txBody>
                  <a:tcPr marL="64008" marR="64008" marT="36576" marB="36576">
                    <a:solidFill>
                      <a:srgbClr val="FFFFFF"/>
                    </a:solidFill>
                  </a:tcPr>
                </a:tc>
                <a:tc>
                  <a:txBody>
                    <a:bodyPr/>
                    <a:lstStyle/>
                    <a:p>
                      <a:pPr>
                        <a:defRPr sz="1620">
                          <a:solidFill>
                            <a:srgbClr val="252F38"/>
                          </a:solidFill>
                          <a:latin typeface="Calibri"/>
                        </a:defRPr>
                      </a:pPr>
                      <a:r>
                        <a:t>Difetto di predeterminazione e rischio di trattamento diseguale</a:t>
                      </a:r>
                    </a:p>
                  </a:txBody>
                  <a:tcPr marL="64008" marR="64008" marT="36576" marB="36576">
                    <a:solidFill>
                      <a:srgbClr val="FFFFFF"/>
                    </a:solidFill>
                  </a:tcPr>
                </a:tc>
                <a:extLst>
                  <a:ext uri="{0D108BD9-81ED-4DB2-BD59-A6C34878D82A}">
                    <a16:rowId xmlns:a16="http://schemas.microsoft.com/office/drawing/2014/main" val="10001"/>
                  </a:ext>
                </a:extLst>
              </a:tr>
              <a:tr h="565785">
                <a:tc>
                  <a:txBody>
                    <a:bodyPr/>
                    <a:lstStyle/>
                    <a:p>
                      <a:pPr>
                        <a:defRPr sz="1620">
                          <a:solidFill>
                            <a:srgbClr val="252F38"/>
                          </a:solidFill>
                          <a:latin typeface="Calibri"/>
                        </a:defRPr>
                      </a:pPr>
                      <a:r>
                        <a:t>Un solo importo per qualsiasi violazione</a:t>
                      </a:r>
                    </a:p>
                  </a:txBody>
                  <a:tcPr marL="64008" marR="64008" marT="36576" marB="36576">
                    <a:solidFill>
                      <a:srgbClr val="F7FAFD"/>
                    </a:solidFill>
                  </a:tcPr>
                </a:tc>
                <a:tc>
                  <a:txBody>
                    <a:bodyPr/>
                    <a:lstStyle/>
                    <a:p>
                      <a:pPr>
                        <a:defRPr sz="1620">
                          <a:solidFill>
                            <a:srgbClr val="252F38"/>
                          </a:solidFill>
                          <a:latin typeface="Calibri"/>
                        </a:defRPr>
                      </a:pPr>
                      <a:r>
                        <a:t>Sproporzione rispetto a gravità, valore della prestazione e interesse leso</a:t>
                      </a:r>
                    </a:p>
                  </a:txBody>
                  <a:tcPr marL="64008" marR="64008" marT="36576" marB="36576">
                    <a:solidFill>
                      <a:srgbClr val="F7FAFD"/>
                    </a:solidFill>
                  </a:tcPr>
                </a:tc>
                <a:extLst>
                  <a:ext uri="{0D108BD9-81ED-4DB2-BD59-A6C34878D82A}">
                    <a16:rowId xmlns:a16="http://schemas.microsoft.com/office/drawing/2014/main" val="10002"/>
                  </a:ext>
                </a:extLst>
              </a:tr>
              <a:tr h="565785">
                <a:tc>
                  <a:txBody>
                    <a:bodyPr/>
                    <a:lstStyle/>
                    <a:p>
                      <a:pPr>
                        <a:defRPr sz="1620">
                          <a:solidFill>
                            <a:srgbClr val="252F38"/>
                          </a:solidFill>
                          <a:latin typeface="Calibri"/>
                        </a:defRPr>
                      </a:pPr>
                      <a:r>
                        <a:t>Verbale senza articolo contrattuale</a:t>
                      </a:r>
                    </a:p>
                  </a:txBody>
                  <a:tcPr marL="64008" marR="64008" marT="36576" marB="36576">
                    <a:solidFill>
                      <a:srgbClr val="FFFFFF"/>
                    </a:solidFill>
                  </a:tcPr>
                </a:tc>
                <a:tc>
                  <a:txBody>
                    <a:bodyPr/>
                    <a:lstStyle/>
                    <a:p>
                      <a:pPr>
                        <a:defRPr sz="1620">
                          <a:solidFill>
                            <a:srgbClr val="252F38"/>
                          </a:solidFill>
                          <a:latin typeface="Calibri"/>
                        </a:defRPr>
                      </a:pPr>
                      <a:r>
                        <a:t>Impossibilità di collegare il fatto all’obbligazione</a:t>
                      </a:r>
                    </a:p>
                  </a:txBody>
                  <a:tcPr marL="64008" marR="64008" marT="36576" marB="36576">
                    <a:solidFill>
                      <a:srgbClr val="FFFFFF"/>
                    </a:solidFill>
                  </a:tcPr>
                </a:tc>
                <a:extLst>
                  <a:ext uri="{0D108BD9-81ED-4DB2-BD59-A6C34878D82A}">
                    <a16:rowId xmlns:a16="http://schemas.microsoft.com/office/drawing/2014/main" val="10003"/>
                  </a:ext>
                </a:extLst>
              </a:tr>
              <a:tr h="565785">
                <a:tc>
                  <a:txBody>
                    <a:bodyPr/>
                    <a:lstStyle/>
                    <a:p>
                      <a:pPr>
                        <a:defRPr sz="1620">
                          <a:solidFill>
                            <a:srgbClr val="252F38"/>
                          </a:solidFill>
                          <a:latin typeface="Calibri"/>
                        </a:defRPr>
                      </a:pPr>
                      <a:r>
                        <a:t>Controllo diverso da quello previsto</a:t>
                      </a:r>
                    </a:p>
                  </a:txBody>
                  <a:tcPr marL="64008" marR="64008" marT="36576" marB="36576">
                    <a:solidFill>
                      <a:srgbClr val="F7FAFD"/>
                    </a:solidFill>
                  </a:tcPr>
                </a:tc>
                <a:tc>
                  <a:txBody>
                    <a:bodyPr/>
                    <a:lstStyle/>
                    <a:p>
                      <a:pPr>
                        <a:defRPr sz="1620">
                          <a:solidFill>
                            <a:srgbClr val="252F38"/>
                          </a:solidFill>
                          <a:latin typeface="Calibri"/>
                        </a:defRPr>
                      </a:pPr>
                      <a:r>
                        <a:t>Contestazione del metodo e non ripetibilità del dato</a:t>
                      </a:r>
                    </a:p>
                  </a:txBody>
                  <a:tcPr marL="64008" marR="64008" marT="36576" marB="36576">
                    <a:solidFill>
                      <a:srgbClr val="F7FAFD"/>
                    </a:solidFill>
                  </a:tcPr>
                </a:tc>
                <a:extLst>
                  <a:ext uri="{0D108BD9-81ED-4DB2-BD59-A6C34878D82A}">
                    <a16:rowId xmlns:a16="http://schemas.microsoft.com/office/drawing/2014/main" val="10004"/>
                  </a:ext>
                </a:extLst>
              </a:tr>
              <a:tr h="565785">
                <a:tc>
                  <a:txBody>
                    <a:bodyPr/>
                    <a:lstStyle/>
                    <a:p>
                      <a:pPr>
                        <a:defRPr sz="1620">
                          <a:solidFill>
                            <a:srgbClr val="252F38"/>
                          </a:solidFill>
                          <a:latin typeface="Calibri"/>
                        </a:defRPr>
                      </a:pPr>
                      <a:r>
                        <a:t>Pagamento integrale nonostante la non conformità</a:t>
                      </a:r>
                    </a:p>
                  </a:txBody>
                  <a:tcPr marL="64008" marR="64008" marT="36576" marB="36576">
                    <a:solidFill>
                      <a:srgbClr val="FFFFFF"/>
                    </a:solidFill>
                  </a:tcPr>
                </a:tc>
                <a:tc>
                  <a:txBody>
                    <a:bodyPr/>
                    <a:lstStyle/>
                    <a:p>
                      <a:pPr>
                        <a:defRPr sz="1620">
                          <a:solidFill>
                            <a:srgbClr val="252F38"/>
                          </a:solidFill>
                          <a:latin typeface="Calibri"/>
                        </a:defRPr>
                      </a:pPr>
                      <a:r>
                        <a:t>Contraddizione documentale e possibile acquiescenza fattuale</a:t>
                      </a:r>
                    </a:p>
                  </a:txBody>
                  <a:tcPr marL="64008" marR="64008" marT="36576" marB="36576">
                    <a:solidFill>
                      <a:srgbClr val="FFFFFF"/>
                    </a:solidFill>
                  </a:tcPr>
                </a:tc>
                <a:extLst>
                  <a:ext uri="{0D108BD9-81ED-4DB2-BD59-A6C34878D82A}">
                    <a16:rowId xmlns:a16="http://schemas.microsoft.com/office/drawing/2014/main" val="10005"/>
                  </a:ext>
                </a:extLst>
              </a:tr>
              <a:tr h="565785">
                <a:tc>
                  <a:txBody>
                    <a:bodyPr/>
                    <a:lstStyle/>
                    <a:p>
                      <a:pPr>
                        <a:defRPr sz="1620">
                          <a:solidFill>
                            <a:srgbClr val="252F38"/>
                          </a:solidFill>
                          <a:latin typeface="Calibri"/>
                        </a:defRPr>
                      </a:pPr>
                      <a:r>
                        <a:t>Cumulo automatico di detrazione, penale e danno</a:t>
                      </a:r>
                    </a:p>
                  </a:txBody>
                  <a:tcPr marL="64008" marR="64008" marT="36576" marB="36576">
                    <a:solidFill>
                      <a:srgbClr val="F7FAFD"/>
                    </a:solidFill>
                  </a:tcPr>
                </a:tc>
                <a:tc>
                  <a:txBody>
                    <a:bodyPr/>
                    <a:lstStyle/>
                    <a:p>
                      <a:pPr>
                        <a:defRPr sz="1620">
                          <a:solidFill>
                            <a:srgbClr val="252F38"/>
                          </a:solidFill>
                          <a:latin typeface="Calibri"/>
                        </a:defRPr>
                      </a:pPr>
                      <a:r>
                        <a:t>Duplicazione della medesima funzione economica</a:t>
                      </a:r>
                    </a:p>
                  </a:txBody>
                  <a:tcPr marL="64008" marR="64008" marT="36576" marB="36576">
                    <a:solidFill>
                      <a:srgbClr val="F7FAFD"/>
                    </a:solidFill>
                  </a:tcPr>
                </a:tc>
                <a:extLst>
                  <a:ext uri="{0D108BD9-81ED-4DB2-BD59-A6C34878D82A}">
                    <a16:rowId xmlns:a16="http://schemas.microsoft.com/office/drawing/2014/main" val="10006"/>
                  </a:ext>
                </a:extLst>
              </a:tr>
              <a:tr h="565785">
                <a:tc>
                  <a:txBody>
                    <a:bodyPr/>
                    <a:lstStyle/>
                    <a:p>
                      <a:pPr>
                        <a:defRPr sz="1620">
                          <a:solidFill>
                            <a:srgbClr val="252F38"/>
                          </a:solidFill>
                          <a:latin typeface="Calibri"/>
                        </a:defRPr>
                      </a:pPr>
                      <a:r>
                        <a:t>Reiterazione calcolata prima della scadenza del cure period</a:t>
                      </a:r>
                    </a:p>
                  </a:txBody>
                  <a:tcPr marL="64008" marR="64008" marT="36576" marB="36576">
                    <a:solidFill>
                      <a:srgbClr val="FFFFFF"/>
                    </a:solidFill>
                  </a:tcPr>
                </a:tc>
                <a:tc>
                  <a:txBody>
                    <a:bodyPr/>
                    <a:lstStyle/>
                    <a:p>
                      <a:pPr>
                        <a:defRPr sz="1620">
                          <a:solidFill>
                            <a:srgbClr val="252F38"/>
                          </a:solidFill>
                          <a:latin typeface="Calibri"/>
                        </a:defRPr>
                      </a:pPr>
                      <a:r>
                        <a:rPr dirty="0" err="1"/>
                        <a:t>Aggravamento</a:t>
                      </a:r>
                      <a:r>
                        <a:rPr dirty="0"/>
                        <a:t> senza effettiva possibilità di </a:t>
                      </a:r>
                      <a:r>
                        <a:rPr dirty="0" err="1"/>
                        <a:t>correggere</a:t>
                      </a:r>
                      <a:endParaRPr dirty="0"/>
                    </a:p>
                  </a:txBody>
                  <a:tcPr marL="64008" marR="64008" marT="36576" marB="36576">
                    <a:solidFill>
                      <a:srgbClr val="FFFFFF"/>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6CD99-5AF0-E43D-766E-82C5096A4B76}"/>
            </a:ext>
          </a:extLst>
        </p:cNvPr>
        <p:cNvGrpSpPr/>
        <p:nvPr/>
      </p:nvGrpSpPr>
      <p:grpSpPr>
        <a:xfrm>
          <a:off x="0" y="0"/>
          <a:ext cx="0" cy="0"/>
          <a:chOff x="0" y="0"/>
          <a:chExt cx="0" cy="0"/>
        </a:xfrm>
      </p:grpSpPr>
      <p:pic>
        <p:nvPicPr>
          <p:cNvPr id="2" name="Picture 1" descr="image1.jpg">
            <a:extLst>
              <a:ext uri="{FF2B5EF4-FFF2-40B4-BE49-F238E27FC236}">
                <a16:creationId xmlns:a16="http://schemas.microsoft.com/office/drawing/2014/main" id="{3277DFF0-1DC6-5976-7408-03B811331C71}"/>
              </a:ext>
            </a:extLst>
          </p:cNvPr>
          <p:cNvPicPr>
            <a:picLocks noChangeAspect="1"/>
          </p:cNvPicPr>
          <p:nvPr/>
        </p:nvPicPr>
        <p:blipFill>
          <a:blip r:embed="rId2"/>
          <a:stretch>
            <a:fillRect/>
          </a:stretch>
        </p:blipFill>
        <p:spPr>
          <a:xfrm>
            <a:off x="0" y="0"/>
            <a:ext cx="12191999" cy="6858000"/>
          </a:xfrm>
          <a:prstGeom prst="rect">
            <a:avLst/>
          </a:prstGeom>
        </p:spPr>
      </p:pic>
      <p:sp>
        <p:nvSpPr>
          <p:cNvPr id="5" name="TextBox 4">
            <a:extLst>
              <a:ext uri="{FF2B5EF4-FFF2-40B4-BE49-F238E27FC236}">
                <a16:creationId xmlns:a16="http://schemas.microsoft.com/office/drawing/2014/main" id="{E7F20DE5-743B-9F71-AE56-A1F59B3261D5}"/>
              </a:ext>
            </a:extLst>
          </p:cNvPr>
          <p:cNvSpPr txBox="1"/>
          <p:nvPr/>
        </p:nvSpPr>
        <p:spPr>
          <a:xfrm>
            <a:off x="861059" y="1498739"/>
            <a:ext cx="10469880" cy="3314754"/>
          </a:xfrm>
          <a:prstGeom prst="rect">
            <a:avLst/>
          </a:prstGeom>
          <a:noFill/>
        </p:spPr>
        <p:txBody>
          <a:bodyPr wrap="square" lIns="18288" tIns="18288" rIns="18288" bIns="18288" anchor="t">
            <a:spAutoFit/>
          </a:bodyPr>
          <a:lstStyle/>
          <a:p>
            <a:pPr algn="ctr">
              <a:defRPr sz="2100" b="0" i="0">
                <a:solidFill>
                  <a:srgbClr val="252F38"/>
                </a:solidFill>
                <a:latin typeface="Calibri"/>
              </a:defRPr>
            </a:pPr>
            <a:r>
              <a:rPr lang="it-IT" sz="2400" b="1" dirty="0"/>
              <a:t>Modulo 3 – Dalla stesura del contratto al monitoraggio</a:t>
            </a:r>
          </a:p>
          <a:p>
            <a:pPr algn="just">
              <a:defRPr sz="2100" b="0" i="0">
                <a:solidFill>
                  <a:srgbClr val="252F38"/>
                </a:solidFill>
                <a:latin typeface="Calibri"/>
              </a:defRPr>
            </a:pPr>
            <a:endParaRPr lang="it-IT" dirty="0"/>
          </a:p>
          <a:p>
            <a:pPr algn="just">
              <a:defRPr sz="2100" b="0" i="0">
                <a:solidFill>
                  <a:srgbClr val="252F38"/>
                </a:solidFill>
                <a:latin typeface="Calibri"/>
              </a:defRPr>
            </a:pPr>
            <a:endParaRPr lang="it-IT" dirty="0"/>
          </a:p>
          <a:p>
            <a:pPr algn="just">
              <a:defRPr sz="2100" b="0" i="0">
                <a:solidFill>
                  <a:srgbClr val="252F38"/>
                </a:solidFill>
                <a:latin typeface="Calibri"/>
              </a:defRPr>
            </a:pPr>
            <a:r>
              <a:rPr lang="it-IT" dirty="0"/>
              <a:t>Stesura del contratto per appalti di servizi e forniture: applicazione di penali e contestazioni</a:t>
            </a:r>
          </a:p>
          <a:p>
            <a:pPr algn="just">
              <a:defRPr sz="2100" b="0" i="0">
                <a:solidFill>
                  <a:srgbClr val="252F38"/>
                </a:solidFill>
                <a:latin typeface="Calibri"/>
              </a:defRPr>
            </a:pPr>
            <a:r>
              <a:rPr lang="it-IT" dirty="0"/>
              <a:t>La revisione prezzi negli appalti di servizi e forniture</a:t>
            </a:r>
          </a:p>
          <a:p>
            <a:pPr algn="just">
              <a:defRPr sz="2100" b="0" i="0">
                <a:solidFill>
                  <a:srgbClr val="252F38"/>
                </a:solidFill>
                <a:latin typeface="Calibri"/>
              </a:defRPr>
            </a:pPr>
            <a:r>
              <a:rPr lang="it-IT" dirty="0"/>
              <a:t>Le concessioni e i PPP: le peculiarità del monitoraggio della fase esecutiva. Riflessi sul rischio operativo e valutazioni del piano economico finanziario</a:t>
            </a:r>
          </a:p>
          <a:p>
            <a:pPr algn="just">
              <a:defRPr sz="2100" b="0" i="0">
                <a:solidFill>
                  <a:srgbClr val="252F38"/>
                </a:solidFill>
                <a:latin typeface="Calibri"/>
              </a:defRPr>
            </a:pPr>
            <a:r>
              <a:rPr lang="it-IT" dirty="0"/>
              <a:t>Simulazione sulla redazione della matrice dei rischi e controlli in fase di esecuzione</a:t>
            </a:r>
          </a:p>
          <a:p>
            <a:pPr algn="just">
              <a:defRPr sz="2100" b="0" i="0">
                <a:solidFill>
                  <a:srgbClr val="252F38"/>
                </a:solidFill>
                <a:latin typeface="Calibri"/>
              </a:defRPr>
            </a:pPr>
            <a:r>
              <a:rPr lang="it-IT" dirty="0"/>
              <a:t>Il monitoraggio della sostenibilità finanziaria del contratto di PPP. Analisi dei principali indici di riferimento del </a:t>
            </a:r>
            <a:r>
              <a:rPr lang="it-IT" dirty="0" err="1"/>
              <a:t>Pef</a:t>
            </a:r>
            <a:r>
              <a:rPr lang="it-IT" dirty="0"/>
              <a:t>.</a:t>
            </a:r>
            <a:r>
              <a:rPr dirty="0"/>
              <a:t>.</a:t>
            </a:r>
          </a:p>
        </p:txBody>
      </p:sp>
      <p:sp>
        <p:nvSpPr>
          <p:cNvPr id="6" name="TextBox 5">
            <a:extLst>
              <a:ext uri="{FF2B5EF4-FFF2-40B4-BE49-F238E27FC236}">
                <a16:creationId xmlns:a16="http://schemas.microsoft.com/office/drawing/2014/main" id="{7308E4B2-1A65-053F-CCCE-539E661B094B}"/>
              </a:ext>
            </a:extLst>
          </p:cNvPr>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27</a:t>
            </a:r>
          </a:p>
        </p:txBody>
      </p:sp>
    </p:spTree>
    <p:extLst>
      <p:ext uri="{BB962C8B-B14F-4D97-AF65-F5344CB8AC3E}">
        <p14:creationId xmlns:p14="http://schemas.microsoft.com/office/powerpoint/2010/main" val="2976265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C699C-409C-76F9-82F8-6C44174BA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AF964D-19A3-6298-2060-FD6E21746E6E}"/>
              </a:ext>
            </a:extLst>
          </p:cNvPr>
          <p:cNvSpPr>
            <a:spLocks noGrp="1"/>
          </p:cNvSpPr>
          <p:nvPr>
            <p:ph type="title" idx="4294967295"/>
          </p:nvPr>
        </p:nvSpPr>
        <p:spPr>
          <a:xfrm>
            <a:off x="637953" y="244925"/>
            <a:ext cx="11553825" cy="917575"/>
          </a:xfrm>
        </p:spPr>
        <p:txBody>
          <a:bodyPr/>
          <a:lstStyle/>
          <a:p>
            <a:pPr>
              <a:defRPr sz="3000" b="1">
                <a:solidFill>
                  <a:srgbClr val="182646"/>
                </a:solidFill>
                <a:latin typeface="Calibri"/>
              </a:defRPr>
            </a:pPr>
            <a:r>
              <a:rPr sz="2000" dirty="0">
                <a:latin typeface="Calibri"/>
              </a:rPr>
              <a:t>Art. 37 </a:t>
            </a:r>
            <a:r>
              <a:rPr lang="it-IT" sz="2000" dirty="0">
                <a:latin typeface="Calibri"/>
              </a:rPr>
              <a:t>del </a:t>
            </a:r>
            <a:r>
              <a:rPr lang="it-IT" sz="2000" dirty="0" err="1">
                <a:latin typeface="Calibri"/>
              </a:rPr>
              <a:t>D.Lgs.</a:t>
            </a:r>
            <a:r>
              <a:rPr lang="it-IT" sz="2000" dirty="0">
                <a:latin typeface="Calibri"/>
              </a:rPr>
              <a:t> n. 36 del 2023 </a:t>
            </a:r>
            <a:r>
              <a:rPr sz="2000" dirty="0">
                <a:latin typeface="Calibri"/>
              </a:rPr>
              <a:t>– Programmazione</a:t>
            </a:r>
          </a:p>
        </p:txBody>
      </p:sp>
      <p:sp>
        <p:nvSpPr>
          <p:cNvPr id="3" name="Content Placeholder 2">
            <a:extLst>
              <a:ext uri="{FF2B5EF4-FFF2-40B4-BE49-F238E27FC236}">
                <a16:creationId xmlns:a16="http://schemas.microsoft.com/office/drawing/2014/main" id="{45060393-ECDB-B21B-7444-0B2D475A4944}"/>
              </a:ext>
            </a:extLst>
          </p:cNvPr>
          <p:cNvSpPr>
            <a:spLocks noGrp="1"/>
          </p:cNvSpPr>
          <p:nvPr>
            <p:ph sz="quarter" idx="4294967295"/>
          </p:nvPr>
        </p:nvSpPr>
        <p:spPr>
          <a:xfrm>
            <a:off x="637953" y="1343025"/>
            <a:ext cx="10915872" cy="4833938"/>
          </a:xfrm>
        </p:spPr>
        <p:txBody>
          <a:bodyPr/>
          <a:lstStyle/>
          <a:p>
            <a:pPr marL="0" indent="0" algn="just">
              <a:lnSpc>
                <a:spcPct val="105000"/>
              </a:lnSpc>
              <a:spcAft>
                <a:spcPts val="800"/>
              </a:spcAft>
              <a:buNone/>
              <a:defRPr sz="2000">
                <a:solidFill>
                  <a:srgbClr val="182646"/>
                </a:solidFill>
                <a:latin typeface="Calibri"/>
              </a:defRPr>
            </a:pPr>
            <a:r>
              <a:rPr sz="2000" dirty="0">
                <a:latin typeface="Calibri"/>
              </a:rPr>
              <a:t>L’art. 37 disciplina la programmazione dei lavori e degli </a:t>
            </a:r>
            <a:r>
              <a:rPr sz="2000" dirty="0" err="1">
                <a:latin typeface="Calibri"/>
              </a:rPr>
              <a:t>acquisti</a:t>
            </a:r>
            <a:r>
              <a:rPr sz="2000" dirty="0">
                <a:latin typeface="Calibri"/>
              </a:rPr>
              <a:t> di beni e servizi, distinguendo tra programmazione </a:t>
            </a:r>
            <a:r>
              <a:rPr sz="2000" dirty="0" err="1">
                <a:latin typeface="Calibri"/>
              </a:rPr>
              <a:t>triennale</a:t>
            </a:r>
            <a:r>
              <a:rPr sz="2000" dirty="0">
                <a:latin typeface="Calibri"/>
              </a:rPr>
              <a:t> e aggiornamenti annuali</a:t>
            </a:r>
            <a:r>
              <a:rPr lang="it-IT" sz="2000" dirty="0">
                <a:latin typeface="Calibri"/>
              </a:rPr>
              <a:t> (solo per lavori)</a:t>
            </a:r>
            <a:r>
              <a:rPr sz="2000" dirty="0">
                <a:latin typeface="Calibri"/>
              </a:rPr>
              <a:t>.</a:t>
            </a:r>
          </a:p>
          <a:p>
            <a:pPr marL="0" indent="0" algn="just">
              <a:lnSpc>
                <a:spcPct val="105000"/>
              </a:lnSpc>
              <a:spcAft>
                <a:spcPts val="800"/>
              </a:spcAft>
              <a:buNone/>
              <a:defRPr sz="2000">
                <a:solidFill>
                  <a:srgbClr val="182646"/>
                </a:solidFill>
                <a:latin typeface="Calibri"/>
              </a:defRPr>
            </a:pPr>
            <a:r>
              <a:rPr sz="2000" b="1" dirty="0">
                <a:latin typeface="Calibri"/>
              </a:rPr>
              <a:t>Per servizi e </a:t>
            </a:r>
            <a:r>
              <a:rPr sz="2000" b="1" dirty="0" err="1">
                <a:latin typeface="Calibri"/>
              </a:rPr>
              <a:t>forniture</a:t>
            </a:r>
            <a:r>
              <a:rPr sz="2000" b="1" dirty="0">
                <a:latin typeface="Calibri"/>
              </a:rPr>
              <a:t> la programmazione non </a:t>
            </a:r>
            <a:r>
              <a:rPr sz="2000" b="1" dirty="0" err="1">
                <a:latin typeface="Calibri"/>
              </a:rPr>
              <a:t>è</a:t>
            </a:r>
            <a:r>
              <a:rPr sz="2000" b="1" dirty="0">
                <a:latin typeface="Calibri"/>
              </a:rPr>
              <a:t> un </a:t>
            </a:r>
            <a:r>
              <a:rPr sz="2000" b="1" dirty="0" err="1">
                <a:latin typeface="Calibri"/>
              </a:rPr>
              <a:t>adempimento</a:t>
            </a:r>
            <a:r>
              <a:rPr sz="2000" b="1" dirty="0">
                <a:latin typeface="Calibri"/>
              </a:rPr>
              <a:t> meramente contabile: serve a evitare affidamenti </a:t>
            </a:r>
            <a:r>
              <a:rPr sz="2000" b="1" dirty="0" err="1">
                <a:latin typeface="Calibri"/>
              </a:rPr>
              <a:t>ripetuti</a:t>
            </a:r>
            <a:r>
              <a:rPr sz="2000" b="1" dirty="0">
                <a:latin typeface="Calibri"/>
              </a:rPr>
              <a:t>, </a:t>
            </a:r>
            <a:r>
              <a:rPr sz="2000" b="1" dirty="0" err="1">
                <a:latin typeface="Calibri"/>
              </a:rPr>
              <a:t>urgenze</a:t>
            </a:r>
            <a:r>
              <a:rPr sz="2000" b="1" dirty="0">
                <a:latin typeface="Calibri"/>
              </a:rPr>
              <a:t> </a:t>
            </a:r>
            <a:r>
              <a:rPr sz="2000" b="1" dirty="0" err="1">
                <a:latin typeface="Calibri"/>
              </a:rPr>
              <a:t>artificiose</a:t>
            </a:r>
            <a:r>
              <a:rPr sz="2000" b="1" dirty="0">
                <a:latin typeface="Calibri"/>
              </a:rPr>
              <a:t> e </a:t>
            </a:r>
            <a:r>
              <a:rPr sz="2000" b="1" dirty="0" err="1">
                <a:latin typeface="Calibri"/>
              </a:rPr>
              <a:t>frazionamenti</a:t>
            </a:r>
            <a:r>
              <a:rPr sz="2000" b="1" dirty="0">
                <a:latin typeface="Calibri"/>
              </a:rPr>
              <a:t> non </a:t>
            </a:r>
            <a:r>
              <a:rPr sz="2000" b="1" dirty="0" err="1">
                <a:latin typeface="Calibri"/>
              </a:rPr>
              <a:t>giustificati</a:t>
            </a:r>
            <a:r>
              <a:rPr sz="2000" b="1" dirty="0">
                <a:latin typeface="Calibri"/>
              </a:rPr>
              <a:t>.</a:t>
            </a:r>
          </a:p>
          <a:p>
            <a:pPr marL="0" indent="0" algn="just">
              <a:lnSpc>
                <a:spcPct val="105000"/>
              </a:lnSpc>
              <a:spcAft>
                <a:spcPts val="800"/>
              </a:spcAft>
              <a:buNone/>
              <a:defRPr sz="2000">
                <a:solidFill>
                  <a:srgbClr val="182646"/>
                </a:solidFill>
                <a:latin typeface="Calibri"/>
              </a:defRPr>
            </a:pPr>
            <a:r>
              <a:rPr sz="2000" dirty="0">
                <a:latin typeface="Calibri"/>
              </a:rPr>
              <a:t>Il RUP deve verificare se il fabbisogno </a:t>
            </a:r>
            <a:r>
              <a:rPr sz="2000" dirty="0" err="1">
                <a:latin typeface="Calibri"/>
              </a:rPr>
              <a:t>è</a:t>
            </a:r>
            <a:r>
              <a:rPr sz="2000" dirty="0">
                <a:latin typeface="Calibri"/>
              </a:rPr>
              <a:t> </a:t>
            </a:r>
            <a:r>
              <a:rPr sz="2000" dirty="0" err="1">
                <a:latin typeface="Calibri"/>
              </a:rPr>
              <a:t>ricorrente</a:t>
            </a:r>
            <a:r>
              <a:rPr sz="2000" dirty="0">
                <a:latin typeface="Calibri"/>
              </a:rPr>
              <a:t>, </a:t>
            </a:r>
            <a:r>
              <a:rPr sz="2000" dirty="0" err="1">
                <a:latin typeface="Calibri"/>
              </a:rPr>
              <a:t>prevedibile</a:t>
            </a:r>
            <a:r>
              <a:rPr sz="2000" dirty="0">
                <a:latin typeface="Calibri"/>
              </a:rPr>
              <a:t>, </a:t>
            </a:r>
            <a:r>
              <a:rPr sz="2000" dirty="0" err="1">
                <a:latin typeface="Calibri"/>
              </a:rPr>
              <a:t>aggregabile</a:t>
            </a:r>
            <a:r>
              <a:rPr sz="2000" dirty="0">
                <a:latin typeface="Calibri"/>
              </a:rPr>
              <a:t> o </a:t>
            </a:r>
            <a:r>
              <a:rPr sz="2000" dirty="0" err="1">
                <a:latin typeface="Calibri"/>
              </a:rPr>
              <a:t>standardizzabile</a:t>
            </a:r>
            <a:r>
              <a:rPr sz="2000" dirty="0">
                <a:latin typeface="Calibri"/>
              </a:rPr>
              <a:t>, prima di scegliere affidamento diretto, procedura </a:t>
            </a:r>
            <a:r>
              <a:rPr sz="2000" dirty="0" err="1">
                <a:latin typeface="Calibri"/>
              </a:rPr>
              <a:t>negoziata</a:t>
            </a:r>
            <a:r>
              <a:rPr sz="2000" dirty="0">
                <a:latin typeface="Calibri"/>
              </a:rPr>
              <a:t> o gara aperta.</a:t>
            </a:r>
          </a:p>
          <a:p>
            <a:pPr marL="0" indent="0" algn="just">
              <a:lnSpc>
                <a:spcPct val="105000"/>
              </a:lnSpc>
              <a:spcAft>
                <a:spcPts val="800"/>
              </a:spcAft>
              <a:buNone/>
              <a:defRPr sz="2000">
                <a:solidFill>
                  <a:srgbClr val="182646"/>
                </a:solidFill>
                <a:latin typeface="Calibri"/>
              </a:defRPr>
            </a:pPr>
            <a:r>
              <a:rPr sz="2000" dirty="0">
                <a:latin typeface="Calibri"/>
              </a:rPr>
              <a:t>Il documento </a:t>
            </a:r>
            <a:r>
              <a:rPr sz="2000" dirty="0" err="1">
                <a:latin typeface="Calibri"/>
              </a:rPr>
              <a:t>programmatorio</a:t>
            </a:r>
            <a:r>
              <a:rPr sz="2000" dirty="0">
                <a:latin typeface="Calibri"/>
              </a:rPr>
              <a:t> deve dialogare con budget, fabbisogni degli uffici, </a:t>
            </a:r>
            <a:r>
              <a:rPr sz="2000" dirty="0" err="1">
                <a:latin typeface="Calibri"/>
              </a:rPr>
              <a:t>scadenze</a:t>
            </a:r>
            <a:r>
              <a:rPr sz="2000" dirty="0">
                <a:latin typeface="Calibri"/>
              </a:rPr>
              <a:t> contrattuali e strumenti di </a:t>
            </a:r>
            <a:r>
              <a:rPr sz="2000" dirty="0" err="1">
                <a:latin typeface="Calibri"/>
              </a:rPr>
              <a:t>acquisto</a:t>
            </a:r>
            <a:r>
              <a:rPr sz="2000" dirty="0">
                <a:latin typeface="Calibri"/>
              </a:rPr>
              <a:t> disponibili.</a:t>
            </a:r>
          </a:p>
        </p:txBody>
      </p:sp>
      <p:sp>
        <p:nvSpPr>
          <p:cNvPr id="6" name="CasellaDiTesto 5">
            <a:extLst>
              <a:ext uri="{FF2B5EF4-FFF2-40B4-BE49-F238E27FC236}">
                <a16:creationId xmlns:a16="http://schemas.microsoft.com/office/drawing/2014/main" id="{066DBD6E-3D6B-62F2-A94A-9EADD9B658C3}"/>
              </a:ext>
            </a:extLst>
          </p:cNvPr>
          <p:cNvSpPr txBox="1"/>
          <p:nvPr/>
        </p:nvSpPr>
        <p:spPr>
          <a:xfrm>
            <a:off x="3844079" y="5161300"/>
            <a:ext cx="6099348" cy="1015663"/>
          </a:xfrm>
          <a:prstGeom prst="rect">
            <a:avLst/>
          </a:prstGeom>
          <a:noFill/>
        </p:spPr>
        <p:txBody>
          <a:bodyPr wrap="square">
            <a:spAutoFit/>
          </a:bodyPr>
          <a:lstStyle/>
          <a:p>
            <a:pPr>
              <a:spcAft>
                <a:spcPts val="700"/>
              </a:spcAft>
              <a:defRPr sz="2000">
                <a:latin typeface="Calibri"/>
              </a:defRPr>
            </a:pPr>
            <a:r>
              <a:rPr lang="it-IT" sz="2000" dirty="0">
                <a:latin typeface="Calibri"/>
              </a:rPr>
              <a:t>Una buona programmazione consente anche di valutare convenzioni, accordi quadro, strumenti Consip, </a:t>
            </a:r>
            <a:r>
              <a:rPr lang="it-IT" sz="2000" dirty="0" err="1">
                <a:latin typeface="Calibri"/>
              </a:rPr>
              <a:t>MePA</a:t>
            </a:r>
            <a:r>
              <a:rPr lang="it-IT" sz="2000" dirty="0">
                <a:latin typeface="Calibri"/>
              </a:rPr>
              <a:t> e procedure autonome.</a:t>
            </a:r>
          </a:p>
        </p:txBody>
      </p:sp>
    </p:spTree>
    <p:extLst>
      <p:ext uri="{BB962C8B-B14F-4D97-AF65-F5344CB8AC3E}">
        <p14:creationId xmlns:p14="http://schemas.microsoft.com/office/powerpoint/2010/main" val="29423206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40597" y="1299607"/>
            <a:ext cx="10510806" cy="3183233"/>
          </a:xfrm>
          <a:prstGeom prst="rect">
            <a:avLst/>
          </a:prstGeom>
        </p:spPr>
        <p:txBody>
          <a:bodyPr vert="horz" wrap="square" lIns="0" tIns="15547" rIns="0" bIns="0" rtlCol="0">
            <a:spAutoFit/>
          </a:bodyPr>
          <a:lstStyle/>
          <a:p>
            <a:pPr marL="11516">
              <a:spcBef>
                <a:spcPts val="122"/>
              </a:spcBef>
            </a:pPr>
            <a:r>
              <a:rPr lang="it-IT" sz="2000" b="1" dirty="0">
                <a:latin typeface="Calibri" panose="020F0502020204030204" pitchFamily="34" charset="0"/>
                <a:cs typeface="Calibri" panose="020F0502020204030204" pitchFamily="34" charset="0"/>
              </a:rPr>
              <a:t>Articolo 41. Livelli e contenuti della progettazione.</a:t>
            </a:r>
          </a:p>
          <a:p>
            <a:pPr marL="11516">
              <a:spcBef>
                <a:spcPts val="122"/>
              </a:spcBef>
            </a:pPr>
            <a:endParaRPr lang="it-IT" sz="2000" b="1" dirty="0">
              <a:latin typeface="Calibri" panose="020F0502020204030204" pitchFamily="34" charset="0"/>
              <a:cs typeface="Calibri" panose="020F0502020204030204" pitchFamily="34" charset="0"/>
            </a:endParaRPr>
          </a:p>
          <a:p>
            <a:pPr marL="11516" algn="just">
              <a:spcBef>
                <a:spcPts val="122"/>
              </a:spcBef>
            </a:pPr>
            <a:r>
              <a:rPr lang="it-IT" sz="2000" dirty="0">
                <a:latin typeface="Calibri" panose="020F0502020204030204" pitchFamily="34" charset="0"/>
                <a:cs typeface="Calibri" panose="020F0502020204030204" pitchFamily="34" charset="0"/>
              </a:rPr>
              <a:t>12. La progettazione di </a:t>
            </a:r>
            <a:r>
              <a:rPr lang="it-IT" sz="2000" b="1" dirty="0">
                <a:latin typeface="Calibri" panose="020F0502020204030204" pitchFamily="34" charset="0"/>
                <a:cs typeface="Calibri" panose="020F0502020204030204" pitchFamily="34" charset="0"/>
              </a:rPr>
              <a:t>servizi e forniture è articolata in un unico livello </a:t>
            </a:r>
            <a:r>
              <a:rPr lang="it-IT" sz="2000" dirty="0">
                <a:latin typeface="Calibri" panose="020F0502020204030204" pitchFamily="34" charset="0"/>
                <a:cs typeface="Calibri" panose="020F0502020204030204" pitchFamily="34" charset="0"/>
              </a:rPr>
              <a:t>ed è predisposta dalle stazioni appaltanti e dagli enti concedenti mediante propri dipendenti in servizio. L’allegato I.7 definisce i contenuti minimi del progetto.</a:t>
            </a:r>
          </a:p>
          <a:p>
            <a:pPr marL="11516" algn="just">
              <a:spcBef>
                <a:spcPts val="122"/>
              </a:spcBef>
            </a:pPr>
            <a:endParaRPr lang="it-IT" sz="2000" dirty="0">
              <a:latin typeface="Calibri" panose="020F0502020204030204" pitchFamily="34" charset="0"/>
              <a:cs typeface="Calibri" panose="020F0502020204030204" pitchFamily="34" charset="0"/>
            </a:endParaRPr>
          </a:p>
          <a:p>
            <a:pPr marL="11516" algn="just">
              <a:spcBef>
                <a:spcPts val="122"/>
              </a:spcBef>
            </a:pPr>
            <a:endParaRPr lang="it-IT" sz="2000" dirty="0">
              <a:latin typeface="Calibri" panose="020F0502020204030204" pitchFamily="34" charset="0"/>
              <a:cs typeface="Calibri" panose="020F0502020204030204" pitchFamily="34" charset="0"/>
            </a:endParaRPr>
          </a:p>
          <a:p>
            <a:pPr marL="11516" algn="just">
              <a:spcBef>
                <a:spcPts val="122"/>
              </a:spcBef>
            </a:pPr>
            <a:endParaRPr lang="it-IT" sz="2000" dirty="0">
              <a:latin typeface="Calibri" panose="020F0502020204030204" pitchFamily="34" charset="0"/>
              <a:cs typeface="Calibri" panose="020F0502020204030204" pitchFamily="34" charset="0"/>
            </a:endParaRPr>
          </a:p>
          <a:p>
            <a:pPr marL="11516" algn="just">
              <a:spcBef>
                <a:spcPts val="122"/>
              </a:spcBef>
            </a:pPr>
            <a:r>
              <a:rPr lang="it-IT" sz="2000" dirty="0">
                <a:latin typeface="Calibri" panose="020F0502020204030204" pitchFamily="34" charset="0"/>
                <a:cs typeface="Calibri" panose="020F0502020204030204" pitchFamily="34" charset="0"/>
              </a:rPr>
              <a:t>IN REALTA’ L’ALLEGATO NON CONTIENE ALCUNA DISPOSIZIONE IN MERITO </a:t>
            </a:r>
          </a:p>
          <a:p>
            <a:pPr marL="11516" algn="just">
              <a:spcBef>
                <a:spcPts val="122"/>
              </a:spcBef>
            </a:pPr>
            <a:endParaRPr lang="it-IT"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6018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56E729-2D59-EA46-BC65-74D293756371}"/>
              </a:ext>
            </a:extLst>
          </p:cNvPr>
          <p:cNvSpPr>
            <a:spLocks noGrp="1"/>
          </p:cNvSpPr>
          <p:nvPr>
            <p:ph type="title" idx="4294967295"/>
          </p:nvPr>
        </p:nvSpPr>
        <p:spPr>
          <a:xfrm>
            <a:off x="0" y="857250"/>
            <a:ext cx="7666038" cy="560388"/>
          </a:xfrm>
        </p:spPr>
        <p:txBody>
          <a:bodyPr anchor="ctr">
            <a:normAutofit fontScale="90000"/>
          </a:bodyPr>
          <a:lstStyle/>
          <a:p>
            <a:br>
              <a:rPr lang="it-IT" dirty="0"/>
            </a:br>
            <a:endParaRPr lang="it-IT" dirty="0"/>
          </a:p>
        </p:txBody>
      </p:sp>
      <p:sp>
        <p:nvSpPr>
          <p:cNvPr id="6" name="CasellaDiTesto 5">
            <a:extLst>
              <a:ext uri="{FF2B5EF4-FFF2-40B4-BE49-F238E27FC236}">
                <a16:creationId xmlns:a16="http://schemas.microsoft.com/office/drawing/2014/main" id="{A88EA0F4-2892-838B-E6E5-456DFA1E23DA}"/>
              </a:ext>
            </a:extLst>
          </p:cNvPr>
          <p:cNvSpPr txBox="1"/>
          <p:nvPr/>
        </p:nvSpPr>
        <p:spPr>
          <a:xfrm>
            <a:off x="648336" y="551316"/>
            <a:ext cx="10895328" cy="4708981"/>
          </a:xfrm>
          <a:prstGeom prst="rect">
            <a:avLst/>
          </a:prstGeom>
          <a:noFill/>
        </p:spPr>
        <p:txBody>
          <a:bodyPr wrap="square">
            <a:spAutoFit/>
          </a:bodyPr>
          <a:lstStyle/>
          <a:p>
            <a:r>
              <a:rPr lang="it-IT" sz="2000" b="1" dirty="0">
                <a:effectLst/>
                <a:latin typeface="Calibri" panose="020F0502020204030204" pitchFamily="34" charset="0"/>
                <a:cs typeface="Calibri" panose="020F0502020204030204" pitchFamily="34" charset="0"/>
              </a:rPr>
              <a:t>D.lgs. n. 209 del 31 dicembre 2024 </a:t>
            </a:r>
            <a:endParaRPr lang="it-IT" sz="2000" dirty="0">
              <a:effectLst/>
              <a:latin typeface="Calibri" panose="020F0502020204030204" pitchFamily="34" charset="0"/>
              <a:cs typeface="Calibri" panose="020F0502020204030204" pitchFamily="34" charset="0"/>
            </a:endParaRPr>
          </a:p>
          <a:p>
            <a:r>
              <a:rPr lang="it-IT" sz="2000" b="1" i="1" dirty="0">
                <a:effectLst/>
                <a:latin typeface="Calibri" panose="020F0502020204030204" pitchFamily="34" charset="0"/>
                <a:cs typeface="Calibri" panose="020F0502020204030204" pitchFamily="34" charset="0"/>
              </a:rPr>
              <a:t>Modifiche all’Allegato I. 7 del decreto legislativo 31 marzo 2023, n. 36</a:t>
            </a:r>
            <a:endParaRPr lang="it-IT" sz="2000" dirty="0">
              <a:effectLst/>
              <a:latin typeface="Calibri" panose="020F0502020204030204" pitchFamily="34" charset="0"/>
              <a:cs typeface="Calibri" panose="020F0502020204030204" pitchFamily="34" charset="0"/>
            </a:endParaRPr>
          </a:p>
          <a:p>
            <a:endParaRPr lang="it-IT" sz="2000" b="1" dirty="0">
              <a:effectLst/>
              <a:latin typeface="Calibri" panose="020F0502020204030204" pitchFamily="34" charset="0"/>
              <a:cs typeface="Calibri" panose="020F0502020204030204" pitchFamily="34" charset="0"/>
            </a:endParaRPr>
          </a:p>
          <a:p>
            <a:endParaRPr lang="it-IT" sz="2000" b="1" dirty="0">
              <a:latin typeface="Calibri" panose="020F0502020204030204" pitchFamily="34" charset="0"/>
              <a:cs typeface="Calibri" panose="020F0502020204030204" pitchFamily="34" charset="0"/>
            </a:endParaRPr>
          </a:p>
          <a:p>
            <a:r>
              <a:rPr lang="it-IT" sz="2000" b="1" dirty="0">
                <a:effectLst/>
                <a:latin typeface="Calibri" panose="020F0502020204030204" pitchFamily="34" charset="0"/>
                <a:cs typeface="Calibri" panose="020F0502020204030204" pitchFamily="34" charset="0"/>
              </a:rPr>
              <a:t>Nuovo </a:t>
            </a:r>
          </a:p>
          <a:p>
            <a:endParaRPr lang="it-IT" sz="2000" b="1" dirty="0">
              <a:effectLst/>
              <a:latin typeface="Calibri" panose="020F0502020204030204" pitchFamily="34" charset="0"/>
              <a:cs typeface="Calibri" panose="020F0502020204030204" pitchFamily="34" charset="0"/>
            </a:endParaRPr>
          </a:p>
          <a:p>
            <a:r>
              <a:rPr lang="it-IT" sz="2000" b="1" dirty="0">
                <a:effectLst/>
                <a:latin typeface="Calibri" panose="020F0502020204030204" pitchFamily="34" charset="0"/>
                <a:cs typeface="Calibri" panose="020F0502020204030204" pitchFamily="34" charset="0"/>
              </a:rPr>
              <a:t>Articolo 4-bis Progettazione di servizi e forniture</a:t>
            </a:r>
          </a:p>
          <a:p>
            <a:pPr algn="just"/>
            <a:endParaRPr lang="it-IT" sz="2000" dirty="0">
              <a:effectLst/>
              <a:latin typeface="Calibri" panose="020F0502020204030204" pitchFamily="34" charset="0"/>
              <a:cs typeface="Calibri" panose="020F0502020204030204" pitchFamily="34" charset="0"/>
            </a:endParaRPr>
          </a:p>
          <a:p>
            <a:pPr algn="just"/>
            <a:r>
              <a:rPr lang="it-IT" sz="2000" dirty="0">
                <a:effectLst/>
                <a:latin typeface="Calibri" panose="020F0502020204030204" pitchFamily="34" charset="0"/>
                <a:cs typeface="Calibri" panose="020F0502020204030204" pitchFamily="34" charset="0"/>
              </a:rPr>
              <a:t>1. La progettazione di servizi e forniture è articolata in un unico livello ed è predisposta dalle stazioni appaltanti e dagli enti concedenti </a:t>
            </a:r>
            <a:r>
              <a:rPr lang="it-IT" sz="2000" b="1" dirty="0">
                <a:solidFill>
                  <a:srgbClr val="FF0000"/>
                </a:solidFill>
                <a:effectLst/>
                <a:latin typeface="Calibri" panose="020F0502020204030204" pitchFamily="34" charset="0"/>
                <a:cs typeface="Calibri" panose="020F0502020204030204" pitchFamily="34" charset="0"/>
              </a:rPr>
              <a:t>mediante propri dipendenti</a:t>
            </a:r>
            <a:r>
              <a:rPr lang="it-IT" sz="2000" dirty="0">
                <a:effectLst/>
                <a:latin typeface="Calibri" panose="020F0502020204030204" pitchFamily="34" charset="0"/>
                <a:cs typeface="Calibri" panose="020F0502020204030204" pitchFamily="34" charset="0"/>
              </a:rPr>
              <a:t>. I contenuti minimi del progetto sono costituiti </a:t>
            </a:r>
            <a:r>
              <a:rPr lang="it-IT" sz="2000" b="1" dirty="0">
                <a:effectLst/>
                <a:latin typeface="Calibri" panose="020F0502020204030204" pitchFamily="34" charset="0"/>
                <a:cs typeface="Calibri" panose="020F0502020204030204" pitchFamily="34" charset="0"/>
              </a:rPr>
              <a:t>almeno da una relazione generale illustrativa, da capitolato tecnico e da documento di stima economica secondo le previsioni di cui all’articolo 41, commi 13 e 14, del Codice”</a:t>
            </a:r>
          </a:p>
          <a:p>
            <a:pPr algn="just"/>
            <a:endParaRPr lang="it-IT" sz="2000" dirty="0">
              <a:latin typeface="Calibri" panose="020F0502020204030204" pitchFamily="34" charset="0"/>
              <a:cs typeface="Calibri" panose="020F0502020204030204" pitchFamily="34" charset="0"/>
            </a:endParaRPr>
          </a:p>
          <a:p>
            <a:endParaRPr lang="it-IT" sz="2000" dirty="0">
              <a:latin typeface="Calibri" panose="020F0502020204030204" pitchFamily="34" charset="0"/>
              <a:cs typeface="Calibri" panose="020F0502020204030204" pitchFamily="34" charset="0"/>
            </a:endParaRPr>
          </a:p>
          <a:p>
            <a:endParaRPr lang="it-IT" sz="20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6113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A71FC-A69F-B922-E63E-F101F14EFA1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4D88EA-6D13-944A-F2C8-26BB77C3B22E}"/>
              </a:ext>
            </a:extLst>
          </p:cNvPr>
          <p:cNvSpPr txBox="1">
            <a:spLocks/>
          </p:cNvSpPr>
          <p:nvPr/>
        </p:nvSpPr>
        <p:spPr>
          <a:xfrm>
            <a:off x="787930" y="224599"/>
            <a:ext cx="10254054"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r>
              <a:rPr lang="it-IT" sz="2000" b="1" dirty="0">
                <a:latin typeface="Calibri"/>
              </a:rPr>
              <a:t>L’IMPORTANZA DEL CAPITOLATO PRESTAZIONALE PER I SERVIZI </a:t>
            </a:r>
          </a:p>
          <a:p>
            <a:pPr algn="just">
              <a:spcAft>
                <a:spcPts val="700"/>
              </a:spcAft>
              <a:defRPr sz="2000">
                <a:latin typeface="Calibri"/>
              </a:defRPr>
            </a:pPr>
            <a:endParaRPr lang="it-IT" sz="2000" dirty="0">
              <a:latin typeface="Calibri"/>
            </a:endParaRPr>
          </a:p>
          <a:p>
            <a:pPr algn="just">
              <a:spcAft>
                <a:spcPts val="700"/>
              </a:spcAft>
              <a:defRPr sz="2000">
                <a:latin typeface="Calibri"/>
              </a:defRPr>
            </a:pPr>
            <a:r>
              <a:rPr lang="it-IT" sz="2000" dirty="0">
                <a:latin typeface="Calibri"/>
              </a:rPr>
              <a:t>Il capitolato prestazionale non deve limitarsi a elencare obblighi generici o essere una mera riproposizione di clausole da contratto: </a:t>
            </a:r>
          </a:p>
          <a:p>
            <a:pPr algn="just">
              <a:spcAft>
                <a:spcPts val="700"/>
              </a:spcAft>
              <a:defRPr sz="2000">
                <a:latin typeface="Calibri"/>
              </a:defRPr>
            </a:pPr>
            <a:r>
              <a:rPr lang="it-IT" sz="2000" dirty="0">
                <a:latin typeface="Calibri"/>
              </a:rPr>
              <a:t>deve descrivere in modo puntuale cosa deve essere erogato, come, quando, con quali standard e con quali evidenze per eseguire controlli efficaci.</a:t>
            </a:r>
          </a:p>
          <a:p>
            <a:pPr algn="just">
              <a:spcAft>
                <a:spcPts val="700"/>
              </a:spcAft>
              <a:defRPr sz="2000">
                <a:latin typeface="Calibri"/>
              </a:defRPr>
            </a:pPr>
            <a:endParaRPr lang="it-IT" sz="2000" dirty="0">
              <a:latin typeface="Calibri"/>
            </a:endParaRPr>
          </a:p>
          <a:p>
            <a:pPr algn="just">
              <a:spcAft>
                <a:spcPts val="700"/>
              </a:spcAft>
              <a:defRPr sz="2000">
                <a:latin typeface="Calibri"/>
              </a:defRPr>
            </a:pPr>
            <a:r>
              <a:rPr lang="it-IT" sz="2000" dirty="0">
                <a:latin typeface="Calibri"/>
              </a:rPr>
              <a:t>Nei servizi continuativi è essenziale distinguere prestazioni ordinarie, prestazioni a richiesta, servizi accessori, reportistica e gestione delle emergenze.</a:t>
            </a:r>
          </a:p>
          <a:p>
            <a:pPr algn="just">
              <a:spcAft>
                <a:spcPts val="700"/>
              </a:spcAft>
              <a:defRPr sz="2000">
                <a:latin typeface="Calibri"/>
              </a:defRPr>
            </a:pPr>
            <a:r>
              <a:rPr lang="it-IT" sz="2000" dirty="0">
                <a:latin typeface="Calibri"/>
              </a:rPr>
              <a:t>La qualità del capitolato determina la qualità della futura esecuzione e semplifica anche i controlli in tale fase riducendo il rischio di incomprensioni o errate interpretazioni delle parti contrattuali.</a:t>
            </a:r>
          </a:p>
        </p:txBody>
      </p:sp>
    </p:spTree>
    <p:extLst>
      <p:ext uri="{BB962C8B-B14F-4D97-AF65-F5344CB8AC3E}">
        <p14:creationId xmlns:p14="http://schemas.microsoft.com/office/powerpoint/2010/main" val="826257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AA385-2749-6E15-C448-30103CAF07C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48E3E5-37DB-BD74-6A1A-858B40F40846}"/>
              </a:ext>
            </a:extLst>
          </p:cNvPr>
          <p:cNvSpPr txBox="1">
            <a:spLocks/>
          </p:cNvSpPr>
          <p:nvPr/>
        </p:nvSpPr>
        <p:spPr>
          <a:xfrm>
            <a:off x="1031358" y="631227"/>
            <a:ext cx="9925566"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r>
              <a:rPr lang="it-IT" sz="2000" dirty="0">
                <a:latin typeface="Calibri"/>
              </a:rPr>
              <a:t>Gli </a:t>
            </a:r>
            <a:r>
              <a:rPr lang="it-IT" sz="2000" b="1" dirty="0">
                <a:latin typeface="Calibri"/>
              </a:rPr>
              <a:t>SLA</a:t>
            </a:r>
            <a:r>
              <a:rPr lang="it-IT" sz="2000" dirty="0">
                <a:latin typeface="Calibri"/>
              </a:rPr>
              <a:t> devono definire chiaramente standard misurabili: </a:t>
            </a:r>
          </a:p>
          <a:p>
            <a:pPr algn="just">
              <a:spcAft>
                <a:spcPts val="700"/>
              </a:spcAft>
              <a:defRPr sz="2000">
                <a:latin typeface="Calibri"/>
              </a:defRPr>
            </a:pPr>
            <a:r>
              <a:rPr lang="it-IT" sz="2000" dirty="0">
                <a:latin typeface="Calibri"/>
              </a:rPr>
              <a:t>tempi di risposta, </a:t>
            </a:r>
          </a:p>
          <a:p>
            <a:pPr algn="just">
              <a:spcAft>
                <a:spcPts val="700"/>
              </a:spcAft>
              <a:defRPr sz="2000">
                <a:latin typeface="Calibri"/>
              </a:defRPr>
            </a:pPr>
            <a:r>
              <a:rPr lang="it-IT" sz="2000" dirty="0">
                <a:latin typeface="Calibri"/>
              </a:rPr>
              <a:t>tempi di ripristino, </a:t>
            </a:r>
          </a:p>
          <a:p>
            <a:pPr algn="just">
              <a:spcAft>
                <a:spcPts val="700"/>
              </a:spcAft>
              <a:defRPr sz="2000">
                <a:latin typeface="Calibri"/>
              </a:defRPr>
            </a:pPr>
            <a:r>
              <a:rPr lang="it-IT" sz="2000" dirty="0">
                <a:latin typeface="Calibri"/>
              </a:rPr>
              <a:t>disponibilità del servizio, </a:t>
            </a:r>
          </a:p>
          <a:p>
            <a:pPr algn="just">
              <a:spcAft>
                <a:spcPts val="700"/>
              </a:spcAft>
              <a:defRPr sz="2000">
                <a:latin typeface="Calibri"/>
              </a:defRPr>
            </a:pPr>
            <a:r>
              <a:rPr lang="it-IT" sz="2000" dirty="0">
                <a:latin typeface="Calibri"/>
              </a:rPr>
              <a:t>evasione richieste, </a:t>
            </a:r>
          </a:p>
          <a:p>
            <a:pPr algn="just">
              <a:spcAft>
                <a:spcPts val="700"/>
              </a:spcAft>
              <a:defRPr sz="2000">
                <a:latin typeface="Calibri"/>
              </a:defRPr>
            </a:pPr>
            <a:r>
              <a:rPr lang="it-IT" sz="2000" dirty="0">
                <a:latin typeface="Calibri"/>
              </a:rPr>
              <a:t>qualità minima, </a:t>
            </a:r>
          </a:p>
          <a:p>
            <a:pPr algn="just">
              <a:spcAft>
                <a:spcPts val="700"/>
              </a:spcAft>
              <a:defRPr sz="2000">
                <a:latin typeface="Calibri"/>
              </a:defRPr>
            </a:pPr>
            <a:r>
              <a:rPr lang="it-IT" sz="2000" dirty="0">
                <a:latin typeface="Calibri"/>
              </a:rPr>
              <a:t>garanzie di continuità.</a:t>
            </a:r>
          </a:p>
          <a:p>
            <a:pPr algn="just">
              <a:spcAft>
                <a:spcPts val="700"/>
              </a:spcAft>
              <a:defRPr sz="2000">
                <a:latin typeface="Calibri"/>
              </a:defRPr>
            </a:pPr>
            <a:endParaRPr lang="it-IT" sz="2000" dirty="0">
              <a:latin typeface="Calibri"/>
            </a:endParaRPr>
          </a:p>
          <a:p>
            <a:pPr algn="just">
              <a:spcAft>
                <a:spcPts val="700"/>
              </a:spcAft>
              <a:defRPr sz="2000">
                <a:latin typeface="Calibri"/>
              </a:defRPr>
            </a:pPr>
            <a:r>
              <a:rPr lang="it-IT" sz="2000" dirty="0">
                <a:latin typeface="Calibri"/>
              </a:rPr>
              <a:t>Devono essere misurabili e collegati a penali o meccanismi correttivi.</a:t>
            </a:r>
          </a:p>
          <a:p>
            <a:pPr algn="just">
              <a:spcAft>
                <a:spcPts val="700"/>
              </a:spcAft>
              <a:defRPr sz="2000">
                <a:latin typeface="Calibri"/>
              </a:defRPr>
            </a:pPr>
            <a:endParaRPr lang="it-IT" sz="2000" dirty="0">
              <a:latin typeface="Calibri"/>
            </a:endParaRPr>
          </a:p>
          <a:p>
            <a:pPr algn="just">
              <a:spcAft>
                <a:spcPts val="700"/>
              </a:spcAft>
              <a:defRPr sz="2000">
                <a:latin typeface="Calibri"/>
              </a:defRPr>
            </a:pPr>
            <a:endParaRPr lang="it-IT" sz="2000" dirty="0">
              <a:latin typeface="Calibri"/>
            </a:endParaRPr>
          </a:p>
        </p:txBody>
      </p:sp>
    </p:spTree>
    <p:extLst>
      <p:ext uri="{BB962C8B-B14F-4D97-AF65-F5344CB8AC3E}">
        <p14:creationId xmlns:p14="http://schemas.microsoft.com/office/powerpoint/2010/main" val="21684299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8C0DB-9C33-6825-26BC-040700CB09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E2115C-6A60-B7A7-5497-FDF75F3BE602}"/>
              </a:ext>
            </a:extLst>
          </p:cNvPr>
          <p:cNvSpPr txBox="1">
            <a:spLocks/>
          </p:cNvSpPr>
          <p:nvPr/>
        </p:nvSpPr>
        <p:spPr>
          <a:xfrm>
            <a:off x="824873" y="684389"/>
            <a:ext cx="10542254"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r>
              <a:rPr lang="it-IT" sz="2000" dirty="0">
                <a:latin typeface="Calibri"/>
              </a:rPr>
              <a:t>I </a:t>
            </a:r>
            <a:r>
              <a:rPr lang="it-IT" sz="2000" b="1" dirty="0">
                <a:latin typeface="Calibri"/>
              </a:rPr>
              <a:t>KPI</a:t>
            </a:r>
            <a:r>
              <a:rPr lang="it-IT" sz="2000" dirty="0">
                <a:latin typeface="Calibri"/>
              </a:rPr>
              <a:t> trasformano la qualità promessa in dati verificabili: </a:t>
            </a:r>
          </a:p>
          <a:p>
            <a:pPr algn="just">
              <a:spcAft>
                <a:spcPts val="700"/>
              </a:spcAft>
              <a:defRPr sz="2000">
                <a:latin typeface="Calibri"/>
              </a:defRPr>
            </a:pPr>
            <a:r>
              <a:rPr lang="it-IT" sz="2000" dirty="0">
                <a:latin typeface="Calibri"/>
              </a:rPr>
              <a:t>puntualità, </a:t>
            </a:r>
          </a:p>
          <a:p>
            <a:pPr algn="just">
              <a:spcAft>
                <a:spcPts val="700"/>
              </a:spcAft>
              <a:defRPr sz="2000">
                <a:latin typeface="Calibri"/>
              </a:defRPr>
            </a:pPr>
            <a:r>
              <a:rPr lang="it-IT" sz="2000" dirty="0">
                <a:latin typeface="Calibri"/>
              </a:rPr>
              <a:t>difettosità, </a:t>
            </a:r>
          </a:p>
          <a:p>
            <a:pPr algn="just">
              <a:spcAft>
                <a:spcPts val="700"/>
              </a:spcAft>
              <a:defRPr sz="2000">
                <a:latin typeface="Calibri"/>
              </a:defRPr>
            </a:pPr>
            <a:r>
              <a:rPr lang="it-IT" sz="2000" dirty="0">
                <a:latin typeface="Calibri"/>
              </a:rPr>
              <a:t>reclami, </a:t>
            </a:r>
          </a:p>
          <a:p>
            <a:pPr algn="just">
              <a:spcAft>
                <a:spcPts val="700"/>
              </a:spcAft>
              <a:defRPr sz="2000">
                <a:latin typeface="Calibri"/>
              </a:defRPr>
            </a:pPr>
            <a:r>
              <a:rPr lang="it-IT" sz="2000" dirty="0">
                <a:latin typeface="Calibri"/>
              </a:rPr>
              <a:t>tempi di consegna, </a:t>
            </a:r>
          </a:p>
          <a:p>
            <a:pPr algn="just">
              <a:spcAft>
                <a:spcPts val="700"/>
              </a:spcAft>
              <a:defRPr sz="2000">
                <a:latin typeface="Calibri"/>
              </a:defRPr>
            </a:pPr>
            <a:r>
              <a:rPr lang="it-IT" sz="2000" dirty="0">
                <a:latin typeface="Calibri"/>
              </a:rPr>
              <a:t>performance, </a:t>
            </a:r>
          </a:p>
          <a:p>
            <a:pPr algn="just">
              <a:spcAft>
                <a:spcPts val="700"/>
              </a:spcAft>
              <a:defRPr sz="2000">
                <a:latin typeface="Calibri"/>
              </a:defRPr>
            </a:pPr>
            <a:r>
              <a:rPr lang="it-IT" sz="2000" dirty="0">
                <a:latin typeface="Calibri"/>
              </a:rPr>
              <a:t>customer </a:t>
            </a:r>
            <a:r>
              <a:rPr lang="it-IT" sz="2000" dirty="0" err="1">
                <a:latin typeface="Calibri"/>
              </a:rPr>
              <a:t>satisfaction</a:t>
            </a:r>
            <a:r>
              <a:rPr lang="it-IT" sz="2000" dirty="0">
                <a:latin typeface="Calibri"/>
              </a:rPr>
              <a:t>.</a:t>
            </a:r>
          </a:p>
          <a:p>
            <a:pPr algn="just">
              <a:spcAft>
                <a:spcPts val="700"/>
              </a:spcAft>
              <a:defRPr sz="2000">
                <a:latin typeface="Calibri"/>
              </a:defRPr>
            </a:pPr>
            <a:endParaRPr lang="it-IT" sz="2000" dirty="0">
              <a:latin typeface="Calibri"/>
            </a:endParaRPr>
          </a:p>
          <a:p>
            <a:pPr algn="just">
              <a:spcAft>
                <a:spcPts val="700"/>
              </a:spcAft>
              <a:defRPr sz="2000">
                <a:latin typeface="Calibri"/>
              </a:defRPr>
            </a:pPr>
            <a:r>
              <a:rPr lang="it-IT" sz="2000" dirty="0">
                <a:latin typeface="Calibri"/>
              </a:rPr>
              <a:t>Devono essere pochi, chiari e collegati agli obblighi principali del contratto.</a:t>
            </a:r>
          </a:p>
          <a:p>
            <a:pPr algn="just">
              <a:spcAft>
                <a:spcPts val="700"/>
              </a:spcAft>
              <a:defRPr sz="2000">
                <a:latin typeface="Calibri"/>
              </a:defRPr>
            </a:pPr>
            <a:endParaRPr lang="it-IT" sz="2000" dirty="0">
              <a:latin typeface="Calibri"/>
            </a:endParaRPr>
          </a:p>
          <a:p>
            <a:pPr algn="just">
              <a:spcAft>
                <a:spcPts val="700"/>
              </a:spcAft>
              <a:defRPr sz="2000">
                <a:latin typeface="Calibri"/>
              </a:defRPr>
            </a:pPr>
            <a:r>
              <a:rPr lang="it-IT" sz="2000" dirty="0">
                <a:latin typeface="Calibri"/>
              </a:rPr>
              <a:t>Il DEC deve poterli verificare con report, campionamenti, audit, verbali o sistemi informativi.</a:t>
            </a:r>
          </a:p>
          <a:p>
            <a:pPr algn="just">
              <a:spcAft>
                <a:spcPts val="700"/>
              </a:spcAft>
              <a:defRPr sz="2000">
                <a:latin typeface="Calibri"/>
              </a:defRPr>
            </a:pPr>
            <a:endParaRPr lang="it-IT" sz="2000" dirty="0">
              <a:latin typeface="Calibri"/>
            </a:endParaRPr>
          </a:p>
        </p:txBody>
      </p:sp>
    </p:spTree>
    <p:extLst>
      <p:ext uri="{BB962C8B-B14F-4D97-AF65-F5344CB8AC3E}">
        <p14:creationId xmlns:p14="http://schemas.microsoft.com/office/powerpoint/2010/main" val="26688072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0E4BA-7AB1-CD5C-2715-C14164AA55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FD3DEF-A143-EAF6-8C47-E69D221D3ABD}"/>
              </a:ext>
            </a:extLst>
          </p:cNvPr>
          <p:cNvSpPr txBox="1">
            <a:spLocks/>
          </p:cNvSpPr>
          <p:nvPr/>
        </p:nvSpPr>
        <p:spPr>
          <a:xfrm>
            <a:off x="830189" y="609962"/>
            <a:ext cx="10531622" cy="4833256"/>
          </a:xfrm>
          <a:prstGeom prst="rect">
            <a:avLst/>
          </a:prstGeom>
        </p:spPr>
        <p:txBody>
          <a:bodyPr vert="horz" wrap="square" lIns="91440" tIns="45720" rIns="91440" bIns="45720" rtlCol="0" anchor="ctr"/>
          <a:lstStyle>
            <a:defPPr>
              <a:defRPr lang="it-IT"/>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spcAft>
                <a:spcPts val="700"/>
              </a:spcAft>
              <a:defRPr sz="2000">
                <a:latin typeface="Calibri"/>
              </a:defRPr>
            </a:pPr>
            <a:r>
              <a:rPr lang="it-IT" sz="2000" dirty="0">
                <a:latin typeface="Calibri"/>
              </a:rPr>
              <a:t>Le </a:t>
            </a:r>
            <a:r>
              <a:rPr lang="it-IT" sz="2000" b="1" dirty="0">
                <a:latin typeface="Calibri"/>
              </a:rPr>
              <a:t>penali</a:t>
            </a:r>
            <a:r>
              <a:rPr lang="it-IT" sz="2000" dirty="0">
                <a:latin typeface="Calibri"/>
              </a:rPr>
              <a:t> devono essere proporzionate, coerenti con l’interesse leso e applicabili in modo oggettivo.</a:t>
            </a:r>
          </a:p>
          <a:p>
            <a:pPr algn="just">
              <a:spcAft>
                <a:spcPts val="700"/>
              </a:spcAft>
              <a:defRPr sz="2000">
                <a:latin typeface="Calibri"/>
              </a:defRPr>
            </a:pPr>
            <a:endParaRPr lang="it-IT" sz="2000" dirty="0">
              <a:latin typeface="Calibri"/>
            </a:endParaRPr>
          </a:p>
          <a:p>
            <a:pPr algn="just">
              <a:spcAft>
                <a:spcPts val="700"/>
              </a:spcAft>
              <a:defRPr sz="2000">
                <a:latin typeface="Calibri"/>
              </a:defRPr>
            </a:pPr>
            <a:r>
              <a:rPr lang="it-IT" sz="2000" dirty="0">
                <a:latin typeface="Calibri"/>
              </a:rPr>
              <a:t>Una penale non collegata a un obbligo misurabile è difficile da applicare e rischia di restare clausola ornamentale.</a:t>
            </a:r>
          </a:p>
          <a:p>
            <a:pPr algn="just">
              <a:spcAft>
                <a:spcPts val="700"/>
              </a:spcAft>
              <a:defRPr sz="2000">
                <a:latin typeface="Calibri"/>
              </a:defRPr>
            </a:pPr>
            <a:endParaRPr lang="it-IT" sz="2000" dirty="0">
              <a:latin typeface="Calibri"/>
            </a:endParaRPr>
          </a:p>
          <a:p>
            <a:pPr algn="just">
              <a:spcAft>
                <a:spcPts val="700"/>
              </a:spcAft>
              <a:defRPr sz="2000">
                <a:latin typeface="Calibri"/>
              </a:defRPr>
            </a:pPr>
            <a:r>
              <a:rPr lang="it-IT" sz="2000" dirty="0">
                <a:latin typeface="Calibri"/>
              </a:rPr>
              <a:t>Nei servizi continuativi è utile prevedere gradualità: </a:t>
            </a:r>
          </a:p>
          <a:p>
            <a:pPr algn="just">
              <a:spcAft>
                <a:spcPts val="700"/>
              </a:spcAft>
              <a:defRPr sz="2000">
                <a:latin typeface="Calibri"/>
              </a:defRPr>
            </a:pPr>
            <a:r>
              <a:rPr lang="it-IT" sz="2000" dirty="0">
                <a:latin typeface="Calibri"/>
              </a:rPr>
              <a:t>diffida, </a:t>
            </a:r>
          </a:p>
          <a:p>
            <a:pPr algn="just">
              <a:spcAft>
                <a:spcPts val="700"/>
              </a:spcAft>
              <a:defRPr sz="2000">
                <a:latin typeface="Calibri"/>
              </a:defRPr>
            </a:pPr>
            <a:r>
              <a:rPr lang="it-IT" sz="2000" dirty="0">
                <a:latin typeface="Calibri"/>
              </a:rPr>
              <a:t>piano di rientro, </a:t>
            </a:r>
          </a:p>
          <a:p>
            <a:pPr algn="just">
              <a:spcAft>
                <a:spcPts val="700"/>
              </a:spcAft>
              <a:defRPr sz="2000">
                <a:latin typeface="Calibri"/>
              </a:defRPr>
            </a:pPr>
            <a:r>
              <a:rPr lang="it-IT" sz="2000" dirty="0">
                <a:latin typeface="Calibri"/>
              </a:rPr>
              <a:t>Penale e sospensione pagamento, </a:t>
            </a:r>
          </a:p>
          <a:p>
            <a:pPr algn="just">
              <a:spcAft>
                <a:spcPts val="700"/>
              </a:spcAft>
              <a:defRPr sz="2000">
                <a:latin typeface="Calibri"/>
              </a:defRPr>
            </a:pPr>
            <a:r>
              <a:rPr lang="it-IT" sz="2000" dirty="0">
                <a:latin typeface="Calibri"/>
              </a:rPr>
              <a:t>risoluzione nei casi gravi.</a:t>
            </a:r>
          </a:p>
          <a:p>
            <a:pPr algn="just">
              <a:spcAft>
                <a:spcPts val="700"/>
              </a:spcAft>
              <a:defRPr sz="2000">
                <a:latin typeface="Calibri"/>
              </a:defRPr>
            </a:pPr>
            <a:endParaRPr lang="it-IT" sz="2000" dirty="0">
              <a:latin typeface="Calibri"/>
            </a:endParaRPr>
          </a:p>
          <a:p>
            <a:pPr algn="just">
              <a:spcAft>
                <a:spcPts val="700"/>
              </a:spcAft>
              <a:defRPr sz="2000">
                <a:latin typeface="Calibri"/>
              </a:defRPr>
            </a:pPr>
            <a:endParaRPr lang="it-IT" sz="2000" dirty="0">
              <a:latin typeface="Calibri"/>
            </a:endParaRPr>
          </a:p>
        </p:txBody>
      </p:sp>
    </p:spTree>
    <p:extLst>
      <p:ext uri="{BB962C8B-B14F-4D97-AF65-F5344CB8AC3E}">
        <p14:creationId xmlns:p14="http://schemas.microsoft.com/office/powerpoint/2010/main" val="3386183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1" y="0"/>
            <a:ext cx="12191999" cy="6858000"/>
          </a:xfrm>
          <a:prstGeom prst="rect">
            <a:avLst/>
          </a:prstGeom>
        </p:spPr>
      </p:pic>
      <p:sp>
        <p:nvSpPr>
          <p:cNvPr id="4" name="TextBox 3"/>
          <p:cNvSpPr txBox="1"/>
          <p:nvPr/>
        </p:nvSpPr>
        <p:spPr>
          <a:xfrm>
            <a:off x="548640" y="377071"/>
            <a:ext cx="10972800" cy="923330"/>
          </a:xfrm>
          <a:prstGeom prst="rect">
            <a:avLst/>
          </a:prstGeom>
          <a:noFill/>
        </p:spPr>
        <p:txBody>
          <a:bodyPr wrap="square">
            <a:spAutoFit/>
          </a:bodyPr>
          <a:lstStyle/>
          <a:p>
            <a:pPr>
              <a:defRPr sz="2700" b="1">
                <a:solidFill>
                  <a:srgbClr val="183E68"/>
                </a:solidFill>
                <a:latin typeface="Calibri"/>
              </a:defRPr>
            </a:pPr>
            <a:r>
              <a:rPr dirty="0"/>
              <a:t>RUP, DEC e assistenti</a:t>
            </a:r>
            <a:r>
              <a:rPr lang="it-IT" dirty="0"/>
              <a:t> operativi</a:t>
            </a:r>
            <a:r>
              <a:rPr dirty="0"/>
              <a:t>: </a:t>
            </a:r>
            <a:r>
              <a:rPr lang="it-IT" dirty="0"/>
              <a:t>occorre </a:t>
            </a:r>
            <a:r>
              <a:rPr dirty="0"/>
              <a:t>separare</a:t>
            </a:r>
            <a:r>
              <a:rPr lang="it-IT" dirty="0"/>
              <a:t> le</a:t>
            </a:r>
            <a:r>
              <a:rPr dirty="0"/>
              <a:t> funzioni senza</a:t>
            </a:r>
            <a:r>
              <a:rPr lang="it-IT" dirty="0"/>
              <a:t> </a:t>
            </a:r>
            <a:r>
              <a:rPr dirty="0" err="1"/>
              <a:t>frammentare</a:t>
            </a:r>
            <a:r>
              <a:rPr dirty="0"/>
              <a:t> la responsabilità</a:t>
            </a:r>
          </a:p>
        </p:txBody>
      </p:sp>
      <p:sp>
        <p:nvSpPr>
          <p:cNvPr id="5" name="TextBox 4"/>
          <p:cNvSpPr txBox="1"/>
          <p:nvPr/>
        </p:nvSpPr>
        <p:spPr>
          <a:xfrm>
            <a:off x="813816" y="4765965"/>
            <a:ext cx="9052560" cy="338554"/>
          </a:xfrm>
          <a:prstGeom prst="rect">
            <a:avLst/>
          </a:prstGeom>
          <a:noFill/>
        </p:spPr>
        <p:txBody>
          <a:bodyPr wrap="square">
            <a:spAutoFit/>
          </a:bodyPr>
          <a:lstStyle/>
          <a:p>
            <a:pPr>
              <a:defRPr sz="819">
                <a:solidFill>
                  <a:srgbClr val="65788C"/>
                </a:solidFill>
                <a:latin typeface="Calibri"/>
              </a:defRPr>
            </a:pPr>
            <a:r>
              <a:rPr sz="1600" dirty="0"/>
              <a:t>Art. 114 e Allegato II.14 d.lgs. 36/2023; ANAC, </a:t>
            </a:r>
            <a:r>
              <a:rPr sz="1600" dirty="0" err="1"/>
              <a:t>delibere</a:t>
            </a:r>
            <a:r>
              <a:rPr sz="1600" dirty="0"/>
              <a:t> n. 244/2024, 82/2025 e 322/2025.</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7</a:t>
            </a:r>
          </a:p>
        </p:txBody>
      </p:sp>
      <p:sp>
        <p:nvSpPr>
          <p:cNvPr id="7" name="Rounded Rectangle 6"/>
          <p:cNvSpPr/>
          <p:nvPr/>
        </p:nvSpPr>
        <p:spPr>
          <a:xfrm>
            <a:off x="658368" y="1417320"/>
            <a:ext cx="5376672" cy="3229108"/>
          </a:xfrm>
          <a:prstGeom prst="roundRect">
            <a:avLst/>
          </a:prstGeom>
          <a:solidFill>
            <a:srgbClr val="F7FAFD"/>
          </a:solidFill>
          <a:ln w="1905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58368" y="1417320"/>
            <a:ext cx="5376672" cy="566928"/>
          </a:xfrm>
          <a:prstGeom prst="rect">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DEC: accertamento tecnico</a:t>
            </a:r>
          </a:p>
        </p:txBody>
      </p:sp>
      <p:sp>
        <p:nvSpPr>
          <p:cNvPr id="9" name="TextBox 8"/>
          <p:cNvSpPr txBox="1"/>
          <p:nvPr/>
        </p:nvSpPr>
        <p:spPr>
          <a:xfrm>
            <a:off x="813816" y="2130552"/>
            <a:ext cx="5065776" cy="2314480"/>
          </a:xfrm>
          <a:prstGeom prst="rect">
            <a:avLst/>
          </a:prstGeom>
          <a:noFill/>
        </p:spPr>
        <p:txBody>
          <a:bodyPr wrap="square" lIns="18288" tIns="18288" rIns="18288" bIns="18288" anchor="t">
            <a:spAutoFit/>
          </a:bodyPr>
          <a:lstStyle/>
          <a:p>
            <a:pPr algn="l">
              <a:defRPr sz="1850" b="0" i="0">
                <a:solidFill>
                  <a:srgbClr val="252F38"/>
                </a:solidFill>
                <a:latin typeface="Calibri"/>
              </a:defRPr>
            </a:pPr>
            <a:r>
              <a:rPr dirty="0"/>
              <a:t>Dirige e </a:t>
            </a:r>
            <a:r>
              <a:rPr dirty="0" err="1"/>
              <a:t>coordina</a:t>
            </a:r>
            <a:r>
              <a:rPr dirty="0"/>
              <a:t> l’esecuzione; </a:t>
            </a:r>
            <a:endParaRPr lang="it-IT" dirty="0"/>
          </a:p>
          <a:p>
            <a:pPr algn="l">
              <a:defRPr sz="1850" b="0" i="0">
                <a:solidFill>
                  <a:srgbClr val="252F38"/>
                </a:solidFill>
                <a:latin typeface="Calibri"/>
              </a:defRPr>
            </a:pPr>
            <a:r>
              <a:rPr dirty="0" err="1"/>
              <a:t>impartisce</a:t>
            </a:r>
            <a:r>
              <a:rPr dirty="0"/>
              <a:t> disposizioni nei limiti del contratto; verifica qualità, quantità, tempi e migliorie; </a:t>
            </a:r>
            <a:endParaRPr lang="it-IT" dirty="0"/>
          </a:p>
          <a:p>
            <a:pPr algn="l">
              <a:defRPr sz="1850" b="0" i="0">
                <a:solidFill>
                  <a:srgbClr val="252F38"/>
                </a:solidFill>
                <a:latin typeface="Calibri"/>
              </a:defRPr>
            </a:pPr>
            <a:r>
              <a:rPr dirty="0" err="1"/>
              <a:t>redige</a:t>
            </a:r>
            <a:r>
              <a:rPr dirty="0"/>
              <a:t> </a:t>
            </a:r>
            <a:r>
              <a:rPr dirty="0" err="1"/>
              <a:t>verbali</a:t>
            </a:r>
            <a:r>
              <a:rPr dirty="0"/>
              <a:t> e propone al RUP penali, </a:t>
            </a:r>
            <a:r>
              <a:rPr dirty="0" err="1"/>
              <a:t>detrazioni</a:t>
            </a:r>
            <a:r>
              <a:rPr dirty="0"/>
              <a:t>, </a:t>
            </a:r>
            <a:r>
              <a:rPr dirty="0" err="1"/>
              <a:t>sospensioni</a:t>
            </a:r>
            <a:r>
              <a:rPr dirty="0"/>
              <a:t> o risoluzione. </a:t>
            </a:r>
            <a:endParaRPr lang="it-IT" dirty="0"/>
          </a:p>
          <a:p>
            <a:pPr algn="l">
              <a:defRPr sz="1850" b="0" i="0">
                <a:solidFill>
                  <a:srgbClr val="252F38"/>
                </a:solidFill>
                <a:latin typeface="Calibri"/>
              </a:defRPr>
            </a:pPr>
            <a:endParaRPr lang="it-IT" dirty="0"/>
          </a:p>
          <a:p>
            <a:pPr algn="l">
              <a:defRPr sz="1850" b="0" i="0">
                <a:solidFill>
                  <a:srgbClr val="252F38"/>
                </a:solidFill>
                <a:latin typeface="Calibri"/>
              </a:defRPr>
            </a:pPr>
            <a:r>
              <a:rPr dirty="0"/>
              <a:t>La firma del report </a:t>
            </a:r>
            <a:r>
              <a:rPr dirty="0" err="1"/>
              <a:t>dell’appaltatore</a:t>
            </a:r>
            <a:r>
              <a:rPr dirty="0"/>
              <a:t> non equivale a verifica.</a:t>
            </a:r>
          </a:p>
        </p:txBody>
      </p:sp>
      <p:sp>
        <p:nvSpPr>
          <p:cNvPr id="10" name="Rounded Rectangle 9"/>
          <p:cNvSpPr/>
          <p:nvPr/>
        </p:nvSpPr>
        <p:spPr>
          <a:xfrm>
            <a:off x="6181344" y="1417320"/>
            <a:ext cx="5376672" cy="2904159"/>
          </a:xfrm>
          <a:prstGeom prst="roundRect">
            <a:avLst/>
          </a:prstGeom>
          <a:solidFill>
            <a:srgbClr val="F7FAFD"/>
          </a:solidFill>
          <a:ln w="19050">
            <a:solidFill>
              <a:srgbClr val="0084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6181344" y="1417320"/>
            <a:ext cx="5376672" cy="566928"/>
          </a:xfrm>
          <a:prstGeom prst="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RUP: decisione e presidio</a:t>
            </a:r>
          </a:p>
        </p:txBody>
      </p:sp>
      <p:sp>
        <p:nvSpPr>
          <p:cNvPr id="12" name="TextBox 11"/>
          <p:cNvSpPr txBox="1"/>
          <p:nvPr/>
        </p:nvSpPr>
        <p:spPr>
          <a:xfrm>
            <a:off x="6336792" y="2130552"/>
            <a:ext cx="5065776" cy="1745093"/>
          </a:xfrm>
          <a:prstGeom prst="rect">
            <a:avLst/>
          </a:prstGeom>
          <a:noFill/>
        </p:spPr>
        <p:txBody>
          <a:bodyPr wrap="square" lIns="18288" tIns="18288" rIns="18288" bIns="18288" anchor="t">
            <a:spAutoFit/>
          </a:bodyPr>
          <a:lstStyle/>
          <a:p>
            <a:pPr algn="l">
              <a:defRPr sz="1850" b="0" i="0">
                <a:solidFill>
                  <a:srgbClr val="252F38"/>
                </a:solidFill>
                <a:latin typeface="Calibri"/>
              </a:defRPr>
            </a:pPr>
            <a:r>
              <a:rPr dirty="0" err="1"/>
              <a:t>Coordina</a:t>
            </a:r>
            <a:r>
              <a:rPr dirty="0"/>
              <a:t> il sistema dei controlli, valuta </a:t>
            </a:r>
            <a:r>
              <a:rPr dirty="0" err="1"/>
              <a:t>l’imputabilità</a:t>
            </a:r>
            <a:r>
              <a:rPr dirty="0"/>
              <a:t>, conduce il contraddittorio, adotta o promuove il provvedimento finale, assicura</a:t>
            </a:r>
            <a:r>
              <a:rPr lang="it-IT" dirty="0"/>
              <a:t> la</a:t>
            </a:r>
            <a:r>
              <a:rPr dirty="0"/>
              <a:t> coerenza con pagamenti e modifiche contrattuali. L’assenza di un DEC </a:t>
            </a:r>
            <a:r>
              <a:rPr dirty="0" err="1"/>
              <a:t>separato</a:t>
            </a:r>
            <a:r>
              <a:rPr dirty="0"/>
              <a:t> non </a:t>
            </a:r>
            <a:r>
              <a:rPr dirty="0" err="1"/>
              <a:t>elimina</a:t>
            </a:r>
            <a:r>
              <a:rPr dirty="0"/>
              <a:t> la funzione: la </a:t>
            </a:r>
            <a:r>
              <a:rPr dirty="0" err="1"/>
              <a:t>concentra</a:t>
            </a:r>
            <a:r>
              <a:rPr dirty="0"/>
              <a:t> sul RUP.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881556"/>
            <a:ext cx="11155680" cy="512064"/>
          </a:xfrm>
          <a:prstGeom prst="rect">
            <a:avLst/>
          </a:prstGeom>
          <a:noFill/>
          <a:ln/>
        </p:spPr>
        <p:txBody>
          <a:bodyPr wrap="square" lIns="0" tIns="0" rIns="0" bIns="0" rtlCol="0" anchor="ctr">
            <a:normAutofit/>
          </a:bodyPr>
          <a:lstStyle/>
          <a:p>
            <a:pPr marL="0" indent="0">
              <a:buNone/>
            </a:pPr>
            <a:r>
              <a:rPr lang="en-US" sz="2700" b="1" dirty="0">
                <a:solidFill>
                  <a:srgbClr val="12355B"/>
                </a:solidFill>
                <a:latin typeface="Calibri" pitchFamily="34" charset="0"/>
                <a:ea typeface="Calibri" pitchFamily="34" charset="-122"/>
                <a:cs typeface="Calibri" pitchFamily="34" charset="-120"/>
              </a:rPr>
              <a:t>Capitolato, KPI e SLA: il ponte tra gara ed esecuzione</a:t>
            </a:r>
            <a:endParaRPr lang="en-US" sz="2700" dirty="0"/>
          </a:p>
        </p:txBody>
      </p:sp>
      <p:sp>
        <p:nvSpPr>
          <p:cNvPr id="4" name="Text 2"/>
          <p:cNvSpPr/>
          <p:nvPr/>
        </p:nvSpPr>
        <p:spPr>
          <a:xfrm>
            <a:off x="1624626" y="4681728"/>
            <a:ext cx="10698480" cy="329184"/>
          </a:xfrm>
          <a:prstGeom prst="rect">
            <a:avLst/>
          </a:prstGeom>
          <a:noFill/>
          <a:ln/>
        </p:spPr>
        <p:txBody>
          <a:bodyPr wrap="square" lIns="0" tIns="0" rIns="0" bIns="0" rtlCol="0" anchor="ctr">
            <a:noAutofit/>
          </a:bodyPr>
          <a:lstStyle/>
          <a:p>
            <a:pPr marL="0" indent="0">
              <a:buNone/>
            </a:pPr>
            <a:r>
              <a:rPr lang="en-US" sz="2400" dirty="0">
                <a:solidFill>
                  <a:srgbClr val="666666"/>
                </a:solidFill>
                <a:latin typeface="Calibri" pitchFamily="34" charset="0"/>
                <a:ea typeface="Calibri" pitchFamily="34" charset="-122"/>
                <a:cs typeface="Calibri" pitchFamily="34" charset="-120"/>
              </a:rPr>
              <a:t>La fase esecutiva funziona se il capitolato contiene standard misurabili.</a:t>
            </a:r>
            <a:endParaRPr lang="en-US" sz="2400" dirty="0"/>
          </a:p>
        </p:txBody>
      </p:sp>
      <p:sp>
        <p:nvSpPr>
          <p:cNvPr id="5" name="Shape 3"/>
          <p:cNvSpPr/>
          <p:nvPr/>
        </p:nvSpPr>
        <p:spPr>
          <a:xfrm>
            <a:off x="502920" y="1499616"/>
            <a:ext cx="11109960" cy="0"/>
          </a:xfrm>
          <a:prstGeom prst="line">
            <a:avLst/>
          </a:prstGeom>
          <a:noFill/>
          <a:ln w="12700">
            <a:solidFill>
              <a:srgbClr val="D9E2EC"/>
            </a:solidFill>
            <a:prstDash val="solid"/>
          </a:ln>
        </p:spPr>
        <p:txBody>
          <a:bodyPr/>
          <a:lstStyle/>
          <a:p>
            <a:endParaRPr lang="it-IT"/>
          </a:p>
        </p:txBody>
      </p:sp>
      <p:sp>
        <p:nvSpPr>
          <p:cNvPr id="9" name="Text 7"/>
          <p:cNvSpPr/>
          <p:nvPr/>
        </p:nvSpPr>
        <p:spPr>
          <a:xfrm>
            <a:off x="11475720" y="6510528"/>
            <a:ext cx="228600" cy="164592"/>
          </a:xfrm>
          <a:prstGeom prst="rect">
            <a:avLst/>
          </a:prstGeom>
          <a:noFill/>
          <a:ln/>
        </p:spPr>
        <p:txBody>
          <a:bodyPr wrap="square" lIns="0" tIns="0" rIns="0" bIns="0" rtlCol="0" anchor="ctr"/>
          <a:lstStyle/>
          <a:p>
            <a:pPr marL="0" indent="0" algn="r">
              <a:buNone/>
            </a:pPr>
            <a:r>
              <a:rPr lang="en-US" sz="750" dirty="0">
                <a:solidFill>
                  <a:srgbClr val="666666"/>
                </a:solidFill>
                <a:latin typeface="Calibri" pitchFamily="34" charset="0"/>
                <a:ea typeface="Calibri" pitchFamily="34" charset="-122"/>
                <a:cs typeface="Calibri" pitchFamily="34" charset="-120"/>
              </a:rPr>
              <a:t>14</a:t>
            </a:r>
            <a:endParaRPr lang="en-US" sz="750" dirty="0"/>
          </a:p>
        </p:txBody>
      </p:sp>
      <p:sp>
        <p:nvSpPr>
          <p:cNvPr id="10" name="Text 8"/>
          <p:cNvSpPr/>
          <p:nvPr/>
        </p:nvSpPr>
        <p:spPr>
          <a:xfrm>
            <a:off x="685800" y="1828800"/>
            <a:ext cx="2079346" cy="274320"/>
          </a:xfrm>
          <a:prstGeom prst="rect">
            <a:avLst/>
          </a:prstGeom>
          <a:noFill/>
          <a:ln/>
        </p:spPr>
        <p:txBody>
          <a:bodyPr wrap="square" lIns="1016" tIns="1016" rIns="1016" bIns="1016" rtlCol="0" anchor="t">
            <a:normAutofit/>
          </a:bodyPr>
          <a:lstStyle/>
          <a:p>
            <a:pPr marL="0" indent="0" algn="ctr">
              <a:buNone/>
            </a:pPr>
            <a:r>
              <a:rPr lang="en-US" sz="1600" b="1" dirty="0">
                <a:solidFill>
                  <a:srgbClr val="00A6A6"/>
                </a:solidFill>
                <a:latin typeface="Calibri" pitchFamily="34" charset="0"/>
                <a:ea typeface="Calibri" pitchFamily="34" charset="-122"/>
                <a:cs typeface="Calibri" pitchFamily="34" charset="-120"/>
              </a:rPr>
              <a:t>01</a:t>
            </a:r>
            <a:endParaRPr lang="en-US" sz="1600" dirty="0"/>
          </a:p>
        </p:txBody>
      </p:sp>
      <p:sp>
        <p:nvSpPr>
          <p:cNvPr id="11" name="Text 9"/>
          <p:cNvSpPr/>
          <p:nvPr/>
        </p:nvSpPr>
        <p:spPr>
          <a:xfrm>
            <a:off x="685800" y="2148840"/>
            <a:ext cx="2079346" cy="347472"/>
          </a:xfrm>
          <a:prstGeom prst="rect">
            <a:avLst/>
          </a:prstGeom>
          <a:solidFill>
            <a:srgbClr val="E9F7F7"/>
          </a:solidFill>
          <a:ln w="12700">
            <a:solidFill>
              <a:srgbClr val="E9F7F7"/>
            </a:solidFill>
          </a:ln>
        </p:spPr>
        <p:txBody>
          <a:bodyPr wrap="square" lIns="762" tIns="762" rIns="762" bIns="762" rtlCol="0" anchor="t">
            <a:normAutofit/>
          </a:bodyPr>
          <a:lstStyle/>
          <a:p>
            <a:pPr marL="0" indent="0" algn="ctr">
              <a:buNone/>
            </a:pPr>
            <a:r>
              <a:rPr lang="en-US" sz="1550" b="1" dirty="0">
                <a:solidFill>
                  <a:srgbClr val="12355B"/>
                </a:solidFill>
                <a:latin typeface="Calibri" pitchFamily="34" charset="0"/>
                <a:ea typeface="Calibri" pitchFamily="34" charset="-122"/>
                <a:cs typeface="Calibri" pitchFamily="34" charset="-120"/>
              </a:rPr>
              <a:t>Obbligo</a:t>
            </a:r>
            <a:endParaRPr lang="en-US" sz="1550" dirty="0"/>
          </a:p>
        </p:txBody>
      </p:sp>
      <p:sp>
        <p:nvSpPr>
          <p:cNvPr id="12" name="Text 10"/>
          <p:cNvSpPr/>
          <p:nvPr/>
        </p:nvSpPr>
        <p:spPr>
          <a:xfrm>
            <a:off x="685800" y="2633472"/>
            <a:ext cx="2079346" cy="1691640"/>
          </a:xfrm>
          <a:prstGeom prst="rect">
            <a:avLst/>
          </a:prstGeom>
          <a:solidFill>
            <a:srgbClr val="F5F7FA"/>
          </a:solidFill>
          <a:ln w="12700">
            <a:solidFill>
              <a:srgbClr val="F5F7FA"/>
            </a:solidFill>
          </a:ln>
        </p:spPr>
        <p:txBody>
          <a:bodyPr wrap="square" lIns="889" tIns="889" rIns="889" bIns="889" rtlCol="0" anchor="t">
            <a:normAutofit/>
          </a:bodyPr>
          <a:lstStyle/>
          <a:p>
            <a:pPr marL="0" indent="0" algn="ctr">
              <a:buNone/>
            </a:pPr>
            <a:r>
              <a:rPr lang="en-US" sz="1290" dirty="0">
                <a:solidFill>
                  <a:srgbClr val="1C1C1C"/>
                </a:solidFill>
                <a:latin typeface="Calibri" pitchFamily="34" charset="0"/>
                <a:ea typeface="Calibri" pitchFamily="34" charset="-122"/>
                <a:cs typeface="Calibri" pitchFamily="34" charset="-120"/>
              </a:rPr>
              <a:t>descrizione precisa della prestazione</a:t>
            </a:r>
            <a:endParaRPr lang="en-US" sz="1290" dirty="0"/>
          </a:p>
        </p:txBody>
      </p:sp>
      <p:sp>
        <p:nvSpPr>
          <p:cNvPr id="13" name="Text 11"/>
          <p:cNvSpPr/>
          <p:nvPr/>
        </p:nvSpPr>
        <p:spPr>
          <a:xfrm>
            <a:off x="2874874" y="1828800"/>
            <a:ext cx="2079346" cy="274320"/>
          </a:xfrm>
          <a:prstGeom prst="rect">
            <a:avLst/>
          </a:prstGeom>
          <a:noFill/>
          <a:ln/>
        </p:spPr>
        <p:txBody>
          <a:bodyPr wrap="square" lIns="1016" tIns="1016" rIns="1016" bIns="1016" rtlCol="0" anchor="t">
            <a:normAutofit/>
          </a:bodyPr>
          <a:lstStyle/>
          <a:p>
            <a:pPr marL="0" indent="0" algn="ctr">
              <a:buNone/>
            </a:pPr>
            <a:r>
              <a:rPr lang="en-US" sz="1600" b="1" dirty="0">
                <a:solidFill>
                  <a:srgbClr val="00A6A6"/>
                </a:solidFill>
                <a:latin typeface="Calibri" pitchFamily="34" charset="0"/>
                <a:ea typeface="Calibri" pitchFamily="34" charset="-122"/>
                <a:cs typeface="Calibri" pitchFamily="34" charset="-120"/>
              </a:rPr>
              <a:t>02</a:t>
            </a:r>
            <a:endParaRPr lang="en-US" sz="1600" dirty="0"/>
          </a:p>
        </p:txBody>
      </p:sp>
      <p:sp>
        <p:nvSpPr>
          <p:cNvPr id="14" name="Text 12"/>
          <p:cNvSpPr/>
          <p:nvPr/>
        </p:nvSpPr>
        <p:spPr>
          <a:xfrm>
            <a:off x="2874874" y="2148840"/>
            <a:ext cx="2079346" cy="347472"/>
          </a:xfrm>
          <a:prstGeom prst="rect">
            <a:avLst/>
          </a:prstGeom>
          <a:solidFill>
            <a:srgbClr val="E9F7F7"/>
          </a:solidFill>
          <a:ln w="12700">
            <a:solidFill>
              <a:srgbClr val="E9F7F7"/>
            </a:solidFill>
          </a:ln>
        </p:spPr>
        <p:txBody>
          <a:bodyPr wrap="square" lIns="762" tIns="762" rIns="762" bIns="762" rtlCol="0" anchor="t">
            <a:normAutofit/>
          </a:bodyPr>
          <a:lstStyle/>
          <a:p>
            <a:pPr marL="0" indent="0" algn="ctr">
              <a:buNone/>
            </a:pPr>
            <a:r>
              <a:rPr lang="en-US" sz="1550" b="1" dirty="0">
                <a:solidFill>
                  <a:srgbClr val="12355B"/>
                </a:solidFill>
                <a:latin typeface="Calibri" pitchFamily="34" charset="0"/>
                <a:ea typeface="Calibri" pitchFamily="34" charset="-122"/>
                <a:cs typeface="Calibri" pitchFamily="34" charset="-120"/>
              </a:rPr>
              <a:t>Indicatore</a:t>
            </a:r>
            <a:endParaRPr lang="en-US" sz="1550" dirty="0"/>
          </a:p>
        </p:txBody>
      </p:sp>
      <p:sp>
        <p:nvSpPr>
          <p:cNvPr id="15" name="Text 13"/>
          <p:cNvSpPr/>
          <p:nvPr/>
        </p:nvSpPr>
        <p:spPr>
          <a:xfrm>
            <a:off x="2874874" y="2633472"/>
            <a:ext cx="2079346" cy="1691640"/>
          </a:xfrm>
          <a:prstGeom prst="rect">
            <a:avLst/>
          </a:prstGeom>
          <a:solidFill>
            <a:srgbClr val="F5F7FA"/>
          </a:solidFill>
          <a:ln w="12700">
            <a:solidFill>
              <a:srgbClr val="F5F7FA"/>
            </a:solidFill>
          </a:ln>
        </p:spPr>
        <p:txBody>
          <a:bodyPr wrap="square" lIns="889" tIns="889" rIns="889" bIns="889" rtlCol="0" anchor="t">
            <a:normAutofit/>
          </a:bodyPr>
          <a:lstStyle/>
          <a:p>
            <a:pPr marL="0" indent="0" algn="ctr">
              <a:buNone/>
            </a:pPr>
            <a:r>
              <a:rPr lang="en-US" sz="1290" dirty="0">
                <a:solidFill>
                  <a:srgbClr val="1C1C1C"/>
                </a:solidFill>
                <a:latin typeface="Calibri" pitchFamily="34" charset="0"/>
                <a:ea typeface="Calibri" pitchFamily="34" charset="-122"/>
                <a:cs typeface="Calibri" pitchFamily="34" charset="-120"/>
              </a:rPr>
              <a:t>dato o prova che misura l’adempimento</a:t>
            </a:r>
            <a:endParaRPr lang="en-US" sz="1290" dirty="0"/>
          </a:p>
        </p:txBody>
      </p:sp>
      <p:sp>
        <p:nvSpPr>
          <p:cNvPr id="16" name="Text 14"/>
          <p:cNvSpPr/>
          <p:nvPr/>
        </p:nvSpPr>
        <p:spPr>
          <a:xfrm>
            <a:off x="5063947" y="1828800"/>
            <a:ext cx="2079346" cy="274320"/>
          </a:xfrm>
          <a:prstGeom prst="rect">
            <a:avLst/>
          </a:prstGeom>
          <a:noFill/>
          <a:ln/>
        </p:spPr>
        <p:txBody>
          <a:bodyPr wrap="square" lIns="1016" tIns="1016" rIns="1016" bIns="1016" rtlCol="0" anchor="t">
            <a:normAutofit/>
          </a:bodyPr>
          <a:lstStyle/>
          <a:p>
            <a:pPr marL="0" indent="0" algn="ctr">
              <a:buNone/>
            </a:pPr>
            <a:r>
              <a:rPr lang="en-US" sz="1600" b="1" dirty="0">
                <a:solidFill>
                  <a:srgbClr val="00A6A6"/>
                </a:solidFill>
                <a:latin typeface="Calibri" pitchFamily="34" charset="0"/>
                <a:ea typeface="Calibri" pitchFamily="34" charset="-122"/>
                <a:cs typeface="Calibri" pitchFamily="34" charset="-120"/>
              </a:rPr>
              <a:t>03</a:t>
            </a:r>
            <a:endParaRPr lang="en-US" sz="1600" dirty="0"/>
          </a:p>
        </p:txBody>
      </p:sp>
      <p:sp>
        <p:nvSpPr>
          <p:cNvPr id="17" name="Text 15"/>
          <p:cNvSpPr/>
          <p:nvPr/>
        </p:nvSpPr>
        <p:spPr>
          <a:xfrm>
            <a:off x="5063947" y="2148840"/>
            <a:ext cx="2079346" cy="347472"/>
          </a:xfrm>
          <a:prstGeom prst="rect">
            <a:avLst/>
          </a:prstGeom>
          <a:solidFill>
            <a:srgbClr val="E9F7F7"/>
          </a:solidFill>
          <a:ln w="12700">
            <a:solidFill>
              <a:srgbClr val="E9F7F7"/>
            </a:solidFill>
          </a:ln>
        </p:spPr>
        <p:txBody>
          <a:bodyPr wrap="square" lIns="762" tIns="762" rIns="762" bIns="762" rtlCol="0" anchor="t">
            <a:normAutofit/>
          </a:bodyPr>
          <a:lstStyle/>
          <a:p>
            <a:pPr marL="0" indent="0" algn="ctr">
              <a:buNone/>
            </a:pPr>
            <a:r>
              <a:rPr lang="en-US" sz="1550" b="1" dirty="0">
                <a:solidFill>
                  <a:srgbClr val="12355B"/>
                </a:solidFill>
                <a:latin typeface="Calibri" pitchFamily="34" charset="0"/>
                <a:ea typeface="Calibri" pitchFamily="34" charset="-122"/>
                <a:cs typeface="Calibri" pitchFamily="34" charset="-120"/>
              </a:rPr>
              <a:t>Soglia</a:t>
            </a:r>
            <a:endParaRPr lang="en-US" sz="1550" dirty="0"/>
          </a:p>
        </p:txBody>
      </p:sp>
      <p:sp>
        <p:nvSpPr>
          <p:cNvPr id="18" name="Text 16"/>
          <p:cNvSpPr/>
          <p:nvPr/>
        </p:nvSpPr>
        <p:spPr>
          <a:xfrm>
            <a:off x="5063947" y="2633472"/>
            <a:ext cx="2079346" cy="1691640"/>
          </a:xfrm>
          <a:prstGeom prst="rect">
            <a:avLst/>
          </a:prstGeom>
          <a:solidFill>
            <a:srgbClr val="F5F7FA"/>
          </a:solidFill>
          <a:ln w="12700">
            <a:solidFill>
              <a:srgbClr val="F5F7FA"/>
            </a:solidFill>
          </a:ln>
        </p:spPr>
        <p:txBody>
          <a:bodyPr wrap="square" lIns="889" tIns="889" rIns="889" bIns="889" rtlCol="0" anchor="t">
            <a:normAutofit/>
          </a:bodyPr>
          <a:lstStyle/>
          <a:p>
            <a:pPr marL="0" indent="0" algn="ctr">
              <a:buNone/>
            </a:pPr>
            <a:r>
              <a:rPr lang="en-US" sz="1290" dirty="0">
                <a:solidFill>
                  <a:srgbClr val="1C1C1C"/>
                </a:solidFill>
                <a:latin typeface="Calibri" pitchFamily="34" charset="0"/>
                <a:ea typeface="Calibri" pitchFamily="34" charset="-122"/>
                <a:cs typeface="Calibri" pitchFamily="34" charset="-120"/>
              </a:rPr>
              <a:t>livello minimo o target da rispettare</a:t>
            </a:r>
            <a:endParaRPr lang="en-US" sz="1290" dirty="0"/>
          </a:p>
        </p:txBody>
      </p:sp>
      <p:sp>
        <p:nvSpPr>
          <p:cNvPr id="19" name="Text 17"/>
          <p:cNvSpPr/>
          <p:nvPr/>
        </p:nvSpPr>
        <p:spPr>
          <a:xfrm>
            <a:off x="7253021" y="1828800"/>
            <a:ext cx="2079346" cy="274320"/>
          </a:xfrm>
          <a:prstGeom prst="rect">
            <a:avLst/>
          </a:prstGeom>
          <a:noFill/>
          <a:ln/>
        </p:spPr>
        <p:txBody>
          <a:bodyPr wrap="square" lIns="1016" tIns="1016" rIns="1016" bIns="1016" rtlCol="0" anchor="t">
            <a:normAutofit/>
          </a:bodyPr>
          <a:lstStyle/>
          <a:p>
            <a:pPr marL="0" indent="0" algn="ctr">
              <a:buNone/>
            </a:pPr>
            <a:r>
              <a:rPr lang="en-US" sz="1600" b="1" dirty="0">
                <a:solidFill>
                  <a:srgbClr val="00A6A6"/>
                </a:solidFill>
                <a:latin typeface="Calibri" pitchFamily="34" charset="0"/>
                <a:ea typeface="Calibri" pitchFamily="34" charset="-122"/>
                <a:cs typeface="Calibri" pitchFamily="34" charset="-120"/>
              </a:rPr>
              <a:t>04</a:t>
            </a:r>
            <a:endParaRPr lang="en-US" sz="1600" dirty="0"/>
          </a:p>
        </p:txBody>
      </p:sp>
      <p:sp>
        <p:nvSpPr>
          <p:cNvPr id="20" name="Text 18"/>
          <p:cNvSpPr/>
          <p:nvPr/>
        </p:nvSpPr>
        <p:spPr>
          <a:xfrm>
            <a:off x="7253021" y="2148840"/>
            <a:ext cx="2079346" cy="347472"/>
          </a:xfrm>
          <a:prstGeom prst="rect">
            <a:avLst/>
          </a:prstGeom>
          <a:solidFill>
            <a:srgbClr val="E9F7F7"/>
          </a:solidFill>
          <a:ln w="12700">
            <a:solidFill>
              <a:srgbClr val="E9F7F7"/>
            </a:solidFill>
          </a:ln>
        </p:spPr>
        <p:txBody>
          <a:bodyPr wrap="square" lIns="762" tIns="762" rIns="762" bIns="762" rtlCol="0" anchor="t">
            <a:normAutofit/>
          </a:bodyPr>
          <a:lstStyle/>
          <a:p>
            <a:pPr marL="0" indent="0" algn="ctr">
              <a:buNone/>
            </a:pPr>
            <a:r>
              <a:rPr lang="en-US" sz="1550" b="1" dirty="0">
                <a:solidFill>
                  <a:srgbClr val="12355B"/>
                </a:solidFill>
                <a:latin typeface="Calibri" pitchFamily="34" charset="0"/>
                <a:ea typeface="Calibri" pitchFamily="34" charset="-122"/>
                <a:cs typeface="Calibri" pitchFamily="34" charset="-120"/>
              </a:rPr>
              <a:t>Fonte dati</a:t>
            </a:r>
            <a:endParaRPr lang="en-US" sz="1550" dirty="0"/>
          </a:p>
        </p:txBody>
      </p:sp>
      <p:sp>
        <p:nvSpPr>
          <p:cNvPr id="21" name="Text 19"/>
          <p:cNvSpPr/>
          <p:nvPr/>
        </p:nvSpPr>
        <p:spPr>
          <a:xfrm>
            <a:off x="7253021" y="2633472"/>
            <a:ext cx="2079346" cy="1691640"/>
          </a:xfrm>
          <a:prstGeom prst="rect">
            <a:avLst/>
          </a:prstGeom>
          <a:solidFill>
            <a:srgbClr val="F5F7FA"/>
          </a:solidFill>
          <a:ln w="12700">
            <a:solidFill>
              <a:srgbClr val="F5F7FA"/>
            </a:solidFill>
          </a:ln>
        </p:spPr>
        <p:txBody>
          <a:bodyPr wrap="square" lIns="889" tIns="889" rIns="889" bIns="889" rtlCol="0" anchor="t">
            <a:normAutofit/>
          </a:bodyPr>
          <a:lstStyle/>
          <a:p>
            <a:pPr marL="0" indent="0" algn="ctr">
              <a:buNone/>
            </a:pPr>
            <a:r>
              <a:rPr lang="en-US" sz="1290" dirty="0">
                <a:solidFill>
                  <a:srgbClr val="1C1C1C"/>
                </a:solidFill>
                <a:latin typeface="Calibri" pitchFamily="34" charset="0"/>
                <a:ea typeface="Calibri" pitchFamily="34" charset="-122"/>
                <a:cs typeface="Calibri" pitchFamily="34" charset="-120"/>
              </a:rPr>
              <a:t>documento, log, piattaforma, sopralluogo</a:t>
            </a:r>
            <a:endParaRPr lang="en-US" sz="1290" dirty="0"/>
          </a:p>
        </p:txBody>
      </p:sp>
      <p:sp>
        <p:nvSpPr>
          <p:cNvPr id="22" name="Text 20"/>
          <p:cNvSpPr/>
          <p:nvPr/>
        </p:nvSpPr>
        <p:spPr>
          <a:xfrm>
            <a:off x="9442094" y="1828800"/>
            <a:ext cx="2079346" cy="274320"/>
          </a:xfrm>
          <a:prstGeom prst="rect">
            <a:avLst/>
          </a:prstGeom>
          <a:noFill/>
          <a:ln/>
        </p:spPr>
        <p:txBody>
          <a:bodyPr wrap="square" lIns="1016" tIns="1016" rIns="1016" bIns="1016" rtlCol="0" anchor="t">
            <a:normAutofit/>
          </a:bodyPr>
          <a:lstStyle/>
          <a:p>
            <a:pPr marL="0" indent="0" algn="ctr">
              <a:buNone/>
            </a:pPr>
            <a:r>
              <a:rPr lang="en-US" sz="1600" b="1" dirty="0">
                <a:solidFill>
                  <a:srgbClr val="00A6A6"/>
                </a:solidFill>
                <a:latin typeface="Calibri" pitchFamily="34" charset="0"/>
                <a:ea typeface="Calibri" pitchFamily="34" charset="-122"/>
                <a:cs typeface="Calibri" pitchFamily="34" charset="-120"/>
              </a:rPr>
              <a:t>05</a:t>
            </a:r>
            <a:endParaRPr lang="en-US" sz="1600" dirty="0"/>
          </a:p>
        </p:txBody>
      </p:sp>
      <p:sp>
        <p:nvSpPr>
          <p:cNvPr id="23" name="Text 21"/>
          <p:cNvSpPr/>
          <p:nvPr/>
        </p:nvSpPr>
        <p:spPr>
          <a:xfrm>
            <a:off x="9442094" y="2148840"/>
            <a:ext cx="2079346" cy="347472"/>
          </a:xfrm>
          <a:prstGeom prst="rect">
            <a:avLst/>
          </a:prstGeom>
          <a:solidFill>
            <a:srgbClr val="E9F7F7"/>
          </a:solidFill>
          <a:ln w="12700">
            <a:solidFill>
              <a:srgbClr val="E9F7F7"/>
            </a:solidFill>
          </a:ln>
        </p:spPr>
        <p:txBody>
          <a:bodyPr wrap="square" lIns="762" tIns="762" rIns="762" bIns="762" rtlCol="0" anchor="t">
            <a:normAutofit/>
          </a:bodyPr>
          <a:lstStyle/>
          <a:p>
            <a:pPr marL="0" indent="0" algn="ctr">
              <a:buNone/>
            </a:pPr>
            <a:r>
              <a:rPr lang="en-US" sz="1550" b="1" dirty="0">
                <a:solidFill>
                  <a:srgbClr val="12355B"/>
                </a:solidFill>
                <a:latin typeface="Calibri" pitchFamily="34" charset="0"/>
                <a:ea typeface="Calibri" pitchFamily="34" charset="-122"/>
                <a:cs typeface="Calibri" pitchFamily="34" charset="-120"/>
              </a:rPr>
              <a:t>Conseguenza</a:t>
            </a:r>
            <a:endParaRPr lang="en-US" sz="1550" dirty="0"/>
          </a:p>
        </p:txBody>
      </p:sp>
      <p:sp>
        <p:nvSpPr>
          <p:cNvPr id="24" name="Text 22"/>
          <p:cNvSpPr/>
          <p:nvPr/>
        </p:nvSpPr>
        <p:spPr>
          <a:xfrm>
            <a:off x="9442094" y="2633472"/>
            <a:ext cx="2079346" cy="1691640"/>
          </a:xfrm>
          <a:prstGeom prst="rect">
            <a:avLst/>
          </a:prstGeom>
          <a:solidFill>
            <a:srgbClr val="F5F7FA"/>
          </a:solidFill>
          <a:ln w="12700">
            <a:solidFill>
              <a:srgbClr val="F5F7FA"/>
            </a:solidFill>
          </a:ln>
        </p:spPr>
        <p:txBody>
          <a:bodyPr wrap="square" lIns="889" tIns="889" rIns="889" bIns="889" rtlCol="0" anchor="t">
            <a:normAutofit/>
          </a:bodyPr>
          <a:lstStyle/>
          <a:p>
            <a:pPr marL="0" indent="0" algn="ctr">
              <a:buNone/>
            </a:pPr>
            <a:r>
              <a:rPr lang="en-US" sz="1290" dirty="0">
                <a:solidFill>
                  <a:srgbClr val="1C1C1C"/>
                </a:solidFill>
                <a:latin typeface="Calibri" pitchFamily="34" charset="0"/>
                <a:ea typeface="Calibri" pitchFamily="34" charset="-122"/>
                <a:cs typeface="Calibri" pitchFamily="34" charset="-120"/>
              </a:rPr>
              <a:t>pagamento, contestazione, penale, rimedio</a:t>
            </a:r>
            <a:endParaRPr lang="en-US" sz="129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1338560" cy="507831"/>
          </a:xfrm>
          <a:prstGeom prst="rect">
            <a:avLst/>
          </a:prstGeom>
          <a:noFill/>
        </p:spPr>
        <p:txBody>
          <a:bodyPr wrap="square">
            <a:spAutoFit/>
          </a:bodyPr>
          <a:lstStyle/>
          <a:p>
            <a:pPr>
              <a:defRPr sz="2700" b="1">
                <a:solidFill>
                  <a:srgbClr val="183E68"/>
                </a:solidFill>
                <a:latin typeface="Calibri"/>
              </a:defRPr>
            </a:pPr>
            <a:r>
              <a:rPr dirty="0"/>
              <a:t>Il contratto deve essere un </a:t>
            </a:r>
            <a:r>
              <a:rPr dirty="0" err="1"/>
              <a:t>manuale</a:t>
            </a:r>
            <a:r>
              <a:rPr dirty="0"/>
              <a:t> operativo</a:t>
            </a:r>
            <a:r>
              <a:rPr lang="it-IT" dirty="0"/>
              <a:t> senza duplicare il capitolato</a:t>
            </a:r>
            <a:endParaRPr dirty="0"/>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28</a:t>
            </a:r>
          </a:p>
        </p:txBody>
      </p:sp>
      <p:graphicFrame>
        <p:nvGraphicFramePr>
          <p:cNvPr id="6" name="Table 5"/>
          <p:cNvGraphicFramePr>
            <a:graphicFrameLocks noGrp="1"/>
          </p:cNvGraphicFramePr>
          <p:nvPr>
            <p:extLst>
              <p:ext uri="{D42A27DB-BD31-4B8C-83A1-F6EECF244321}">
                <p14:modId xmlns:p14="http://schemas.microsoft.com/office/powerpoint/2010/main" val="2710571509"/>
              </p:ext>
            </p:extLst>
          </p:nvPr>
        </p:nvGraphicFramePr>
        <p:xfrm>
          <a:off x="649224" y="1165860"/>
          <a:ext cx="10972800" cy="4526280"/>
        </p:xfrm>
        <a:graphic>
          <a:graphicData uri="http://schemas.openxmlformats.org/drawingml/2006/table">
            <a:tbl>
              <a:tblPr firstRow="1" bandRow="1">
                <a:tableStyleId>{5C22544A-7EE6-4342-B048-85BDC9FD1C3A}</a:tableStyleId>
              </a:tblPr>
              <a:tblGrid>
                <a:gridCol w="3291840">
                  <a:extLst>
                    <a:ext uri="{9D8B030D-6E8A-4147-A177-3AD203B41FA5}">
                      <a16:colId xmlns:a16="http://schemas.microsoft.com/office/drawing/2014/main" val="20000"/>
                    </a:ext>
                  </a:extLst>
                </a:gridCol>
                <a:gridCol w="7680960">
                  <a:extLst>
                    <a:ext uri="{9D8B030D-6E8A-4147-A177-3AD203B41FA5}">
                      <a16:colId xmlns:a16="http://schemas.microsoft.com/office/drawing/2014/main" val="20001"/>
                    </a:ext>
                  </a:extLst>
                </a:gridCol>
              </a:tblGrid>
              <a:tr h="502920">
                <a:tc>
                  <a:txBody>
                    <a:bodyPr/>
                    <a:lstStyle/>
                    <a:p>
                      <a:pPr algn="ctr">
                        <a:defRPr sz="1620" b="1">
                          <a:solidFill>
                            <a:srgbClr val="FFFFFF"/>
                          </a:solidFill>
                          <a:latin typeface="Calibri"/>
                        </a:defRPr>
                      </a:pPr>
                      <a:r>
                        <a:t>Blocco contrattuale</a:t>
                      </a:r>
                    </a:p>
                  </a:txBody>
                  <a:tcPr marL="45720" marR="45720" marT="36576" marB="36576">
                    <a:solidFill>
                      <a:srgbClr val="183E68"/>
                    </a:solidFill>
                  </a:tcPr>
                </a:tc>
                <a:tc>
                  <a:txBody>
                    <a:bodyPr/>
                    <a:lstStyle/>
                    <a:p>
                      <a:pPr algn="ctr">
                        <a:defRPr sz="1620" b="1">
                          <a:solidFill>
                            <a:srgbClr val="FFFFFF"/>
                          </a:solidFill>
                          <a:latin typeface="Calibri"/>
                        </a:defRPr>
                      </a:pPr>
                      <a:r>
                        <a:rPr dirty="0"/>
                        <a:t>Decisione che deve rendere possibile</a:t>
                      </a:r>
                    </a:p>
                  </a:txBody>
                  <a:tcPr marL="45720" marR="45720" marT="36576" marB="36576">
                    <a:solidFill>
                      <a:srgbClr val="183E68"/>
                    </a:solidFill>
                  </a:tcPr>
                </a:tc>
                <a:extLst>
                  <a:ext uri="{0D108BD9-81ED-4DB2-BD59-A6C34878D82A}">
                    <a16:rowId xmlns:a16="http://schemas.microsoft.com/office/drawing/2014/main" val="10000"/>
                  </a:ext>
                </a:extLst>
              </a:tr>
              <a:tr h="502920">
                <a:tc>
                  <a:txBody>
                    <a:bodyPr/>
                    <a:lstStyle/>
                    <a:p>
                      <a:pPr>
                        <a:defRPr sz="1620">
                          <a:solidFill>
                            <a:srgbClr val="252F38"/>
                          </a:solidFill>
                          <a:latin typeface="Calibri"/>
                        </a:defRPr>
                      </a:pPr>
                      <a:r>
                        <a:t>Gerarchia dei documenti</a:t>
                      </a:r>
                    </a:p>
                  </a:txBody>
                  <a:tcPr marL="64008" marR="64008" marT="36576" marB="36576">
                    <a:solidFill>
                      <a:srgbClr val="FFFFFF"/>
                    </a:solidFill>
                  </a:tcPr>
                </a:tc>
                <a:tc>
                  <a:txBody>
                    <a:bodyPr/>
                    <a:lstStyle/>
                    <a:p>
                      <a:pPr>
                        <a:defRPr sz="1620">
                          <a:solidFill>
                            <a:srgbClr val="252F38"/>
                          </a:solidFill>
                          <a:latin typeface="Calibri"/>
                        </a:defRPr>
                      </a:pPr>
                      <a:r>
                        <a:t>Risolvere conflitti tra contratto, CSA, offerta tecnica, chiarimenti e ordini</a:t>
                      </a:r>
                    </a:p>
                  </a:txBody>
                  <a:tcPr marL="64008" marR="64008" marT="36576" marB="36576">
                    <a:solidFill>
                      <a:srgbClr val="FFFFFF"/>
                    </a:solidFill>
                  </a:tcPr>
                </a:tc>
                <a:extLst>
                  <a:ext uri="{0D108BD9-81ED-4DB2-BD59-A6C34878D82A}">
                    <a16:rowId xmlns:a16="http://schemas.microsoft.com/office/drawing/2014/main" val="10001"/>
                  </a:ext>
                </a:extLst>
              </a:tr>
              <a:tr h="502920">
                <a:tc>
                  <a:txBody>
                    <a:bodyPr/>
                    <a:lstStyle/>
                    <a:p>
                      <a:pPr>
                        <a:defRPr sz="1620">
                          <a:solidFill>
                            <a:srgbClr val="252F38"/>
                          </a:solidFill>
                          <a:latin typeface="Calibri"/>
                        </a:defRPr>
                      </a:pPr>
                      <a:r>
                        <a:t>Governance RUP/DEC</a:t>
                      </a:r>
                    </a:p>
                  </a:txBody>
                  <a:tcPr marL="64008" marR="64008" marT="36576" marB="36576">
                    <a:solidFill>
                      <a:srgbClr val="F7FAFD"/>
                    </a:solidFill>
                  </a:tcPr>
                </a:tc>
                <a:tc>
                  <a:txBody>
                    <a:bodyPr/>
                    <a:lstStyle/>
                    <a:p>
                      <a:pPr>
                        <a:defRPr sz="1620">
                          <a:solidFill>
                            <a:srgbClr val="252F38"/>
                          </a:solidFill>
                          <a:latin typeface="Calibri"/>
                        </a:defRPr>
                      </a:pPr>
                      <a:r>
                        <a:t>Sapere chi rileva, chi ordina, chi contesta, chi decide e chi liquida</a:t>
                      </a:r>
                    </a:p>
                  </a:txBody>
                  <a:tcPr marL="64008" marR="64008" marT="36576" marB="36576">
                    <a:solidFill>
                      <a:srgbClr val="F7FAFD"/>
                    </a:solidFill>
                  </a:tcPr>
                </a:tc>
                <a:extLst>
                  <a:ext uri="{0D108BD9-81ED-4DB2-BD59-A6C34878D82A}">
                    <a16:rowId xmlns:a16="http://schemas.microsoft.com/office/drawing/2014/main" val="10002"/>
                  </a:ext>
                </a:extLst>
              </a:tr>
              <a:tr h="502920">
                <a:tc>
                  <a:txBody>
                    <a:bodyPr/>
                    <a:lstStyle/>
                    <a:p>
                      <a:pPr>
                        <a:defRPr sz="1620">
                          <a:solidFill>
                            <a:srgbClr val="252F38"/>
                          </a:solidFill>
                          <a:latin typeface="Calibri"/>
                        </a:defRPr>
                      </a:pPr>
                      <a:r>
                        <a:t>Corrispettivo scomposto</a:t>
                      </a:r>
                    </a:p>
                  </a:txBody>
                  <a:tcPr marL="64008" marR="64008" marT="36576" marB="36576">
                    <a:solidFill>
                      <a:srgbClr val="FFFFFF"/>
                    </a:solidFill>
                  </a:tcPr>
                </a:tc>
                <a:tc>
                  <a:txBody>
                    <a:bodyPr/>
                    <a:lstStyle/>
                    <a:p>
                      <a:pPr>
                        <a:defRPr sz="1620">
                          <a:solidFill>
                            <a:srgbClr val="252F38"/>
                          </a:solidFill>
                          <a:latin typeface="Calibri"/>
                        </a:defRPr>
                      </a:pPr>
                      <a:r>
                        <a:t>Applicare detrazioni, revisioni e modifiche senza stime arbitrarie</a:t>
                      </a:r>
                    </a:p>
                  </a:txBody>
                  <a:tcPr marL="64008" marR="64008" marT="36576" marB="36576">
                    <a:solidFill>
                      <a:srgbClr val="FFFFFF"/>
                    </a:solidFill>
                  </a:tcPr>
                </a:tc>
                <a:extLst>
                  <a:ext uri="{0D108BD9-81ED-4DB2-BD59-A6C34878D82A}">
                    <a16:rowId xmlns:a16="http://schemas.microsoft.com/office/drawing/2014/main" val="10003"/>
                  </a:ext>
                </a:extLst>
              </a:tr>
              <a:tr h="502920">
                <a:tc>
                  <a:txBody>
                    <a:bodyPr/>
                    <a:lstStyle/>
                    <a:p>
                      <a:pPr>
                        <a:defRPr sz="1620">
                          <a:solidFill>
                            <a:srgbClr val="252F38"/>
                          </a:solidFill>
                          <a:latin typeface="Calibri"/>
                        </a:defRPr>
                      </a:pPr>
                      <a:r>
                        <a:t>SLA/KPI e piano controlli</a:t>
                      </a:r>
                    </a:p>
                  </a:txBody>
                  <a:tcPr marL="64008" marR="64008" marT="36576" marB="36576">
                    <a:solidFill>
                      <a:srgbClr val="F7FAFD"/>
                    </a:solidFill>
                  </a:tcPr>
                </a:tc>
                <a:tc>
                  <a:txBody>
                    <a:bodyPr/>
                    <a:lstStyle/>
                    <a:p>
                      <a:pPr>
                        <a:defRPr sz="1620">
                          <a:solidFill>
                            <a:srgbClr val="252F38"/>
                          </a:solidFill>
                          <a:latin typeface="Calibri"/>
                        </a:defRPr>
                      </a:pPr>
                      <a:r>
                        <a:t>Produrre prova standard e comparabile nel tempo</a:t>
                      </a:r>
                    </a:p>
                  </a:txBody>
                  <a:tcPr marL="64008" marR="64008" marT="36576" marB="36576">
                    <a:solidFill>
                      <a:srgbClr val="F7FAFD"/>
                    </a:solidFill>
                  </a:tcPr>
                </a:tc>
                <a:extLst>
                  <a:ext uri="{0D108BD9-81ED-4DB2-BD59-A6C34878D82A}">
                    <a16:rowId xmlns:a16="http://schemas.microsoft.com/office/drawing/2014/main" val="10004"/>
                  </a:ext>
                </a:extLst>
              </a:tr>
              <a:tr h="502920">
                <a:tc>
                  <a:txBody>
                    <a:bodyPr/>
                    <a:lstStyle/>
                    <a:p>
                      <a:pPr>
                        <a:defRPr sz="1620">
                          <a:solidFill>
                            <a:srgbClr val="252F38"/>
                          </a:solidFill>
                          <a:latin typeface="Calibri"/>
                        </a:defRPr>
                      </a:pPr>
                      <a:r>
                        <a:t>Penali, service credit e rimedi</a:t>
                      </a:r>
                    </a:p>
                  </a:txBody>
                  <a:tcPr marL="64008" marR="64008" marT="36576" marB="36576">
                    <a:solidFill>
                      <a:srgbClr val="FFFFFF"/>
                    </a:solidFill>
                  </a:tcPr>
                </a:tc>
                <a:tc>
                  <a:txBody>
                    <a:bodyPr/>
                    <a:lstStyle/>
                    <a:p>
                      <a:pPr>
                        <a:defRPr sz="1620">
                          <a:solidFill>
                            <a:srgbClr val="252F38"/>
                          </a:solidFill>
                          <a:latin typeface="Calibri"/>
                        </a:defRPr>
                      </a:pPr>
                      <a:r>
                        <a:t>Evitare duplicazioni e graduare l’escalation</a:t>
                      </a:r>
                    </a:p>
                  </a:txBody>
                  <a:tcPr marL="64008" marR="64008" marT="36576" marB="36576">
                    <a:solidFill>
                      <a:srgbClr val="FFFFFF"/>
                    </a:solidFill>
                  </a:tcPr>
                </a:tc>
                <a:extLst>
                  <a:ext uri="{0D108BD9-81ED-4DB2-BD59-A6C34878D82A}">
                    <a16:rowId xmlns:a16="http://schemas.microsoft.com/office/drawing/2014/main" val="10005"/>
                  </a:ext>
                </a:extLst>
              </a:tr>
              <a:tr h="502920">
                <a:tc>
                  <a:txBody>
                    <a:bodyPr/>
                    <a:lstStyle/>
                    <a:p>
                      <a:pPr>
                        <a:defRPr sz="1620">
                          <a:solidFill>
                            <a:srgbClr val="252F38"/>
                          </a:solidFill>
                          <a:latin typeface="Calibri"/>
                        </a:defRPr>
                      </a:pPr>
                      <a:r>
                        <a:t>Revisione prezzi</a:t>
                      </a:r>
                    </a:p>
                  </a:txBody>
                  <a:tcPr marL="64008" marR="64008" marT="36576" marB="36576">
                    <a:solidFill>
                      <a:srgbClr val="F7FAFD"/>
                    </a:solidFill>
                  </a:tcPr>
                </a:tc>
                <a:tc>
                  <a:txBody>
                    <a:bodyPr/>
                    <a:lstStyle/>
                    <a:p>
                      <a:pPr>
                        <a:defRPr sz="1620">
                          <a:solidFill>
                            <a:srgbClr val="252F38"/>
                          </a:solidFill>
                          <a:latin typeface="Calibri"/>
                        </a:defRPr>
                      </a:pPr>
                      <a:r>
                        <a:t>Applicare formula, indici, decorrenza e copertura senza negoziare ex post</a:t>
                      </a:r>
                    </a:p>
                  </a:txBody>
                  <a:tcPr marL="64008" marR="64008" marT="36576" marB="36576">
                    <a:solidFill>
                      <a:srgbClr val="F7FAFD"/>
                    </a:solidFill>
                  </a:tcPr>
                </a:tc>
                <a:extLst>
                  <a:ext uri="{0D108BD9-81ED-4DB2-BD59-A6C34878D82A}">
                    <a16:rowId xmlns:a16="http://schemas.microsoft.com/office/drawing/2014/main" val="10006"/>
                  </a:ext>
                </a:extLst>
              </a:tr>
              <a:tr h="502920">
                <a:tc>
                  <a:txBody>
                    <a:bodyPr/>
                    <a:lstStyle/>
                    <a:p>
                      <a:pPr>
                        <a:defRPr sz="1620">
                          <a:solidFill>
                            <a:srgbClr val="252F38"/>
                          </a:solidFill>
                          <a:latin typeface="Calibri"/>
                        </a:defRPr>
                      </a:pPr>
                      <a:r>
                        <a:rPr lang="it-IT" dirty="0"/>
                        <a:t>Modifiche </a:t>
                      </a:r>
                      <a:r>
                        <a:rPr dirty="0"/>
                        <a:t>ex art. 120</a:t>
                      </a:r>
                    </a:p>
                  </a:txBody>
                  <a:tcPr marL="64008" marR="64008" marT="36576" marB="36576">
                    <a:solidFill>
                      <a:srgbClr val="FFFFFF"/>
                    </a:solidFill>
                  </a:tcPr>
                </a:tc>
                <a:tc>
                  <a:txBody>
                    <a:bodyPr/>
                    <a:lstStyle/>
                    <a:p>
                      <a:pPr>
                        <a:defRPr sz="1620">
                          <a:solidFill>
                            <a:srgbClr val="252F38"/>
                          </a:solidFill>
                          <a:latin typeface="Calibri"/>
                        </a:defRPr>
                      </a:pPr>
                      <a:r>
                        <a:t>Impedire che un ordine operativo diventi una modifica informale</a:t>
                      </a:r>
                    </a:p>
                  </a:txBody>
                  <a:tcPr marL="64008" marR="64008" marT="36576" marB="36576">
                    <a:solidFill>
                      <a:srgbClr val="FFFFFF"/>
                    </a:solidFill>
                  </a:tcPr>
                </a:tc>
                <a:extLst>
                  <a:ext uri="{0D108BD9-81ED-4DB2-BD59-A6C34878D82A}">
                    <a16:rowId xmlns:a16="http://schemas.microsoft.com/office/drawing/2014/main" val="10007"/>
                  </a:ext>
                </a:extLst>
              </a:tr>
              <a:tr h="502920">
                <a:tc>
                  <a:txBody>
                    <a:bodyPr/>
                    <a:lstStyle/>
                    <a:p>
                      <a:pPr>
                        <a:defRPr sz="1620">
                          <a:solidFill>
                            <a:srgbClr val="252F38"/>
                          </a:solidFill>
                          <a:latin typeface="Calibri"/>
                        </a:defRPr>
                      </a:pPr>
                      <a:r>
                        <a:t>Verifica e pagamenti</a:t>
                      </a:r>
                    </a:p>
                  </a:txBody>
                  <a:tcPr marL="64008" marR="64008" marT="36576" marB="36576">
                    <a:solidFill>
                      <a:srgbClr val="F7FAFD"/>
                    </a:solidFill>
                  </a:tcPr>
                </a:tc>
                <a:tc>
                  <a:txBody>
                    <a:bodyPr/>
                    <a:lstStyle/>
                    <a:p>
                      <a:pPr>
                        <a:defRPr sz="1620">
                          <a:solidFill>
                            <a:srgbClr val="252F38"/>
                          </a:solidFill>
                          <a:latin typeface="Calibri"/>
                        </a:defRPr>
                      </a:pPr>
                      <a:r>
                        <a:rPr dirty="0" err="1"/>
                        <a:t>Allineare</a:t>
                      </a:r>
                      <a:r>
                        <a:rPr dirty="0"/>
                        <a:t> conformità, </a:t>
                      </a:r>
                      <a:r>
                        <a:rPr dirty="0" err="1"/>
                        <a:t>fatture</a:t>
                      </a:r>
                      <a:r>
                        <a:rPr dirty="0"/>
                        <a:t>, </a:t>
                      </a:r>
                      <a:r>
                        <a:rPr dirty="0" err="1"/>
                        <a:t>trattenute</a:t>
                      </a:r>
                      <a:r>
                        <a:rPr dirty="0"/>
                        <a:t> e certificazioni</a:t>
                      </a:r>
                    </a:p>
                  </a:txBody>
                  <a:tcPr marL="64008" marR="64008" marT="36576" marB="36576">
                    <a:solidFill>
                      <a:srgbClr val="F7FAFD"/>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1296030" cy="507831"/>
          </a:xfrm>
          <a:prstGeom prst="rect">
            <a:avLst/>
          </a:prstGeom>
          <a:noFill/>
        </p:spPr>
        <p:txBody>
          <a:bodyPr wrap="square">
            <a:spAutoFit/>
          </a:bodyPr>
          <a:lstStyle/>
          <a:p>
            <a:pPr>
              <a:defRPr sz="2700" b="1">
                <a:solidFill>
                  <a:srgbClr val="183E68"/>
                </a:solidFill>
                <a:latin typeface="Calibri"/>
              </a:defRPr>
            </a:pPr>
            <a:r>
              <a:rPr dirty="0"/>
              <a:t>Clausola di governance: il DEC dirige </a:t>
            </a:r>
            <a:r>
              <a:rPr dirty="0" err="1"/>
              <a:t>l’esecuzione</a:t>
            </a:r>
            <a:endParaRPr dirty="0"/>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29</a:t>
            </a:r>
          </a:p>
        </p:txBody>
      </p:sp>
      <p:sp>
        <p:nvSpPr>
          <p:cNvPr id="6" name="Rounded Rectangle 5"/>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GOVERNANCE</a:t>
            </a:r>
          </a:p>
        </p:txBody>
      </p:sp>
      <p:sp>
        <p:nvSpPr>
          <p:cNvPr id="7" name="Rounded Rectangle 6"/>
          <p:cNvSpPr/>
          <p:nvPr/>
        </p:nvSpPr>
        <p:spPr>
          <a:xfrm>
            <a:off x="658368" y="1783080"/>
            <a:ext cx="10972800" cy="2097804"/>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rPr dirty="0"/>
              <a:t>“Il DEC </a:t>
            </a:r>
            <a:r>
              <a:rPr dirty="0" err="1"/>
              <a:t>impartisce</a:t>
            </a:r>
            <a:r>
              <a:rPr dirty="0"/>
              <a:t> disposizioni operative e </a:t>
            </a:r>
            <a:r>
              <a:rPr dirty="0" err="1"/>
              <a:t>ordini</a:t>
            </a:r>
            <a:r>
              <a:rPr dirty="0"/>
              <a:t> di servizio nei limiti delle prestazioni, quantità, tempi e prezzi contrattuali. Qualsiasi richiesta che </a:t>
            </a:r>
            <a:r>
              <a:rPr dirty="0" err="1"/>
              <a:t>comporti</a:t>
            </a:r>
            <a:r>
              <a:rPr dirty="0"/>
              <a:t> </a:t>
            </a:r>
            <a:r>
              <a:rPr dirty="0" err="1"/>
              <a:t>variazione</a:t>
            </a:r>
            <a:r>
              <a:rPr dirty="0"/>
              <a:t> </a:t>
            </a:r>
            <a:r>
              <a:rPr dirty="0" err="1"/>
              <a:t>dell’importo</a:t>
            </a:r>
            <a:r>
              <a:rPr dirty="0"/>
              <a:t>, della durata, del perimetro </a:t>
            </a:r>
            <a:r>
              <a:rPr dirty="0" err="1"/>
              <a:t>prestazionale</a:t>
            </a:r>
            <a:r>
              <a:rPr dirty="0"/>
              <a:t> o dell’allocazione dei rischi </a:t>
            </a:r>
            <a:r>
              <a:rPr dirty="0" err="1"/>
              <a:t>è</a:t>
            </a:r>
            <a:r>
              <a:rPr dirty="0"/>
              <a:t> sottoposta </a:t>
            </a:r>
            <a:r>
              <a:rPr dirty="0" err="1"/>
              <a:t>preventivamente</a:t>
            </a:r>
            <a:r>
              <a:rPr dirty="0"/>
              <a:t> al RUP e produce effetti soltanto dopo la </a:t>
            </a:r>
            <a:r>
              <a:rPr dirty="0" err="1"/>
              <a:t>formalizzazione</a:t>
            </a:r>
            <a:r>
              <a:rPr dirty="0"/>
              <a:t> della modifica ai sensi dell’articolo 120 del Codice. </a:t>
            </a:r>
            <a:r>
              <a:rPr dirty="0" err="1"/>
              <a:t>L’Appaltatore</a:t>
            </a:r>
            <a:r>
              <a:rPr dirty="0"/>
              <a:t> </a:t>
            </a:r>
            <a:r>
              <a:rPr dirty="0" err="1"/>
              <a:t>segnala</a:t>
            </a:r>
            <a:r>
              <a:rPr dirty="0"/>
              <a:t> entro __ giorni le disposizioni che </a:t>
            </a:r>
            <a:r>
              <a:rPr dirty="0" err="1"/>
              <a:t>ritenga</a:t>
            </a:r>
            <a:r>
              <a:rPr dirty="0"/>
              <a:t> eccedenti il perimetro contrattuale.”</a:t>
            </a:r>
          </a:p>
        </p:txBody>
      </p:sp>
      <p:sp>
        <p:nvSpPr>
          <p:cNvPr id="8" name="TextBox 7"/>
          <p:cNvSpPr txBox="1"/>
          <p:nvPr/>
        </p:nvSpPr>
        <p:spPr>
          <a:xfrm>
            <a:off x="801695" y="4312140"/>
            <a:ext cx="10789920" cy="844847"/>
          </a:xfrm>
          <a:prstGeom prst="rect">
            <a:avLst/>
          </a:prstGeom>
          <a:noFill/>
        </p:spPr>
        <p:txBody>
          <a:bodyPr wrap="square" lIns="18288" tIns="18288" rIns="18288" bIns="18288" anchor="t">
            <a:spAutoFit/>
          </a:bodyPr>
          <a:lstStyle/>
          <a:p>
            <a:pPr algn="l">
              <a:defRPr sz="1750" b="0" i="0">
                <a:solidFill>
                  <a:srgbClr val="65788C"/>
                </a:solidFill>
                <a:latin typeface="Calibri"/>
              </a:defRPr>
            </a:pPr>
            <a:r>
              <a:rPr dirty="0"/>
              <a:t>La clausola crea un alert. </a:t>
            </a:r>
            <a:endParaRPr lang="it-IT" dirty="0"/>
          </a:p>
          <a:p>
            <a:pPr algn="l">
              <a:defRPr sz="1750" b="0" i="0">
                <a:solidFill>
                  <a:srgbClr val="65788C"/>
                </a:solidFill>
                <a:latin typeface="Calibri"/>
              </a:defRPr>
            </a:pPr>
            <a:r>
              <a:rPr dirty="0" err="1"/>
              <a:t>Protegge</a:t>
            </a:r>
            <a:r>
              <a:rPr dirty="0"/>
              <a:t> la S</a:t>
            </a:r>
            <a:r>
              <a:rPr lang="it-IT" dirty="0" err="1"/>
              <a:t>tazione</a:t>
            </a:r>
            <a:r>
              <a:rPr lang="it-IT" dirty="0"/>
              <a:t> appaltante </a:t>
            </a:r>
            <a:r>
              <a:rPr dirty="0" err="1"/>
              <a:t>dall’accettazione</a:t>
            </a:r>
            <a:r>
              <a:rPr dirty="0"/>
              <a:t> </a:t>
            </a:r>
            <a:r>
              <a:rPr dirty="0" err="1"/>
              <a:t>tacita</a:t>
            </a:r>
            <a:r>
              <a:rPr dirty="0"/>
              <a:t> di prestazioni ulteriori e consente al RUP di qualificare correttamente </a:t>
            </a:r>
            <a:r>
              <a:rPr dirty="0" err="1"/>
              <a:t>opzione</a:t>
            </a:r>
            <a:r>
              <a:rPr dirty="0"/>
              <a:t>, quinto, modifica non sostanziale, </a:t>
            </a:r>
            <a:r>
              <a:rPr dirty="0" err="1"/>
              <a:t>supplementare</a:t>
            </a:r>
            <a:r>
              <a:rPr dirty="0"/>
              <a:t> o </a:t>
            </a:r>
            <a:r>
              <a:rPr dirty="0" err="1"/>
              <a:t>evento</a:t>
            </a:r>
            <a:r>
              <a:rPr dirty="0"/>
              <a:t> </a:t>
            </a:r>
            <a:r>
              <a:rPr dirty="0" err="1"/>
              <a:t>imprevedibile</a:t>
            </a:r>
            <a:r>
              <a:rPr dirty="0"/>
              <a:t>.</a:t>
            </a:r>
          </a:p>
        </p:txBody>
      </p:sp>
      <p:sp>
        <p:nvSpPr>
          <p:cNvPr id="9" name="TextBox 8"/>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Artt. 114 e 120 d.lgs. 36/2023; Allegato II.14.</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Tre versioni della clausola di contestazione</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31</a:t>
            </a:r>
          </a:p>
        </p:txBody>
      </p:sp>
      <p:graphicFrame>
        <p:nvGraphicFramePr>
          <p:cNvPr id="6" name="Table 5"/>
          <p:cNvGraphicFramePr>
            <a:graphicFrameLocks noGrp="1"/>
          </p:cNvGraphicFramePr>
          <p:nvPr>
            <p:extLst>
              <p:ext uri="{D42A27DB-BD31-4B8C-83A1-F6EECF244321}">
                <p14:modId xmlns:p14="http://schemas.microsoft.com/office/powerpoint/2010/main" val="72295039"/>
              </p:ext>
            </p:extLst>
          </p:nvPr>
        </p:nvGraphicFramePr>
        <p:xfrm>
          <a:off x="548641" y="1133856"/>
          <a:ext cx="10972799" cy="452628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0000"/>
                    </a:ext>
                  </a:extLst>
                </a:gridCol>
                <a:gridCol w="3977639">
                  <a:extLst>
                    <a:ext uri="{9D8B030D-6E8A-4147-A177-3AD203B41FA5}">
                      <a16:colId xmlns:a16="http://schemas.microsoft.com/office/drawing/2014/main" val="20001"/>
                    </a:ext>
                  </a:extLst>
                </a:gridCol>
                <a:gridCol w="5074920">
                  <a:extLst>
                    <a:ext uri="{9D8B030D-6E8A-4147-A177-3AD203B41FA5}">
                      <a16:colId xmlns:a16="http://schemas.microsoft.com/office/drawing/2014/main" val="20002"/>
                    </a:ext>
                  </a:extLst>
                </a:gridCol>
              </a:tblGrid>
              <a:tr h="1131570">
                <a:tc>
                  <a:txBody>
                    <a:bodyPr/>
                    <a:lstStyle/>
                    <a:p>
                      <a:pPr algn="ctr">
                        <a:defRPr sz="1630" b="1">
                          <a:solidFill>
                            <a:srgbClr val="FFFFFF"/>
                          </a:solidFill>
                          <a:latin typeface="Calibri"/>
                        </a:defRPr>
                      </a:pPr>
                      <a:r>
                        <a:t>Versione</a:t>
                      </a:r>
                    </a:p>
                  </a:txBody>
                  <a:tcPr marL="45720" marR="45720" marT="36576" marB="36576">
                    <a:solidFill>
                      <a:srgbClr val="183E68"/>
                    </a:solidFill>
                  </a:tcPr>
                </a:tc>
                <a:tc>
                  <a:txBody>
                    <a:bodyPr/>
                    <a:lstStyle/>
                    <a:p>
                      <a:pPr algn="ctr">
                        <a:defRPr sz="1630" b="1">
                          <a:solidFill>
                            <a:srgbClr val="FFFFFF"/>
                          </a:solidFill>
                          <a:latin typeface="Calibri"/>
                        </a:defRPr>
                      </a:pPr>
                      <a:r>
                        <a:t>Quando usarla</a:t>
                      </a:r>
                    </a:p>
                  </a:txBody>
                  <a:tcPr marL="45720" marR="45720" marT="36576" marB="36576">
                    <a:solidFill>
                      <a:srgbClr val="183E68"/>
                    </a:solidFill>
                  </a:tcPr>
                </a:tc>
                <a:tc>
                  <a:txBody>
                    <a:bodyPr/>
                    <a:lstStyle/>
                    <a:p>
                      <a:pPr algn="ctr">
                        <a:defRPr sz="1630" b="1">
                          <a:solidFill>
                            <a:srgbClr val="FFFFFF"/>
                          </a:solidFill>
                          <a:latin typeface="Calibri"/>
                        </a:defRPr>
                      </a:pPr>
                      <a:r>
                        <a:t>Nucleo</a:t>
                      </a:r>
                    </a:p>
                  </a:txBody>
                  <a:tcPr marL="45720" marR="45720" marT="36576" marB="36576">
                    <a:solidFill>
                      <a:srgbClr val="183E68"/>
                    </a:solidFill>
                  </a:tcPr>
                </a:tc>
                <a:extLst>
                  <a:ext uri="{0D108BD9-81ED-4DB2-BD59-A6C34878D82A}">
                    <a16:rowId xmlns:a16="http://schemas.microsoft.com/office/drawing/2014/main" val="10000"/>
                  </a:ext>
                </a:extLst>
              </a:tr>
              <a:tr h="1131570">
                <a:tc>
                  <a:txBody>
                    <a:bodyPr/>
                    <a:lstStyle/>
                    <a:p>
                      <a:pPr>
                        <a:defRPr sz="1630">
                          <a:solidFill>
                            <a:srgbClr val="252F38"/>
                          </a:solidFill>
                          <a:latin typeface="Calibri"/>
                        </a:defRPr>
                      </a:pPr>
                      <a:r>
                        <a:t>Standard</a:t>
                      </a:r>
                    </a:p>
                  </a:txBody>
                  <a:tcPr marL="64008" marR="64008" marT="36576" marB="36576">
                    <a:solidFill>
                      <a:srgbClr val="FFFFFF"/>
                    </a:solidFill>
                  </a:tcPr>
                </a:tc>
                <a:tc>
                  <a:txBody>
                    <a:bodyPr/>
                    <a:lstStyle/>
                    <a:p>
                      <a:pPr>
                        <a:defRPr sz="1630">
                          <a:solidFill>
                            <a:srgbClr val="252F38"/>
                          </a:solidFill>
                          <a:latin typeface="Calibri"/>
                        </a:defRPr>
                      </a:pPr>
                      <a:r>
                        <a:t>Servizi ordinari con controlli periodici</a:t>
                      </a:r>
                    </a:p>
                  </a:txBody>
                  <a:tcPr marL="64008" marR="64008" marT="36576" marB="36576">
                    <a:solidFill>
                      <a:srgbClr val="FFFFFF"/>
                    </a:solidFill>
                  </a:tcPr>
                </a:tc>
                <a:tc>
                  <a:txBody>
                    <a:bodyPr/>
                    <a:lstStyle/>
                    <a:p>
                      <a:pPr>
                        <a:defRPr sz="1630">
                          <a:solidFill>
                            <a:srgbClr val="252F38"/>
                          </a:solidFill>
                          <a:latin typeface="Calibri"/>
                        </a:defRPr>
                      </a:pPr>
                      <a:r>
                        <a:t>Verbale DEC; contestazione; 5-10 giorni lavorativi; decisione motivata; trattenuta</a:t>
                      </a:r>
                    </a:p>
                  </a:txBody>
                  <a:tcPr marL="64008" marR="64008" marT="36576" marB="36576">
                    <a:solidFill>
                      <a:srgbClr val="FFFFFF"/>
                    </a:solidFill>
                  </a:tcPr>
                </a:tc>
                <a:extLst>
                  <a:ext uri="{0D108BD9-81ED-4DB2-BD59-A6C34878D82A}">
                    <a16:rowId xmlns:a16="http://schemas.microsoft.com/office/drawing/2014/main" val="10001"/>
                  </a:ext>
                </a:extLst>
              </a:tr>
              <a:tr h="1131570">
                <a:tc>
                  <a:txBody>
                    <a:bodyPr/>
                    <a:lstStyle/>
                    <a:p>
                      <a:pPr>
                        <a:defRPr sz="1630">
                          <a:solidFill>
                            <a:srgbClr val="252F38"/>
                          </a:solidFill>
                          <a:latin typeface="Calibri"/>
                        </a:defRPr>
                      </a:pPr>
                      <a:r>
                        <a:t>Accelerata</a:t>
                      </a:r>
                    </a:p>
                  </a:txBody>
                  <a:tcPr marL="64008" marR="64008" marT="36576" marB="36576">
                    <a:solidFill>
                      <a:srgbClr val="F7FAFD"/>
                    </a:solidFill>
                  </a:tcPr>
                </a:tc>
                <a:tc>
                  <a:txBody>
                    <a:bodyPr/>
                    <a:lstStyle/>
                    <a:p>
                      <a:pPr>
                        <a:defRPr sz="1630">
                          <a:solidFill>
                            <a:srgbClr val="252F38"/>
                          </a:solidFill>
                          <a:latin typeface="Calibri"/>
                        </a:defRPr>
                      </a:pPr>
                      <a:r>
                        <a:rPr dirty="0"/>
                        <a:t>Continuità del servizio, sicurezza, utenti fragili, cybersecurity</a:t>
                      </a:r>
                    </a:p>
                  </a:txBody>
                  <a:tcPr marL="64008" marR="64008" marT="36576" marB="36576">
                    <a:solidFill>
                      <a:srgbClr val="F7FAFD"/>
                    </a:solidFill>
                  </a:tcPr>
                </a:tc>
                <a:tc>
                  <a:txBody>
                    <a:bodyPr/>
                    <a:lstStyle/>
                    <a:p>
                      <a:pPr>
                        <a:defRPr sz="1630">
                          <a:solidFill>
                            <a:srgbClr val="252F38"/>
                          </a:solidFill>
                          <a:latin typeface="Calibri"/>
                        </a:defRPr>
                      </a:pPr>
                      <a:r>
                        <a:t>Ordine immediato di ripristino; contestazione entro 24/48 ore; difese senza effetto sospensivo sul ripristino</a:t>
                      </a:r>
                    </a:p>
                  </a:txBody>
                  <a:tcPr marL="64008" marR="64008" marT="36576" marB="36576">
                    <a:solidFill>
                      <a:srgbClr val="F7FAFD"/>
                    </a:solidFill>
                  </a:tcPr>
                </a:tc>
                <a:extLst>
                  <a:ext uri="{0D108BD9-81ED-4DB2-BD59-A6C34878D82A}">
                    <a16:rowId xmlns:a16="http://schemas.microsoft.com/office/drawing/2014/main" val="10002"/>
                  </a:ext>
                </a:extLst>
              </a:tr>
              <a:tr h="1131570">
                <a:tc>
                  <a:txBody>
                    <a:bodyPr/>
                    <a:lstStyle/>
                    <a:p>
                      <a:pPr>
                        <a:defRPr sz="1630">
                          <a:solidFill>
                            <a:srgbClr val="252F38"/>
                          </a:solidFill>
                          <a:latin typeface="Calibri"/>
                        </a:defRPr>
                      </a:pPr>
                      <a:r>
                        <a:t>Data-driven</a:t>
                      </a:r>
                    </a:p>
                  </a:txBody>
                  <a:tcPr marL="64008" marR="64008" marT="36576" marB="36576">
                    <a:solidFill>
                      <a:srgbClr val="FFFFFF"/>
                    </a:solidFill>
                  </a:tcPr>
                </a:tc>
                <a:tc>
                  <a:txBody>
                    <a:bodyPr/>
                    <a:lstStyle/>
                    <a:p>
                      <a:pPr>
                        <a:defRPr sz="1630">
                          <a:solidFill>
                            <a:srgbClr val="252F38"/>
                          </a:solidFill>
                          <a:latin typeface="Calibri"/>
                        </a:defRPr>
                      </a:pPr>
                      <a:r>
                        <a:t>ICT, flotte, energia, logistica, forniture seriali</a:t>
                      </a:r>
                    </a:p>
                  </a:txBody>
                  <a:tcPr marL="64008" marR="64008" marT="36576" marB="36576">
                    <a:solidFill>
                      <a:srgbClr val="FFFFFF"/>
                    </a:solidFill>
                  </a:tcPr>
                </a:tc>
                <a:tc>
                  <a:txBody>
                    <a:bodyPr/>
                    <a:lstStyle/>
                    <a:p>
                      <a:pPr>
                        <a:defRPr sz="1630">
                          <a:solidFill>
                            <a:srgbClr val="252F38"/>
                          </a:solidFill>
                          <a:latin typeface="Calibri"/>
                        </a:defRPr>
                      </a:pPr>
                      <a:r>
                        <a:rPr dirty="0"/>
                        <a:t>Fonte dati condivisa; regole di accesso; </a:t>
                      </a:r>
                      <a:r>
                        <a:rPr dirty="0" err="1"/>
                        <a:t>finestra</a:t>
                      </a:r>
                      <a:r>
                        <a:rPr dirty="0"/>
                        <a:t> di contestazione del dato; report </a:t>
                      </a:r>
                      <a:r>
                        <a:rPr dirty="0" err="1"/>
                        <a:t>validato</a:t>
                      </a:r>
                      <a:r>
                        <a:rPr dirty="0"/>
                        <a:t>; calcolo </a:t>
                      </a:r>
                      <a:r>
                        <a:rPr dirty="0" err="1"/>
                        <a:t>automatico</a:t>
                      </a:r>
                      <a:r>
                        <a:rPr dirty="0"/>
                        <a:t> ma decisione non automatica</a:t>
                      </a:r>
                    </a:p>
                  </a:txBody>
                  <a:tcPr marL="64008" marR="64008" marT="36576" marB="36576">
                    <a:solidFill>
                      <a:srgbClr val="FFFFFF"/>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Verifica, fattura e trattenute: chiudere il circuito documentale</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32</a:t>
            </a:r>
          </a:p>
        </p:txBody>
      </p:sp>
      <p:sp>
        <p:nvSpPr>
          <p:cNvPr id="6" name="Rounded Rectangle 5"/>
          <p:cNvSpPr/>
          <p:nvPr/>
        </p:nvSpPr>
        <p:spPr>
          <a:xfrm>
            <a:off x="685800" y="1325880"/>
            <a:ext cx="10835640" cy="3830911"/>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Una contestazione non deve vivere in un fascicolo </a:t>
            </a:r>
            <a:r>
              <a:rPr dirty="0" err="1"/>
              <a:t>separato</a:t>
            </a:r>
            <a:r>
              <a:rPr dirty="0"/>
              <a:t> dal pagamento. Il prospetto di </a:t>
            </a:r>
            <a:r>
              <a:rPr dirty="0" err="1"/>
              <a:t>liquidazione</a:t>
            </a:r>
            <a:r>
              <a:rPr dirty="0"/>
              <a:t> deve </a:t>
            </a:r>
            <a:r>
              <a:rPr dirty="0" err="1"/>
              <a:t>riportare</a:t>
            </a:r>
            <a:r>
              <a:rPr dirty="0"/>
              <a:t>: periodo, prestazioni </a:t>
            </a:r>
            <a:r>
              <a:rPr dirty="0" err="1"/>
              <a:t>verificate</a:t>
            </a:r>
            <a:r>
              <a:rPr dirty="0"/>
              <a:t>, non conformità </a:t>
            </a:r>
            <a:r>
              <a:rPr dirty="0" err="1"/>
              <a:t>aperte</a:t>
            </a:r>
            <a:r>
              <a:rPr dirty="0"/>
              <a:t>/</a:t>
            </a:r>
            <a:r>
              <a:rPr dirty="0" err="1"/>
              <a:t>chiuse</a:t>
            </a:r>
            <a:r>
              <a:rPr dirty="0"/>
              <a:t>, </a:t>
            </a:r>
            <a:r>
              <a:rPr dirty="0" err="1"/>
              <a:t>detrazioni</a:t>
            </a:r>
            <a:r>
              <a:rPr dirty="0"/>
              <a:t>, penali definitive, service credit, </a:t>
            </a:r>
            <a:r>
              <a:rPr dirty="0" err="1"/>
              <a:t>compensazioni</a:t>
            </a:r>
            <a:r>
              <a:rPr dirty="0"/>
              <a:t> e importo </a:t>
            </a:r>
            <a:r>
              <a:rPr dirty="0" err="1"/>
              <a:t>liquidabile</a:t>
            </a:r>
            <a:r>
              <a:rPr dirty="0"/>
              <a:t>.</a:t>
            </a:r>
          </a:p>
          <a:p>
            <a:pPr algn="just">
              <a:lnSpc>
                <a:spcPct val="100000"/>
              </a:lnSpc>
              <a:spcAft>
                <a:spcPts val="900"/>
              </a:spcAft>
              <a:defRPr sz="1900" b="0" i="1">
                <a:solidFill>
                  <a:srgbClr val="183E68"/>
                </a:solidFill>
                <a:latin typeface="Calibri"/>
              </a:defRPr>
            </a:pPr>
            <a:r>
              <a:rPr dirty="0"/>
              <a:t>Clausola: “Le somme definitivamente applicate sono </a:t>
            </a:r>
            <a:r>
              <a:rPr dirty="0" err="1"/>
              <a:t>trattenute</a:t>
            </a:r>
            <a:r>
              <a:rPr dirty="0"/>
              <a:t> sul primo pagamento utile; le </a:t>
            </a:r>
            <a:r>
              <a:rPr dirty="0" err="1"/>
              <a:t>detrazioni</a:t>
            </a:r>
            <a:r>
              <a:rPr dirty="0"/>
              <a:t> per prestazioni non rese </a:t>
            </a:r>
            <a:r>
              <a:rPr dirty="0" err="1"/>
              <a:t>riducono</a:t>
            </a:r>
            <a:r>
              <a:rPr dirty="0"/>
              <a:t> direttamente il corrispettivo </a:t>
            </a:r>
            <a:r>
              <a:rPr dirty="0" err="1"/>
              <a:t>maturato</a:t>
            </a:r>
            <a:r>
              <a:rPr dirty="0"/>
              <a:t>. L’eventuale </a:t>
            </a:r>
            <a:r>
              <a:rPr dirty="0" err="1"/>
              <a:t>escussione</a:t>
            </a:r>
            <a:r>
              <a:rPr dirty="0"/>
              <a:t> della garanzia </a:t>
            </a:r>
            <a:r>
              <a:rPr dirty="0" err="1"/>
              <a:t>è</a:t>
            </a:r>
            <a:r>
              <a:rPr dirty="0"/>
              <a:t> </a:t>
            </a:r>
            <a:r>
              <a:rPr dirty="0" err="1"/>
              <a:t>residuale</a:t>
            </a:r>
            <a:r>
              <a:rPr dirty="0"/>
              <a:t> rispetto alla capienza dei </a:t>
            </a:r>
            <a:r>
              <a:rPr dirty="0" err="1"/>
              <a:t>crediti</a:t>
            </a:r>
            <a:r>
              <a:rPr dirty="0"/>
              <a:t>, salvo </a:t>
            </a:r>
            <a:r>
              <a:rPr dirty="0" err="1"/>
              <a:t>urgenza</a:t>
            </a:r>
            <a:r>
              <a:rPr dirty="0"/>
              <a:t> o rischio di </a:t>
            </a:r>
            <a:r>
              <a:rPr dirty="0" err="1"/>
              <a:t>insolvenza</a:t>
            </a:r>
            <a:r>
              <a:rPr dirty="0"/>
              <a:t>.”</a:t>
            </a:r>
          </a:p>
          <a:p>
            <a:pPr algn="just">
              <a:lnSpc>
                <a:spcPct val="100000"/>
              </a:lnSpc>
              <a:spcAft>
                <a:spcPts val="900"/>
              </a:spcAft>
              <a:defRPr sz="2000" b="1" i="0">
                <a:solidFill>
                  <a:srgbClr val="008492"/>
                </a:solidFill>
                <a:latin typeface="Calibri"/>
              </a:defRPr>
            </a:pPr>
            <a:r>
              <a:rPr dirty="0"/>
              <a:t>La verifica di conformità non può essere positiva “senza rilievi” quando </a:t>
            </a:r>
            <a:r>
              <a:rPr dirty="0" err="1"/>
              <a:t>permangono</a:t>
            </a:r>
            <a:r>
              <a:rPr dirty="0"/>
              <a:t> contestazioni sostanziali: occorre distinguere conformità del periodo, prescrizioni </a:t>
            </a:r>
            <a:r>
              <a:rPr dirty="0" err="1"/>
              <a:t>correttive</a:t>
            </a:r>
            <a:r>
              <a:rPr dirty="0"/>
              <a:t> e riserve economiche.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95F6B-5EA2-F43D-40E7-2B05CDF0AF67}"/>
            </a:ext>
          </a:extLst>
        </p:cNvPr>
        <p:cNvGrpSpPr/>
        <p:nvPr/>
      </p:nvGrpSpPr>
      <p:grpSpPr>
        <a:xfrm>
          <a:off x="0" y="0"/>
          <a:ext cx="0" cy="0"/>
          <a:chOff x="0" y="0"/>
          <a:chExt cx="0" cy="0"/>
        </a:xfrm>
      </p:grpSpPr>
      <p:pic>
        <p:nvPicPr>
          <p:cNvPr id="2" name="Picture 1" descr="image1.jpg">
            <a:extLst>
              <a:ext uri="{FF2B5EF4-FFF2-40B4-BE49-F238E27FC236}">
                <a16:creationId xmlns:a16="http://schemas.microsoft.com/office/drawing/2014/main" id="{FC9D618C-7A9E-BCD5-52BF-8B9DEBF2F967}"/>
              </a:ext>
            </a:extLst>
          </p:cNvPr>
          <p:cNvPicPr>
            <a:picLocks noChangeAspect="1"/>
          </p:cNvPicPr>
          <p:nvPr/>
        </p:nvPicPr>
        <p:blipFill>
          <a:blip r:embed="rId2"/>
          <a:stretch>
            <a:fillRect/>
          </a:stretch>
        </p:blipFill>
        <p:spPr>
          <a:xfrm>
            <a:off x="0" y="0"/>
            <a:ext cx="12191999" cy="6858000"/>
          </a:xfrm>
          <a:prstGeom prst="rect">
            <a:avLst/>
          </a:prstGeom>
        </p:spPr>
      </p:pic>
      <p:sp>
        <p:nvSpPr>
          <p:cNvPr id="5" name="TextBox 4">
            <a:extLst>
              <a:ext uri="{FF2B5EF4-FFF2-40B4-BE49-F238E27FC236}">
                <a16:creationId xmlns:a16="http://schemas.microsoft.com/office/drawing/2014/main" id="{1C924EA9-CCA0-3E3A-2C14-6A236008D5DF}"/>
              </a:ext>
            </a:extLst>
          </p:cNvPr>
          <p:cNvSpPr txBox="1"/>
          <p:nvPr/>
        </p:nvSpPr>
        <p:spPr>
          <a:xfrm>
            <a:off x="861059" y="1498739"/>
            <a:ext cx="10469880" cy="1329595"/>
          </a:xfrm>
          <a:prstGeom prst="rect">
            <a:avLst/>
          </a:prstGeom>
          <a:noFill/>
        </p:spPr>
        <p:txBody>
          <a:bodyPr wrap="square" lIns="18288" tIns="18288" rIns="18288" bIns="18288" anchor="t">
            <a:spAutoFit/>
          </a:bodyPr>
          <a:lstStyle/>
          <a:p>
            <a:pPr algn="just">
              <a:defRPr sz="2100" b="0" i="0">
                <a:solidFill>
                  <a:srgbClr val="252F38"/>
                </a:solidFill>
                <a:latin typeface="Calibri"/>
              </a:defRPr>
            </a:pPr>
            <a:endParaRPr lang="it-IT" b="1" dirty="0"/>
          </a:p>
          <a:p>
            <a:pPr algn="just">
              <a:defRPr sz="2100" b="0" i="0">
                <a:solidFill>
                  <a:srgbClr val="252F38"/>
                </a:solidFill>
                <a:latin typeface="Calibri"/>
              </a:defRPr>
            </a:pPr>
            <a:endParaRPr lang="it-IT" b="1" dirty="0"/>
          </a:p>
          <a:p>
            <a:pPr algn="just">
              <a:defRPr sz="2100" b="0" i="0">
                <a:solidFill>
                  <a:srgbClr val="252F38"/>
                </a:solidFill>
                <a:latin typeface="Calibri"/>
              </a:defRPr>
            </a:pPr>
            <a:r>
              <a:rPr lang="it-IT" b="1" dirty="0"/>
              <a:t>Le clausole di revisione prezzi nei contratti di servizi e forniture</a:t>
            </a:r>
          </a:p>
          <a:p>
            <a:pPr algn="just">
              <a:defRPr sz="2100" b="0" i="0">
                <a:solidFill>
                  <a:srgbClr val="252F38"/>
                </a:solidFill>
                <a:latin typeface="Calibri"/>
              </a:defRPr>
            </a:pPr>
            <a:endParaRPr b="1" dirty="0"/>
          </a:p>
        </p:txBody>
      </p:sp>
      <p:sp>
        <p:nvSpPr>
          <p:cNvPr id="6" name="TextBox 5">
            <a:extLst>
              <a:ext uri="{FF2B5EF4-FFF2-40B4-BE49-F238E27FC236}">
                <a16:creationId xmlns:a16="http://schemas.microsoft.com/office/drawing/2014/main" id="{4F17C447-9ACA-1990-164D-D4A8DC5E9C35}"/>
              </a:ext>
            </a:extLst>
          </p:cNvPr>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27</a:t>
            </a:r>
          </a:p>
        </p:txBody>
      </p:sp>
    </p:spTree>
    <p:extLst>
      <p:ext uri="{BB962C8B-B14F-4D97-AF65-F5344CB8AC3E}">
        <p14:creationId xmlns:p14="http://schemas.microsoft.com/office/powerpoint/2010/main" val="27687686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1219688" cy="923330"/>
          </a:xfrm>
          <a:prstGeom prst="rect">
            <a:avLst/>
          </a:prstGeom>
          <a:noFill/>
        </p:spPr>
        <p:txBody>
          <a:bodyPr wrap="square">
            <a:spAutoFit/>
          </a:bodyPr>
          <a:lstStyle/>
          <a:p>
            <a:pPr>
              <a:defRPr sz="2700" b="1">
                <a:solidFill>
                  <a:srgbClr val="183E68"/>
                </a:solidFill>
                <a:latin typeface="Calibri"/>
              </a:defRPr>
            </a:pPr>
            <a:r>
              <a:rPr dirty="0"/>
              <a:t>Il regime </a:t>
            </a:r>
            <a:r>
              <a:rPr lang="it-IT" dirty="0"/>
              <a:t>codicistico </a:t>
            </a:r>
            <a:r>
              <a:rPr dirty="0" err="1"/>
              <a:t>è</a:t>
            </a:r>
            <a:r>
              <a:rPr dirty="0"/>
              <a:t> </a:t>
            </a:r>
            <a:r>
              <a:rPr dirty="0" err="1"/>
              <a:t>bifasico</a:t>
            </a:r>
            <a:r>
              <a:rPr dirty="0"/>
              <a:t>: </a:t>
            </a:r>
            <a:r>
              <a:rPr dirty="0" err="1"/>
              <a:t>straordinario</a:t>
            </a:r>
            <a:r>
              <a:rPr dirty="0"/>
              <a:t> obbligatorio, ordinario </a:t>
            </a:r>
            <a:r>
              <a:rPr dirty="0" err="1"/>
              <a:t>programmabile</a:t>
            </a:r>
            <a:r>
              <a:rPr lang="it-IT" dirty="0"/>
              <a:t> secondo il MIT</a:t>
            </a:r>
            <a:endParaRPr dirty="0"/>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33</a:t>
            </a:r>
          </a:p>
        </p:txBody>
      </p:sp>
      <p:sp>
        <p:nvSpPr>
          <p:cNvPr id="7" name="Rounded Rectangle 6"/>
          <p:cNvSpPr/>
          <p:nvPr/>
        </p:nvSpPr>
        <p:spPr>
          <a:xfrm>
            <a:off x="658368" y="1417320"/>
            <a:ext cx="5376672" cy="3749039"/>
          </a:xfrm>
          <a:prstGeom prst="roundRect">
            <a:avLst/>
          </a:prstGeom>
          <a:solidFill>
            <a:srgbClr val="F7FAFD"/>
          </a:solidFill>
          <a:ln w="1905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58368" y="1417320"/>
            <a:ext cx="5376672" cy="566928"/>
          </a:xfrm>
          <a:prstGeom prst="rect">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Revisione straordinaria</a:t>
            </a:r>
          </a:p>
        </p:txBody>
      </p:sp>
      <p:sp>
        <p:nvSpPr>
          <p:cNvPr id="9" name="TextBox 8"/>
          <p:cNvSpPr txBox="1"/>
          <p:nvPr/>
        </p:nvSpPr>
        <p:spPr>
          <a:xfrm>
            <a:off x="813816" y="2130552"/>
            <a:ext cx="5065776" cy="2806922"/>
          </a:xfrm>
          <a:prstGeom prst="rect">
            <a:avLst/>
          </a:prstGeom>
          <a:noFill/>
        </p:spPr>
        <p:txBody>
          <a:bodyPr wrap="square" lIns="18288" tIns="18288" rIns="18288" bIns="18288" anchor="t">
            <a:spAutoFit/>
          </a:bodyPr>
          <a:lstStyle/>
          <a:p>
            <a:pPr algn="l">
              <a:defRPr sz="1800" b="0" i="0">
                <a:solidFill>
                  <a:srgbClr val="252F38"/>
                </a:solidFill>
                <a:latin typeface="Calibri"/>
              </a:defRPr>
            </a:pPr>
            <a:r>
              <a:rPr dirty="0"/>
              <a:t>Opera nei contratti di durata per variazioni </a:t>
            </a:r>
            <a:r>
              <a:rPr dirty="0" err="1"/>
              <a:t>anomale</a:t>
            </a:r>
            <a:r>
              <a:rPr dirty="0"/>
              <a:t> e </a:t>
            </a:r>
            <a:r>
              <a:rPr dirty="0" err="1"/>
              <a:t>imprevedibili</a:t>
            </a:r>
            <a:r>
              <a:rPr dirty="0"/>
              <a:t>. </a:t>
            </a:r>
            <a:endParaRPr lang="it-IT" dirty="0"/>
          </a:p>
          <a:p>
            <a:pPr algn="l">
              <a:defRPr sz="1800" b="0" i="0">
                <a:solidFill>
                  <a:srgbClr val="252F38"/>
                </a:solidFill>
                <a:latin typeface="Calibri"/>
              </a:defRPr>
            </a:pPr>
            <a:endParaRPr lang="it-IT" dirty="0"/>
          </a:p>
          <a:p>
            <a:pPr algn="l">
              <a:defRPr sz="1800" b="0" i="0">
                <a:solidFill>
                  <a:srgbClr val="252F38"/>
                </a:solidFill>
                <a:latin typeface="Calibri"/>
              </a:defRPr>
            </a:pPr>
            <a:r>
              <a:rPr dirty="0"/>
              <a:t>Per servizi e </a:t>
            </a:r>
            <a:r>
              <a:rPr dirty="0" err="1"/>
              <a:t>forniture</a:t>
            </a:r>
            <a:r>
              <a:rPr dirty="0"/>
              <a:t> si attiva automaticamente quando la </a:t>
            </a:r>
            <a:r>
              <a:rPr dirty="0" err="1"/>
              <a:t>variazione</a:t>
            </a:r>
            <a:r>
              <a:rPr dirty="0"/>
              <a:t> </a:t>
            </a:r>
            <a:r>
              <a:rPr dirty="0" err="1"/>
              <a:t>supera</a:t>
            </a:r>
            <a:r>
              <a:rPr dirty="0"/>
              <a:t> il 5%; </a:t>
            </a:r>
            <a:r>
              <a:rPr dirty="0" err="1"/>
              <a:t>è</a:t>
            </a:r>
            <a:r>
              <a:rPr dirty="0"/>
              <a:t> riconosciuto l’80% </a:t>
            </a:r>
            <a:r>
              <a:rPr dirty="0" err="1"/>
              <a:t>dell’eccedenza</a:t>
            </a:r>
            <a:r>
              <a:rPr dirty="0"/>
              <a:t> e soltanto sulle prestazioni da eseguire. </a:t>
            </a:r>
            <a:endParaRPr lang="it-IT" dirty="0"/>
          </a:p>
          <a:p>
            <a:pPr algn="l">
              <a:defRPr sz="1800" b="0" i="0">
                <a:solidFill>
                  <a:srgbClr val="252F38"/>
                </a:solidFill>
                <a:latin typeface="Calibri"/>
              </a:defRPr>
            </a:pPr>
            <a:endParaRPr lang="it-IT" dirty="0"/>
          </a:p>
          <a:p>
            <a:pPr algn="l">
              <a:defRPr sz="1800" b="0" i="0">
                <a:solidFill>
                  <a:srgbClr val="252F38"/>
                </a:solidFill>
                <a:latin typeface="Calibri"/>
              </a:defRPr>
            </a:pPr>
            <a:r>
              <a:rPr dirty="0"/>
              <a:t>Il sistema di indici </a:t>
            </a:r>
            <a:r>
              <a:rPr dirty="0" err="1"/>
              <a:t>è</a:t>
            </a:r>
            <a:r>
              <a:rPr dirty="0"/>
              <a:t> costruito in coerenza con CPV e Allegato II.2-bis.</a:t>
            </a:r>
          </a:p>
        </p:txBody>
      </p:sp>
      <p:sp>
        <p:nvSpPr>
          <p:cNvPr id="10" name="Rounded Rectangle 9"/>
          <p:cNvSpPr/>
          <p:nvPr/>
        </p:nvSpPr>
        <p:spPr>
          <a:xfrm>
            <a:off x="6181344" y="1417320"/>
            <a:ext cx="5376672" cy="3749039"/>
          </a:xfrm>
          <a:prstGeom prst="roundRect">
            <a:avLst/>
          </a:prstGeom>
          <a:solidFill>
            <a:srgbClr val="F7FAFD"/>
          </a:solidFill>
          <a:ln w="19050">
            <a:solidFill>
              <a:srgbClr val="0084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6181344" y="1417320"/>
            <a:ext cx="5376672" cy="566928"/>
          </a:xfrm>
          <a:prstGeom prst="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Revisione ordinaria</a:t>
            </a:r>
          </a:p>
        </p:txBody>
      </p:sp>
      <p:sp>
        <p:nvSpPr>
          <p:cNvPr id="12" name="TextBox 11"/>
          <p:cNvSpPr txBox="1"/>
          <p:nvPr/>
        </p:nvSpPr>
        <p:spPr>
          <a:xfrm>
            <a:off x="6336792" y="2130552"/>
            <a:ext cx="5065776" cy="2529923"/>
          </a:xfrm>
          <a:prstGeom prst="rect">
            <a:avLst/>
          </a:prstGeom>
          <a:noFill/>
        </p:spPr>
        <p:txBody>
          <a:bodyPr wrap="square" lIns="18288" tIns="18288" rIns="18288" bIns="18288" anchor="t">
            <a:spAutoFit/>
          </a:bodyPr>
          <a:lstStyle/>
          <a:p>
            <a:pPr algn="l">
              <a:defRPr sz="1800" b="0" i="0">
                <a:solidFill>
                  <a:srgbClr val="252F38"/>
                </a:solidFill>
                <a:latin typeface="Calibri"/>
              </a:defRPr>
            </a:pPr>
            <a:r>
              <a:rPr dirty="0"/>
              <a:t>Il comma 2-bis consente meccanismi periodici di </a:t>
            </a:r>
            <a:r>
              <a:rPr dirty="0" err="1"/>
              <a:t>adeguamento</a:t>
            </a:r>
            <a:r>
              <a:rPr dirty="0"/>
              <a:t> </a:t>
            </a:r>
            <a:r>
              <a:rPr dirty="0" err="1"/>
              <a:t>all’indice</a:t>
            </a:r>
            <a:r>
              <a:rPr dirty="0"/>
              <a:t> </a:t>
            </a:r>
            <a:r>
              <a:rPr dirty="0" err="1"/>
              <a:t>inflattivo</a:t>
            </a:r>
            <a:r>
              <a:rPr dirty="0"/>
              <a:t> </a:t>
            </a:r>
            <a:r>
              <a:rPr dirty="0" err="1"/>
              <a:t>convenzionalmente</a:t>
            </a:r>
            <a:r>
              <a:rPr dirty="0"/>
              <a:t> individuato. </a:t>
            </a:r>
            <a:endParaRPr lang="it-IT" dirty="0"/>
          </a:p>
          <a:p>
            <a:pPr algn="l">
              <a:defRPr sz="1800" b="0" i="0">
                <a:solidFill>
                  <a:srgbClr val="252F38"/>
                </a:solidFill>
                <a:latin typeface="Calibri"/>
              </a:defRPr>
            </a:pPr>
            <a:endParaRPr lang="it-IT" dirty="0"/>
          </a:p>
          <a:p>
            <a:pPr algn="l">
              <a:defRPr sz="1800" b="0" i="0">
                <a:solidFill>
                  <a:srgbClr val="252F38"/>
                </a:solidFill>
                <a:latin typeface="Calibri"/>
              </a:defRPr>
            </a:pPr>
            <a:r>
              <a:rPr dirty="0" err="1"/>
              <a:t>È</a:t>
            </a:r>
            <a:r>
              <a:rPr dirty="0"/>
              <a:t> </a:t>
            </a:r>
            <a:r>
              <a:rPr dirty="0" err="1"/>
              <a:t>facoltativa</a:t>
            </a:r>
            <a:r>
              <a:rPr dirty="0"/>
              <a:t> nella scelta, ma la decisione va </a:t>
            </a:r>
            <a:r>
              <a:rPr dirty="0" err="1"/>
              <a:t>istruita</a:t>
            </a:r>
            <a:r>
              <a:rPr dirty="0"/>
              <a:t> ex ante nei contratti di durata esposti a fluttuazioni.</a:t>
            </a:r>
            <a:endParaRPr lang="it-IT" dirty="0"/>
          </a:p>
          <a:p>
            <a:pPr algn="l">
              <a:defRPr sz="1800" b="0" i="0">
                <a:solidFill>
                  <a:srgbClr val="252F38"/>
                </a:solidFill>
                <a:latin typeface="Calibri"/>
              </a:defRPr>
            </a:pPr>
            <a:endParaRPr lang="it-IT" dirty="0"/>
          </a:p>
          <a:p>
            <a:pPr algn="l">
              <a:defRPr sz="1800" b="0" i="0">
                <a:solidFill>
                  <a:srgbClr val="252F38"/>
                </a:solidFill>
                <a:latin typeface="Calibri"/>
              </a:defRPr>
            </a:pPr>
            <a:r>
              <a:rPr dirty="0"/>
              <a:t>Opera sulla </a:t>
            </a:r>
            <a:r>
              <a:rPr dirty="0" err="1"/>
              <a:t>fisiologia</a:t>
            </a:r>
            <a:r>
              <a:rPr dirty="0"/>
              <a:t> dei costi e deve evitare il doppio riconoscimento con la componente </a:t>
            </a:r>
            <a:r>
              <a:rPr dirty="0" err="1"/>
              <a:t>straordinaria</a:t>
            </a:r>
            <a:r>
              <a:rPr dirty="0"/>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Straordinaria: automatica nell’attivazione, non cieca nell’istruttoria</a:t>
            </a:r>
          </a:p>
        </p:txBody>
      </p:sp>
      <p:sp>
        <p:nvSpPr>
          <p:cNvPr id="5" name="TextBox 4"/>
          <p:cNvSpPr txBox="1"/>
          <p:nvPr/>
        </p:nvSpPr>
        <p:spPr>
          <a:xfrm>
            <a:off x="3873654" y="5342541"/>
            <a:ext cx="9052560" cy="400110"/>
          </a:xfrm>
          <a:prstGeom prst="rect">
            <a:avLst/>
          </a:prstGeom>
          <a:noFill/>
        </p:spPr>
        <p:txBody>
          <a:bodyPr wrap="square">
            <a:spAutoFit/>
          </a:bodyPr>
          <a:lstStyle/>
          <a:p>
            <a:pPr>
              <a:defRPr sz="819">
                <a:solidFill>
                  <a:srgbClr val="65788C"/>
                </a:solidFill>
                <a:latin typeface="Calibri"/>
              </a:defRPr>
            </a:pPr>
            <a:r>
              <a:rPr sz="2000"/>
              <a:t>Art. 60 e art. 3 Allegato II.2-bis; Linee guida MIT 2026.</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34</a:t>
            </a:r>
          </a:p>
        </p:txBody>
      </p:sp>
      <p:sp>
        <p:nvSpPr>
          <p:cNvPr id="7" name="Rounded Rectangle 6"/>
          <p:cNvSpPr/>
          <p:nvPr/>
        </p:nvSpPr>
        <p:spPr>
          <a:xfrm>
            <a:off x="685800" y="1325880"/>
            <a:ext cx="10835640" cy="3703320"/>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err="1"/>
              <a:t>L’automatismo</a:t>
            </a:r>
            <a:r>
              <a:rPr dirty="0"/>
              <a:t> riguarda il </a:t>
            </a:r>
            <a:r>
              <a:rPr dirty="0" err="1"/>
              <a:t>dovere</a:t>
            </a:r>
            <a:r>
              <a:rPr dirty="0"/>
              <a:t> della stazione appaltante di verificare </a:t>
            </a:r>
            <a:r>
              <a:rPr dirty="0" err="1"/>
              <a:t>l’indice</a:t>
            </a:r>
            <a:r>
              <a:rPr dirty="0"/>
              <a:t> e attivare il meccanismo anche senza </a:t>
            </a:r>
            <a:r>
              <a:rPr dirty="0" err="1"/>
              <a:t>istanza</a:t>
            </a:r>
            <a:r>
              <a:rPr dirty="0"/>
              <a:t>. </a:t>
            </a:r>
            <a:endParaRPr lang="it-IT" dirty="0"/>
          </a:p>
          <a:p>
            <a:pPr algn="just">
              <a:lnSpc>
                <a:spcPct val="100000"/>
              </a:lnSpc>
              <a:spcAft>
                <a:spcPts val="900"/>
              </a:spcAft>
              <a:defRPr sz="2000" b="0" i="0">
                <a:solidFill>
                  <a:srgbClr val="252F38"/>
                </a:solidFill>
                <a:latin typeface="Calibri"/>
              </a:defRPr>
            </a:pPr>
            <a:r>
              <a:rPr dirty="0"/>
              <a:t>Non </a:t>
            </a:r>
            <a:r>
              <a:rPr dirty="0" err="1"/>
              <a:t>elimina</a:t>
            </a:r>
            <a:r>
              <a:rPr dirty="0"/>
              <a:t> la necessità di accertare: contratto di durata, </a:t>
            </a:r>
            <a:r>
              <a:rPr dirty="0" err="1"/>
              <a:t>indice</a:t>
            </a:r>
            <a:r>
              <a:rPr dirty="0"/>
              <a:t> </a:t>
            </a:r>
            <a:r>
              <a:rPr dirty="0" err="1"/>
              <a:t>pertinente</a:t>
            </a:r>
            <a:r>
              <a:rPr dirty="0"/>
              <a:t>, base temporale, prestazioni residue, eventuali </a:t>
            </a:r>
            <a:r>
              <a:rPr dirty="0" err="1"/>
              <a:t>indicizzazioni</a:t>
            </a:r>
            <a:r>
              <a:rPr dirty="0"/>
              <a:t> </a:t>
            </a:r>
            <a:r>
              <a:rPr dirty="0" err="1"/>
              <a:t>intrinseche</a:t>
            </a:r>
            <a:r>
              <a:rPr dirty="0"/>
              <a:t>, importi già riconosciuti in via ordinaria e copertura.</a:t>
            </a:r>
          </a:p>
          <a:p>
            <a:pPr algn="just">
              <a:lnSpc>
                <a:spcPct val="100000"/>
              </a:lnSpc>
              <a:spcAft>
                <a:spcPts val="900"/>
              </a:spcAft>
              <a:defRPr sz="2000" b="1" i="0">
                <a:solidFill>
                  <a:srgbClr val="183E68"/>
                </a:solidFill>
                <a:latin typeface="Calibri"/>
              </a:defRPr>
            </a:pPr>
            <a:r>
              <a:rPr dirty="0"/>
              <a:t>Formula di base: </a:t>
            </a:r>
            <a:r>
              <a:rPr dirty="0" err="1"/>
              <a:t>variazione</a:t>
            </a:r>
            <a:r>
              <a:rPr dirty="0"/>
              <a:t> </a:t>
            </a:r>
            <a:r>
              <a:rPr dirty="0" err="1"/>
              <a:t>indice</a:t>
            </a:r>
            <a:r>
              <a:rPr dirty="0"/>
              <a:t> 9%; </a:t>
            </a:r>
            <a:r>
              <a:rPr dirty="0" err="1"/>
              <a:t>franchigia</a:t>
            </a:r>
            <a:r>
              <a:rPr dirty="0"/>
              <a:t> 5%; </a:t>
            </a:r>
            <a:r>
              <a:rPr dirty="0" err="1"/>
              <a:t>eccedenza</a:t>
            </a:r>
            <a:r>
              <a:rPr dirty="0"/>
              <a:t> 4%; quota </a:t>
            </a:r>
            <a:r>
              <a:rPr dirty="0" err="1"/>
              <a:t>riconoscibile</a:t>
            </a:r>
            <a:r>
              <a:rPr dirty="0"/>
              <a:t> 80% = 3,2%. Il 3,2% si applica alle prestazioni ancora da eseguire, non </a:t>
            </a:r>
            <a:r>
              <a:rPr dirty="0" err="1"/>
              <a:t>retroattivamente</a:t>
            </a:r>
            <a:r>
              <a:rPr dirty="0"/>
              <a:t> a quelle già </a:t>
            </a:r>
            <a:r>
              <a:rPr dirty="0" err="1"/>
              <a:t>eseguite</a:t>
            </a:r>
            <a:r>
              <a:rPr dirty="0"/>
              <a:t>.</a:t>
            </a:r>
          </a:p>
          <a:p>
            <a:pPr algn="just">
              <a:lnSpc>
                <a:spcPct val="100000"/>
              </a:lnSpc>
              <a:spcAft>
                <a:spcPts val="900"/>
              </a:spcAft>
              <a:defRPr sz="1900" b="0" i="0">
                <a:solidFill>
                  <a:srgbClr val="008492"/>
                </a:solidFill>
                <a:latin typeface="Calibri"/>
              </a:defRPr>
            </a:pPr>
            <a:r>
              <a:rPr dirty="0"/>
              <a:t>Il prezzo già soggetto a indicizzazione </a:t>
            </a:r>
            <a:r>
              <a:rPr dirty="0" err="1"/>
              <a:t>intrinseca</a:t>
            </a:r>
            <a:r>
              <a:rPr dirty="0"/>
              <a:t> e automatica di settore può </a:t>
            </a:r>
            <a:r>
              <a:rPr dirty="0" err="1"/>
              <a:t>ricadere</a:t>
            </a:r>
            <a:r>
              <a:rPr dirty="0"/>
              <a:t> </a:t>
            </a:r>
            <a:r>
              <a:rPr dirty="0" err="1"/>
              <a:t>nell’esclusione</a:t>
            </a:r>
            <a:r>
              <a:rPr dirty="0"/>
              <a:t> prevista dall’art. 60, comma 4-ter: occorre evitare </a:t>
            </a:r>
            <a:r>
              <a:rPr dirty="0" err="1"/>
              <a:t>sovrapposizioni</a:t>
            </a:r>
            <a:r>
              <a:rPr dirty="0"/>
              <a: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39" y="475488"/>
            <a:ext cx="11508681" cy="507831"/>
          </a:xfrm>
          <a:prstGeom prst="rect">
            <a:avLst/>
          </a:prstGeom>
          <a:noFill/>
        </p:spPr>
        <p:txBody>
          <a:bodyPr wrap="square">
            <a:spAutoFit/>
          </a:bodyPr>
          <a:lstStyle/>
          <a:p>
            <a:pPr>
              <a:defRPr sz="2700" b="1">
                <a:solidFill>
                  <a:srgbClr val="183E68"/>
                </a:solidFill>
                <a:latin typeface="Calibri"/>
              </a:defRPr>
            </a:pPr>
            <a:r>
              <a:rPr dirty="0"/>
              <a:t>Ordinaria: la clausola deve governare la </a:t>
            </a:r>
            <a:r>
              <a:rPr dirty="0" err="1"/>
              <a:t>fisiologia</a:t>
            </a:r>
            <a:r>
              <a:rPr dirty="0"/>
              <a:t>, non </a:t>
            </a:r>
            <a:r>
              <a:rPr dirty="0" err="1"/>
              <a:t>imitare</a:t>
            </a:r>
            <a:r>
              <a:rPr dirty="0"/>
              <a:t> la </a:t>
            </a:r>
            <a:r>
              <a:rPr dirty="0" err="1"/>
              <a:t>straordinaria</a:t>
            </a:r>
            <a:endParaRPr dirty="0"/>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35</a:t>
            </a:r>
          </a:p>
        </p:txBody>
      </p:sp>
      <p:sp>
        <p:nvSpPr>
          <p:cNvPr id="7" name="Rounded Rectangle 6"/>
          <p:cNvSpPr/>
          <p:nvPr/>
        </p:nvSpPr>
        <p:spPr>
          <a:xfrm>
            <a:off x="678179" y="1614554"/>
            <a:ext cx="10835640" cy="3628892"/>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La revisione ordinaria può prevedere </a:t>
            </a:r>
            <a:r>
              <a:rPr dirty="0" err="1"/>
              <a:t>periodicità</a:t>
            </a:r>
            <a:r>
              <a:rPr dirty="0"/>
              <a:t> annuale o </a:t>
            </a:r>
            <a:r>
              <a:rPr dirty="0" err="1"/>
              <a:t>semestrale</a:t>
            </a:r>
            <a:r>
              <a:rPr dirty="0"/>
              <a:t>, un </a:t>
            </a:r>
            <a:r>
              <a:rPr dirty="0" err="1"/>
              <a:t>indice</a:t>
            </a:r>
            <a:r>
              <a:rPr dirty="0"/>
              <a:t> singolo o un </a:t>
            </a:r>
            <a:r>
              <a:rPr dirty="0" err="1"/>
              <a:t>paniere</a:t>
            </a:r>
            <a:r>
              <a:rPr dirty="0"/>
              <a:t> </a:t>
            </a:r>
            <a:r>
              <a:rPr dirty="0" err="1"/>
              <a:t>ponderato</a:t>
            </a:r>
            <a:r>
              <a:rPr dirty="0"/>
              <a:t>, una </a:t>
            </a:r>
            <a:r>
              <a:rPr dirty="0" err="1"/>
              <a:t>franchigia</a:t>
            </a:r>
            <a:r>
              <a:rPr dirty="0"/>
              <a:t> </a:t>
            </a:r>
            <a:r>
              <a:rPr dirty="0" err="1"/>
              <a:t>convenzionale</a:t>
            </a:r>
            <a:r>
              <a:rPr dirty="0"/>
              <a:t>, e regole di </a:t>
            </a:r>
            <a:r>
              <a:rPr dirty="0" err="1"/>
              <a:t>simmetria</a:t>
            </a:r>
            <a:r>
              <a:rPr dirty="0"/>
              <a:t> in aumento e in diminuzione. </a:t>
            </a:r>
            <a:endParaRPr lang="it-IT" dirty="0"/>
          </a:p>
          <a:p>
            <a:pPr algn="just">
              <a:lnSpc>
                <a:spcPct val="100000"/>
              </a:lnSpc>
              <a:spcAft>
                <a:spcPts val="900"/>
              </a:spcAft>
              <a:defRPr sz="2000" b="0" i="0">
                <a:solidFill>
                  <a:srgbClr val="252F38"/>
                </a:solidFill>
                <a:latin typeface="Calibri"/>
              </a:defRPr>
            </a:pPr>
            <a:r>
              <a:rPr dirty="0"/>
              <a:t>La scelta dipende dalla struttura dei costi, non da un modello unico.</a:t>
            </a:r>
          </a:p>
          <a:p>
            <a:pPr algn="just">
              <a:lnSpc>
                <a:spcPct val="100000"/>
              </a:lnSpc>
              <a:spcAft>
                <a:spcPts val="900"/>
              </a:spcAft>
              <a:defRPr sz="2000" b="1" i="0">
                <a:solidFill>
                  <a:srgbClr val="183E68"/>
                </a:solidFill>
                <a:latin typeface="Calibri"/>
              </a:defRPr>
            </a:pPr>
            <a:r>
              <a:rPr dirty="0"/>
              <a:t>Le Linee guida MIT suggeriscono di valorizzare, per servizi ad alta </a:t>
            </a:r>
            <a:r>
              <a:rPr dirty="0" err="1"/>
              <a:t>intensità</a:t>
            </a:r>
            <a:r>
              <a:rPr dirty="0"/>
              <a:t> di manodopera, </a:t>
            </a:r>
            <a:r>
              <a:rPr dirty="0" err="1"/>
              <a:t>l’indice</a:t>
            </a:r>
            <a:r>
              <a:rPr dirty="0"/>
              <a:t> delle </a:t>
            </a:r>
            <a:r>
              <a:rPr dirty="0" err="1"/>
              <a:t>retribuzioni</a:t>
            </a:r>
            <a:r>
              <a:rPr dirty="0"/>
              <a:t> contrattuali del settore e </a:t>
            </a:r>
            <a:r>
              <a:rPr dirty="0" err="1"/>
              <a:t>l’incidenza</a:t>
            </a:r>
            <a:r>
              <a:rPr dirty="0"/>
              <a:t> della manodopera stimata negli atti di gara; per ristorazione, un </a:t>
            </a:r>
            <a:r>
              <a:rPr dirty="0" err="1"/>
              <a:t>paniere</a:t>
            </a:r>
            <a:r>
              <a:rPr dirty="0"/>
              <a:t> con lavoro, materie prime alimentari e costi vari.</a:t>
            </a:r>
          </a:p>
          <a:p>
            <a:pPr algn="just">
              <a:lnSpc>
                <a:spcPct val="100000"/>
              </a:lnSpc>
              <a:spcAft>
                <a:spcPts val="900"/>
              </a:spcAft>
              <a:defRPr sz="2000" b="0" i="0">
                <a:solidFill>
                  <a:srgbClr val="008492"/>
                </a:solidFill>
                <a:latin typeface="Calibri"/>
              </a:defRPr>
            </a:pPr>
            <a:r>
              <a:rPr dirty="0"/>
              <a:t>La clausola ordinaria deve essere resa nota fin dai documenti iniziali e sostenuta da </a:t>
            </a:r>
            <a:r>
              <a:rPr dirty="0" err="1"/>
              <a:t>accantonamenti</a:t>
            </a:r>
            <a:r>
              <a:rPr dirty="0"/>
              <a:t> nel quadro economico. Non può essere introdotta a contratto avviato come semplice accordo sul prezzo.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507831"/>
          </a:xfrm>
          <a:prstGeom prst="rect">
            <a:avLst/>
          </a:prstGeom>
          <a:noFill/>
        </p:spPr>
        <p:txBody>
          <a:bodyPr wrap="square">
            <a:spAutoFit/>
          </a:bodyPr>
          <a:lstStyle/>
          <a:p>
            <a:pPr>
              <a:defRPr sz="2700" b="1">
                <a:solidFill>
                  <a:srgbClr val="183E68"/>
                </a:solidFill>
                <a:latin typeface="Calibri"/>
              </a:defRPr>
            </a:pPr>
            <a:r>
              <a:rPr dirty="0"/>
              <a:t>Clausola per la revisione </a:t>
            </a:r>
            <a:r>
              <a:rPr dirty="0" err="1"/>
              <a:t>straordinaria</a:t>
            </a:r>
            <a:endParaRPr dirty="0"/>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36</a:t>
            </a:r>
          </a:p>
        </p:txBody>
      </p:sp>
      <p:sp>
        <p:nvSpPr>
          <p:cNvPr id="7" name="Rounded Rectangle 6"/>
          <p:cNvSpPr/>
          <p:nvPr/>
        </p:nvSpPr>
        <p:spPr>
          <a:xfrm>
            <a:off x="609599" y="1272717"/>
            <a:ext cx="10972800" cy="297180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t>“La Stazione appaltante monitora, con la periodicità prevista dall’Allegato II.2-bis, l’indice o il sistema ponderato di indici associato al CPV del contratto. Al superamento, in aumento o in diminuzione, della soglia del 5 per cento, la revisione opera automaticamente nella misura dell’80 per cento del valore eccedente la soglia e si applica esclusivamente alle prestazioni da eseguire. Il RUP approva il prospetto di calcolo, acquisito il parere del DEC e verificata la copertura.”</a:t>
            </a:r>
          </a:p>
        </p:txBody>
      </p:sp>
      <p:sp>
        <p:nvSpPr>
          <p:cNvPr id="8" name="TextBox 7"/>
          <p:cNvSpPr txBox="1"/>
          <p:nvPr/>
        </p:nvSpPr>
        <p:spPr>
          <a:xfrm>
            <a:off x="978408" y="4533915"/>
            <a:ext cx="10789920" cy="844847"/>
          </a:xfrm>
          <a:prstGeom prst="rect">
            <a:avLst/>
          </a:prstGeom>
          <a:noFill/>
        </p:spPr>
        <p:txBody>
          <a:bodyPr wrap="square" lIns="18288" tIns="18288" rIns="18288" bIns="18288" anchor="t">
            <a:spAutoFit/>
          </a:bodyPr>
          <a:lstStyle/>
          <a:p>
            <a:pPr algn="l">
              <a:defRPr sz="1750" b="0" i="0">
                <a:solidFill>
                  <a:srgbClr val="65788C"/>
                </a:solidFill>
                <a:latin typeface="Calibri"/>
              </a:defRPr>
            </a:pPr>
            <a:r>
              <a:rPr dirty="0" err="1"/>
              <a:t>È</a:t>
            </a:r>
            <a:r>
              <a:rPr dirty="0"/>
              <a:t> la soglia minima</a:t>
            </a:r>
            <a:r>
              <a:rPr lang="it-IT" dirty="0"/>
              <a:t>: d</a:t>
            </a:r>
            <a:r>
              <a:rPr dirty="0"/>
              <a:t>eve essere </a:t>
            </a:r>
            <a:r>
              <a:rPr dirty="0" err="1"/>
              <a:t>completata</a:t>
            </a:r>
            <a:r>
              <a:rPr dirty="0"/>
              <a:t> con </a:t>
            </a:r>
            <a:r>
              <a:rPr dirty="0" err="1"/>
              <a:t>indice</a:t>
            </a:r>
            <a:r>
              <a:rPr dirty="0"/>
              <a:t>, data base, </a:t>
            </a:r>
            <a:r>
              <a:rPr dirty="0" err="1"/>
              <a:t>periodicità</a:t>
            </a:r>
            <a:r>
              <a:rPr dirty="0"/>
              <a:t>, unità di prezzo interessate e procedura contabile. </a:t>
            </a:r>
            <a:endParaRPr lang="it-IT" dirty="0"/>
          </a:p>
          <a:p>
            <a:pPr algn="l">
              <a:defRPr sz="1750" b="0" i="0">
                <a:solidFill>
                  <a:srgbClr val="65788C"/>
                </a:solidFill>
                <a:latin typeface="Calibri"/>
              </a:defRPr>
            </a:pPr>
            <a:r>
              <a:rPr dirty="0"/>
              <a:t>Il generico rinvio all’“</a:t>
            </a:r>
            <a:r>
              <a:rPr dirty="0" err="1"/>
              <a:t>indice</a:t>
            </a:r>
            <a:r>
              <a:rPr dirty="0"/>
              <a:t> ISTAT” </a:t>
            </a:r>
            <a:r>
              <a:rPr dirty="0" err="1"/>
              <a:t>è</a:t>
            </a:r>
            <a:r>
              <a:rPr dirty="0"/>
              <a:t> </a:t>
            </a:r>
            <a:r>
              <a:rPr dirty="0" err="1"/>
              <a:t>insufficiente</a:t>
            </a:r>
            <a:r>
              <a:rPr dirty="0"/>
              <a:t>.</a:t>
            </a:r>
          </a:p>
        </p:txBody>
      </p:sp>
      <p:sp>
        <p:nvSpPr>
          <p:cNvPr id="9" name="TextBox 8"/>
          <p:cNvSpPr txBox="1"/>
          <p:nvPr/>
        </p:nvSpPr>
        <p:spPr>
          <a:xfrm>
            <a:off x="4150100" y="5661355"/>
            <a:ext cx="9052560" cy="400110"/>
          </a:xfrm>
          <a:prstGeom prst="rect">
            <a:avLst/>
          </a:prstGeom>
          <a:noFill/>
        </p:spPr>
        <p:txBody>
          <a:bodyPr wrap="square">
            <a:spAutoFit/>
          </a:bodyPr>
          <a:lstStyle/>
          <a:p>
            <a:pPr>
              <a:defRPr sz="819">
                <a:solidFill>
                  <a:srgbClr val="65788C"/>
                </a:solidFill>
                <a:latin typeface="Calibri"/>
              </a:defRPr>
            </a:pPr>
            <a:r>
              <a:rPr sz="2000" dirty="0"/>
              <a:t>Art. 60 d.lgs. 36/2023; Allegato II.2-bis.</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923330"/>
          </a:xfrm>
          <a:prstGeom prst="rect">
            <a:avLst/>
          </a:prstGeom>
          <a:noFill/>
        </p:spPr>
        <p:txBody>
          <a:bodyPr wrap="square">
            <a:spAutoFit/>
          </a:bodyPr>
          <a:lstStyle/>
          <a:p>
            <a:pPr algn="just">
              <a:defRPr sz="2700" b="1">
                <a:solidFill>
                  <a:srgbClr val="183E68"/>
                </a:solidFill>
                <a:latin typeface="Calibri"/>
              </a:defRPr>
            </a:pPr>
            <a:r>
              <a:rPr dirty="0"/>
              <a:t>L’offerta tecnica </a:t>
            </a:r>
            <a:r>
              <a:rPr dirty="0" err="1"/>
              <a:t>è</a:t>
            </a:r>
            <a:r>
              <a:rPr dirty="0"/>
              <a:t> parte </a:t>
            </a:r>
            <a:r>
              <a:rPr dirty="0" err="1"/>
              <a:t>dell’obbligazione</a:t>
            </a:r>
            <a:r>
              <a:rPr lang="it-IT" dirty="0"/>
              <a:t> assunta dall’operatore</a:t>
            </a:r>
            <a:r>
              <a:rPr dirty="0"/>
              <a:t>: il “p</a:t>
            </a:r>
            <a:r>
              <a:rPr lang="it-IT" dirty="0" err="1"/>
              <a:t>unteggio</a:t>
            </a:r>
            <a:r>
              <a:rPr lang="it-IT" dirty="0"/>
              <a:t> premiato</a:t>
            </a:r>
            <a:r>
              <a:rPr dirty="0"/>
              <a:t>” deve diventare</a:t>
            </a:r>
            <a:r>
              <a:rPr lang="it-IT" dirty="0"/>
              <a:t> oggetto specifico di</a:t>
            </a:r>
            <a:r>
              <a:rPr dirty="0"/>
              <a:t> controllo</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8</a:t>
            </a:r>
          </a:p>
        </p:txBody>
      </p:sp>
      <p:sp>
        <p:nvSpPr>
          <p:cNvPr id="7" name="Rounded Rectangle 6"/>
          <p:cNvSpPr/>
          <p:nvPr/>
        </p:nvSpPr>
        <p:spPr>
          <a:xfrm>
            <a:off x="685800" y="1325880"/>
            <a:ext cx="10835640" cy="4892040"/>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Una </a:t>
            </a:r>
            <a:r>
              <a:rPr dirty="0" err="1"/>
              <a:t>miglioria</a:t>
            </a:r>
            <a:r>
              <a:rPr dirty="0"/>
              <a:t> </a:t>
            </a:r>
            <a:r>
              <a:rPr dirty="0" err="1"/>
              <a:t>valutata</a:t>
            </a:r>
            <a:r>
              <a:rPr dirty="0"/>
              <a:t> e </a:t>
            </a:r>
            <a:r>
              <a:rPr dirty="0" err="1"/>
              <a:t>premiata</a:t>
            </a:r>
            <a:r>
              <a:rPr dirty="0"/>
              <a:t> in gara integra il programma contrattuale. </a:t>
            </a:r>
            <a:endParaRPr lang="it-IT" dirty="0"/>
          </a:p>
          <a:p>
            <a:pPr algn="just">
              <a:lnSpc>
                <a:spcPct val="100000"/>
              </a:lnSpc>
              <a:spcAft>
                <a:spcPts val="900"/>
              </a:spcAft>
              <a:defRPr sz="2000" b="0" i="0">
                <a:solidFill>
                  <a:srgbClr val="252F38"/>
                </a:solidFill>
                <a:latin typeface="Calibri"/>
              </a:defRPr>
            </a:pPr>
            <a:endParaRPr lang="it-IT" dirty="0"/>
          </a:p>
          <a:p>
            <a:pPr algn="just">
              <a:lnSpc>
                <a:spcPct val="100000"/>
              </a:lnSpc>
              <a:spcAft>
                <a:spcPts val="900"/>
              </a:spcAft>
              <a:defRPr sz="2000" b="0" i="0">
                <a:solidFill>
                  <a:srgbClr val="252F38"/>
                </a:solidFill>
                <a:latin typeface="Calibri"/>
              </a:defRPr>
            </a:pPr>
            <a:r>
              <a:rPr dirty="0"/>
              <a:t>Per </a:t>
            </a:r>
            <a:r>
              <a:rPr dirty="0" err="1"/>
              <a:t>renderla</a:t>
            </a:r>
            <a:r>
              <a:rPr dirty="0"/>
              <a:t> </a:t>
            </a:r>
            <a:r>
              <a:rPr dirty="0" err="1"/>
              <a:t>esigibile</a:t>
            </a:r>
            <a:r>
              <a:rPr dirty="0"/>
              <a:t>, il contratto deve </a:t>
            </a:r>
            <a:r>
              <a:rPr dirty="0" err="1"/>
              <a:t>tradurla</a:t>
            </a:r>
            <a:r>
              <a:rPr dirty="0"/>
              <a:t> in una </a:t>
            </a:r>
            <a:r>
              <a:rPr dirty="0" err="1"/>
              <a:t>scheda</a:t>
            </a:r>
            <a:r>
              <a:rPr dirty="0"/>
              <a:t> di esecuzione: prestazione, </a:t>
            </a:r>
            <a:r>
              <a:rPr dirty="0" err="1"/>
              <a:t>frequenza</a:t>
            </a:r>
            <a:r>
              <a:rPr dirty="0"/>
              <a:t>, quantità, output documentale, </a:t>
            </a:r>
            <a:r>
              <a:rPr dirty="0" err="1"/>
              <a:t>referente</a:t>
            </a:r>
            <a:r>
              <a:rPr dirty="0"/>
              <a:t>, scadenza e conseguenza </a:t>
            </a:r>
            <a:r>
              <a:rPr dirty="0" err="1"/>
              <a:t>dell’omissione</a:t>
            </a:r>
            <a:r>
              <a:rPr dirty="0"/>
              <a:t>.</a:t>
            </a:r>
          </a:p>
          <a:p>
            <a:pPr algn="just">
              <a:lnSpc>
                <a:spcPct val="100000"/>
              </a:lnSpc>
              <a:spcAft>
                <a:spcPts val="900"/>
              </a:spcAft>
              <a:defRPr sz="2000" b="1" i="0">
                <a:solidFill>
                  <a:srgbClr val="183E68"/>
                </a:solidFill>
                <a:latin typeface="Calibri"/>
              </a:defRPr>
            </a:pPr>
            <a:r>
              <a:rPr dirty="0"/>
              <a:t>Esempio: “</a:t>
            </a:r>
            <a:r>
              <a:rPr dirty="0" err="1"/>
              <a:t>reportistica</a:t>
            </a:r>
            <a:r>
              <a:rPr dirty="0"/>
              <a:t> </a:t>
            </a:r>
            <a:r>
              <a:rPr dirty="0" err="1"/>
              <a:t>predittiva</a:t>
            </a:r>
            <a:r>
              <a:rPr dirty="0"/>
              <a:t>” in un servizio ICT non </a:t>
            </a:r>
            <a:r>
              <a:rPr dirty="0" err="1"/>
              <a:t>è</a:t>
            </a:r>
            <a:r>
              <a:rPr dirty="0"/>
              <a:t> un impegno </a:t>
            </a:r>
            <a:r>
              <a:rPr dirty="0" err="1"/>
              <a:t>controllabile</a:t>
            </a:r>
            <a:r>
              <a:rPr dirty="0"/>
              <a:t> </a:t>
            </a:r>
            <a:r>
              <a:rPr dirty="0" err="1"/>
              <a:t>finché</a:t>
            </a:r>
            <a:r>
              <a:rPr dirty="0"/>
              <a:t> non sono definiti dataset, </a:t>
            </a:r>
            <a:r>
              <a:rPr dirty="0" err="1"/>
              <a:t>periodicità</a:t>
            </a:r>
            <a:r>
              <a:rPr dirty="0"/>
              <a:t>, formato, indicatori e soglia di </a:t>
            </a:r>
            <a:r>
              <a:rPr dirty="0" err="1"/>
              <a:t>attendibilità</a:t>
            </a:r>
            <a:r>
              <a:rPr dirty="0"/>
              <a:t>. </a:t>
            </a:r>
            <a:endParaRPr lang="it-IT" dirty="0"/>
          </a:p>
          <a:p>
            <a:pPr algn="just">
              <a:lnSpc>
                <a:spcPct val="100000"/>
              </a:lnSpc>
              <a:spcAft>
                <a:spcPts val="900"/>
              </a:spcAft>
              <a:defRPr sz="2000" b="1" i="0">
                <a:solidFill>
                  <a:srgbClr val="183E68"/>
                </a:solidFill>
                <a:latin typeface="Calibri"/>
              </a:defRPr>
            </a:pPr>
            <a:endParaRPr lang="it-IT" dirty="0"/>
          </a:p>
          <a:p>
            <a:pPr algn="just">
              <a:lnSpc>
                <a:spcPct val="100000"/>
              </a:lnSpc>
              <a:spcAft>
                <a:spcPts val="900"/>
              </a:spcAft>
              <a:defRPr sz="2000" b="1" i="0">
                <a:solidFill>
                  <a:srgbClr val="183E68"/>
                </a:solidFill>
                <a:latin typeface="Calibri"/>
              </a:defRPr>
            </a:pPr>
            <a:r>
              <a:rPr dirty="0"/>
              <a:t>“Personale </a:t>
            </a:r>
            <a:r>
              <a:rPr dirty="0" err="1"/>
              <a:t>aggiuntivo</a:t>
            </a:r>
            <a:r>
              <a:rPr dirty="0"/>
              <a:t>” non </a:t>
            </a:r>
            <a:r>
              <a:rPr dirty="0" err="1"/>
              <a:t>è</a:t>
            </a:r>
            <a:r>
              <a:rPr dirty="0"/>
              <a:t> </a:t>
            </a:r>
            <a:r>
              <a:rPr dirty="0" err="1"/>
              <a:t>controllabile</a:t>
            </a:r>
            <a:r>
              <a:rPr dirty="0"/>
              <a:t> se non sono definite ore, profili, </a:t>
            </a:r>
            <a:r>
              <a:rPr dirty="0" err="1"/>
              <a:t>presenze</a:t>
            </a:r>
            <a:r>
              <a:rPr dirty="0"/>
              <a:t> e sostituzioni.</a:t>
            </a:r>
          </a:p>
          <a:p>
            <a:pPr algn="just">
              <a:lnSpc>
                <a:spcPct val="100000"/>
              </a:lnSpc>
              <a:spcAft>
                <a:spcPts val="900"/>
              </a:spcAft>
              <a:defRPr sz="2000" b="0" i="1">
                <a:solidFill>
                  <a:srgbClr val="AE3838"/>
                </a:solidFill>
                <a:latin typeface="Calibri"/>
              </a:defRPr>
            </a:pPr>
            <a:r>
              <a:rPr lang="it-IT" dirty="0"/>
              <a:t>Non </a:t>
            </a:r>
            <a:r>
              <a:rPr dirty="0"/>
              <a:t>utilizzare l’offerta tecnica solo per l’aggiudicazione e </a:t>
            </a:r>
            <a:r>
              <a:rPr dirty="0" err="1"/>
              <a:t>tornare</a:t>
            </a:r>
            <a:r>
              <a:rPr dirty="0"/>
              <a:t>, in esecuzione, al capitolato minimo. ANAC considera questa </a:t>
            </a:r>
            <a:r>
              <a:rPr dirty="0" err="1"/>
              <a:t>frattura</a:t>
            </a:r>
            <a:r>
              <a:rPr dirty="0"/>
              <a:t> una criticità del sistema di controllo.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507831"/>
          </a:xfrm>
          <a:prstGeom prst="rect">
            <a:avLst/>
          </a:prstGeom>
          <a:noFill/>
        </p:spPr>
        <p:txBody>
          <a:bodyPr wrap="square">
            <a:spAutoFit/>
          </a:bodyPr>
          <a:lstStyle/>
          <a:p>
            <a:pPr>
              <a:defRPr sz="2700" b="1">
                <a:solidFill>
                  <a:srgbClr val="183E68"/>
                </a:solidFill>
                <a:latin typeface="Calibri"/>
              </a:defRPr>
            </a:pPr>
            <a:r>
              <a:rPr dirty="0"/>
              <a:t>Revisione ordinaria con </a:t>
            </a:r>
            <a:r>
              <a:rPr dirty="0" err="1"/>
              <a:t>paniere</a:t>
            </a:r>
            <a:r>
              <a:rPr dirty="0"/>
              <a:t> </a:t>
            </a:r>
            <a:r>
              <a:rPr dirty="0" err="1"/>
              <a:t>composito</a:t>
            </a:r>
            <a:endParaRPr dirty="0"/>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37</a:t>
            </a:r>
          </a:p>
        </p:txBody>
      </p:sp>
      <p:sp>
        <p:nvSpPr>
          <p:cNvPr id="6" name="Rounded Rectangle 5"/>
          <p:cNvSpPr/>
          <p:nvPr/>
        </p:nvSpPr>
        <p:spPr>
          <a:xfrm>
            <a:off x="749808" y="1164052"/>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rPr dirty="0"/>
              <a:t>CLAUSOLA COMPOSITA</a:t>
            </a:r>
          </a:p>
        </p:txBody>
      </p:sp>
      <p:sp>
        <p:nvSpPr>
          <p:cNvPr id="7" name="Rounded Rectangle 6"/>
          <p:cNvSpPr/>
          <p:nvPr/>
        </p:nvSpPr>
        <p:spPr>
          <a:xfrm>
            <a:off x="658368" y="1783080"/>
            <a:ext cx="10972800" cy="297180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t>“A decorrere dal secondo anno, i prezzi unitari sono adeguati annualmente mediante l’indice composito I = 0,55 L + 0,30 M + 0,15 G, dove L è l’indice delle retribuzioni contrattuali del settore, M l’indice dei prezzi delle materie caratteristiche e G l’indice generale dei servizi. L’adeguamento opera in aumento e in diminuzione sulla variazione dell’indice rispetto al mese base __. Gli importi riconosciuti in via ordinaria non concorrono al calcolo della soglia per la revisione straordinaria.”</a:t>
            </a:r>
          </a:p>
        </p:txBody>
      </p:sp>
      <p:sp>
        <p:nvSpPr>
          <p:cNvPr id="8" name="TextBox 7"/>
          <p:cNvSpPr txBox="1"/>
          <p:nvPr/>
        </p:nvSpPr>
        <p:spPr>
          <a:xfrm>
            <a:off x="749808" y="4892040"/>
            <a:ext cx="10789920" cy="1143000"/>
          </a:xfrm>
          <a:prstGeom prst="rect">
            <a:avLst/>
          </a:prstGeom>
          <a:noFill/>
        </p:spPr>
        <p:txBody>
          <a:bodyPr wrap="square" lIns="18288" tIns="18288" rIns="18288" bIns="18288" anchor="t">
            <a:spAutoFit/>
          </a:bodyPr>
          <a:lstStyle/>
          <a:p>
            <a:pPr algn="l">
              <a:defRPr sz="1750" b="0" i="0">
                <a:solidFill>
                  <a:srgbClr val="65788C"/>
                </a:solidFill>
                <a:latin typeface="Calibri"/>
              </a:defRPr>
            </a:pPr>
            <a:r>
              <a:t>I pesi devono derivare dalla progettazione del servizio e dalla struttura del prezzo. La clausola deve stabilire cosa accade se un indice cessa, viene riclassificato o è pubblicato con ritardo.</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507831"/>
          </a:xfrm>
          <a:prstGeom prst="rect">
            <a:avLst/>
          </a:prstGeom>
          <a:noFill/>
        </p:spPr>
        <p:txBody>
          <a:bodyPr wrap="square">
            <a:spAutoFit/>
          </a:bodyPr>
          <a:lstStyle/>
          <a:p>
            <a:pPr>
              <a:defRPr sz="2700" b="1">
                <a:solidFill>
                  <a:srgbClr val="183E68"/>
                </a:solidFill>
                <a:latin typeface="Calibri"/>
              </a:defRPr>
            </a:pPr>
            <a:r>
              <a:rPr dirty="0"/>
              <a:t>Servizio ad alta </a:t>
            </a:r>
            <a:r>
              <a:rPr dirty="0" err="1"/>
              <a:t>intensità</a:t>
            </a:r>
            <a:r>
              <a:rPr dirty="0"/>
              <a:t> di manodopera</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38</a:t>
            </a:r>
          </a:p>
        </p:txBody>
      </p:sp>
      <p:sp>
        <p:nvSpPr>
          <p:cNvPr id="6" name="Rounded Rectangle 5"/>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CLAUSOLA LAVORO</a:t>
            </a:r>
          </a:p>
        </p:txBody>
      </p:sp>
      <p:sp>
        <p:nvSpPr>
          <p:cNvPr id="7" name="Rounded Rectangle 6"/>
          <p:cNvSpPr/>
          <p:nvPr/>
        </p:nvSpPr>
        <p:spPr>
          <a:xfrm>
            <a:off x="658368" y="1783080"/>
            <a:ext cx="10972800" cy="1853255"/>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rPr dirty="0"/>
              <a:t>“La quota di prezzo </a:t>
            </a:r>
            <a:r>
              <a:rPr dirty="0" err="1"/>
              <a:t>riferibile</a:t>
            </a:r>
            <a:r>
              <a:rPr dirty="0"/>
              <a:t> alla manodopera, pari al __% secondo il progetto e l’offerta, </a:t>
            </a:r>
            <a:r>
              <a:rPr dirty="0" err="1"/>
              <a:t>è</a:t>
            </a:r>
            <a:r>
              <a:rPr dirty="0"/>
              <a:t> adeguata annualmente in base alla </a:t>
            </a:r>
            <a:r>
              <a:rPr dirty="0" err="1"/>
              <a:t>variazione</a:t>
            </a:r>
            <a:r>
              <a:rPr dirty="0"/>
              <a:t> </a:t>
            </a:r>
            <a:r>
              <a:rPr dirty="0" err="1"/>
              <a:t>dell’indice</a:t>
            </a:r>
            <a:r>
              <a:rPr dirty="0"/>
              <a:t> ISTAT delle </a:t>
            </a:r>
            <a:r>
              <a:rPr dirty="0" err="1"/>
              <a:t>retribuzioni</a:t>
            </a:r>
            <a:r>
              <a:rPr dirty="0"/>
              <a:t> contrattuali orarie del settore ATECO __. Restano esclusi dal calcolo gli </a:t>
            </a:r>
            <a:r>
              <a:rPr dirty="0" err="1"/>
              <a:t>incrementi</a:t>
            </a:r>
            <a:r>
              <a:rPr dirty="0"/>
              <a:t> del costo del lavoro già </a:t>
            </a:r>
            <a:r>
              <a:rPr dirty="0" err="1"/>
              <a:t>vigenti</a:t>
            </a:r>
            <a:r>
              <a:rPr dirty="0"/>
              <a:t> o conoscibili alla data di presentazione dell’offerta. La revisione non </a:t>
            </a:r>
            <a:r>
              <a:rPr dirty="0" err="1"/>
              <a:t>remunera</a:t>
            </a:r>
            <a:r>
              <a:rPr dirty="0"/>
              <a:t> </a:t>
            </a:r>
            <a:r>
              <a:rPr dirty="0" err="1"/>
              <a:t>inefficienze</a:t>
            </a:r>
            <a:r>
              <a:rPr dirty="0"/>
              <a:t> organizzative, scelte di inquadramento </a:t>
            </a:r>
            <a:r>
              <a:rPr dirty="0" err="1"/>
              <a:t>difformi</a:t>
            </a:r>
            <a:r>
              <a:rPr dirty="0"/>
              <a:t> o maggiori costi derivanti da violazioni contrattuali.”</a:t>
            </a:r>
          </a:p>
        </p:txBody>
      </p:sp>
      <p:sp>
        <p:nvSpPr>
          <p:cNvPr id="8" name="TextBox 7"/>
          <p:cNvSpPr txBox="1"/>
          <p:nvPr/>
        </p:nvSpPr>
        <p:spPr>
          <a:xfrm>
            <a:off x="832104" y="4104167"/>
            <a:ext cx="10789920" cy="1143000"/>
          </a:xfrm>
          <a:prstGeom prst="rect">
            <a:avLst/>
          </a:prstGeom>
          <a:noFill/>
        </p:spPr>
        <p:txBody>
          <a:bodyPr wrap="square" lIns="18288" tIns="18288" rIns="18288" bIns="18288" anchor="t">
            <a:spAutoFit/>
          </a:bodyPr>
          <a:lstStyle/>
          <a:p>
            <a:pPr algn="l">
              <a:defRPr sz="1750" b="0" i="0">
                <a:solidFill>
                  <a:srgbClr val="65788C"/>
                </a:solidFill>
                <a:latin typeface="Calibri"/>
              </a:defRPr>
            </a:pPr>
            <a:r>
              <a:rPr dirty="0"/>
              <a:t>La clausola non sostituisce la verifica del CCNL applicabile né consente di recuperare costi </a:t>
            </a:r>
            <a:r>
              <a:rPr dirty="0" err="1"/>
              <a:t>noti</a:t>
            </a:r>
            <a:r>
              <a:rPr dirty="0"/>
              <a:t> che </a:t>
            </a:r>
            <a:r>
              <a:rPr dirty="0" err="1"/>
              <a:t>l’offerente</a:t>
            </a:r>
            <a:r>
              <a:rPr dirty="0"/>
              <a:t> </a:t>
            </a:r>
            <a:r>
              <a:rPr dirty="0" err="1"/>
              <a:t>avrebbe</a:t>
            </a:r>
            <a:r>
              <a:rPr dirty="0"/>
              <a:t> </a:t>
            </a:r>
            <a:r>
              <a:rPr dirty="0" err="1"/>
              <a:t>dovuto</a:t>
            </a:r>
            <a:r>
              <a:rPr dirty="0"/>
              <a:t> </a:t>
            </a:r>
            <a:r>
              <a:rPr dirty="0" err="1"/>
              <a:t>incorporare</a:t>
            </a:r>
            <a:r>
              <a:rPr dirty="0"/>
              <a:t>. </a:t>
            </a:r>
            <a:r>
              <a:rPr dirty="0" err="1"/>
              <a:t>È</a:t>
            </a:r>
            <a:r>
              <a:rPr dirty="0"/>
              <a:t> utile coordinare la quota lavoro con il costo stimato ex art. 41, comma 13.</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507831"/>
          </a:xfrm>
          <a:prstGeom prst="rect">
            <a:avLst/>
          </a:prstGeom>
          <a:noFill/>
        </p:spPr>
        <p:txBody>
          <a:bodyPr wrap="square">
            <a:spAutoFit/>
          </a:bodyPr>
          <a:lstStyle/>
          <a:p>
            <a:pPr>
              <a:defRPr sz="2700" b="1">
                <a:solidFill>
                  <a:srgbClr val="183E68"/>
                </a:solidFill>
                <a:latin typeface="Calibri"/>
              </a:defRPr>
            </a:pPr>
            <a:r>
              <a:rPr dirty="0"/>
              <a:t>Accordo quadro o fornitura a prezzi </a:t>
            </a:r>
            <a:r>
              <a:rPr dirty="0" err="1"/>
              <a:t>unitari</a:t>
            </a:r>
            <a:endParaRPr dirty="0"/>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39</a:t>
            </a:r>
          </a:p>
        </p:txBody>
      </p:sp>
      <p:sp>
        <p:nvSpPr>
          <p:cNvPr id="7" name="Rounded Rectangle 6"/>
          <p:cNvSpPr/>
          <p:nvPr/>
        </p:nvSpPr>
        <p:spPr>
          <a:xfrm>
            <a:off x="548640" y="1362456"/>
            <a:ext cx="10972800" cy="187452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rPr dirty="0"/>
              <a:t>“La revisione </a:t>
            </a:r>
            <a:r>
              <a:rPr dirty="0" err="1"/>
              <a:t>è</a:t>
            </a:r>
            <a:r>
              <a:rPr dirty="0"/>
              <a:t> applicata ai prezzi </a:t>
            </a:r>
            <a:r>
              <a:rPr dirty="0" err="1"/>
              <a:t>unitari</a:t>
            </a:r>
            <a:r>
              <a:rPr dirty="0"/>
              <a:t> degli </a:t>
            </a:r>
            <a:r>
              <a:rPr dirty="0" err="1"/>
              <a:t>ordinativi</a:t>
            </a:r>
            <a:r>
              <a:rPr dirty="0"/>
              <a:t> emessi successivamente alla data di efficacia </a:t>
            </a:r>
            <a:r>
              <a:rPr dirty="0" err="1"/>
              <a:t>dell’adeguamento</a:t>
            </a:r>
            <a:r>
              <a:rPr dirty="0"/>
              <a:t>. Gli </a:t>
            </a:r>
            <a:r>
              <a:rPr dirty="0" err="1"/>
              <a:t>ordinativi</a:t>
            </a:r>
            <a:r>
              <a:rPr dirty="0"/>
              <a:t> già emessi restano regolati dai prezzi </a:t>
            </a:r>
            <a:r>
              <a:rPr dirty="0" err="1"/>
              <a:t>vigenti</a:t>
            </a:r>
            <a:r>
              <a:rPr dirty="0"/>
              <a:t> alla relativa data, salvo che il contratto </a:t>
            </a:r>
            <a:r>
              <a:rPr dirty="0" err="1"/>
              <a:t>preveda</a:t>
            </a:r>
            <a:r>
              <a:rPr dirty="0"/>
              <a:t> espressamente una diversa disciplina per </a:t>
            </a:r>
            <a:r>
              <a:rPr dirty="0" err="1"/>
              <a:t>consegne</a:t>
            </a:r>
            <a:r>
              <a:rPr dirty="0"/>
              <a:t> </a:t>
            </a:r>
            <a:r>
              <a:rPr dirty="0" err="1"/>
              <a:t>differite</a:t>
            </a:r>
            <a:r>
              <a:rPr dirty="0"/>
              <a:t>. Per ciascuna categoria </a:t>
            </a:r>
            <a:r>
              <a:rPr dirty="0" err="1"/>
              <a:t>merceologica</a:t>
            </a:r>
            <a:r>
              <a:rPr dirty="0"/>
              <a:t> </a:t>
            </a:r>
            <a:r>
              <a:rPr dirty="0" err="1"/>
              <a:t>è</a:t>
            </a:r>
            <a:r>
              <a:rPr dirty="0"/>
              <a:t> utilizzato </a:t>
            </a:r>
            <a:r>
              <a:rPr dirty="0" err="1"/>
              <a:t>l’indice</a:t>
            </a:r>
            <a:r>
              <a:rPr dirty="0"/>
              <a:t> __; per le voci </a:t>
            </a:r>
            <a:r>
              <a:rPr dirty="0" err="1"/>
              <a:t>prive</a:t>
            </a:r>
            <a:r>
              <a:rPr dirty="0"/>
              <a:t> di </a:t>
            </a:r>
            <a:r>
              <a:rPr dirty="0" err="1"/>
              <a:t>indice</a:t>
            </a:r>
            <a:r>
              <a:rPr dirty="0"/>
              <a:t> </a:t>
            </a:r>
            <a:r>
              <a:rPr dirty="0" err="1"/>
              <a:t>rappresentativo</a:t>
            </a:r>
            <a:r>
              <a:rPr dirty="0"/>
              <a:t> opera il </a:t>
            </a:r>
            <a:r>
              <a:rPr dirty="0" err="1"/>
              <a:t>paniere</a:t>
            </a:r>
            <a:r>
              <a:rPr dirty="0"/>
              <a:t> </a:t>
            </a:r>
            <a:r>
              <a:rPr dirty="0" err="1"/>
              <a:t>residuale</a:t>
            </a:r>
            <a:r>
              <a:rPr dirty="0"/>
              <a:t> __.”</a:t>
            </a:r>
          </a:p>
        </p:txBody>
      </p:sp>
      <p:sp>
        <p:nvSpPr>
          <p:cNvPr id="8" name="TextBox 7"/>
          <p:cNvSpPr txBox="1"/>
          <p:nvPr/>
        </p:nvSpPr>
        <p:spPr>
          <a:xfrm>
            <a:off x="731520" y="4114800"/>
            <a:ext cx="10789920" cy="1143000"/>
          </a:xfrm>
          <a:prstGeom prst="rect">
            <a:avLst/>
          </a:prstGeom>
          <a:noFill/>
        </p:spPr>
        <p:txBody>
          <a:bodyPr wrap="square" lIns="18288" tIns="18288" rIns="18288" bIns="18288" anchor="t">
            <a:spAutoFit/>
          </a:bodyPr>
          <a:lstStyle/>
          <a:p>
            <a:pPr algn="l">
              <a:defRPr sz="1750" b="0" i="0">
                <a:solidFill>
                  <a:srgbClr val="65788C"/>
                </a:solidFill>
                <a:latin typeface="Calibri"/>
              </a:defRPr>
            </a:pPr>
            <a:r>
              <a:rPr dirty="0"/>
              <a:t>Negli accordi quadro occorre distinguere valore massimo, contratti attuativi, data di </a:t>
            </a:r>
            <a:r>
              <a:rPr dirty="0" err="1"/>
              <a:t>cristallizzazione</a:t>
            </a:r>
            <a:r>
              <a:rPr dirty="0"/>
              <a:t> del prezzo e quote di prestazione ancora da eseguire. Il rischio di doppio </a:t>
            </a:r>
            <a:r>
              <a:rPr dirty="0" err="1"/>
              <a:t>conteggio</a:t>
            </a:r>
            <a:r>
              <a:rPr dirty="0"/>
              <a:t> </a:t>
            </a:r>
            <a:r>
              <a:rPr dirty="0" err="1"/>
              <a:t>è</a:t>
            </a:r>
            <a:r>
              <a:rPr dirty="0"/>
              <a:t> elevato quando il </a:t>
            </a:r>
            <a:r>
              <a:rPr dirty="0" err="1"/>
              <a:t>listino</a:t>
            </a:r>
            <a:r>
              <a:rPr dirty="0"/>
              <a:t> del </a:t>
            </a:r>
            <a:r>
              <a:rPr dirty="0" err="1"/>
              <a:t>produttore</a:t>
            </a:r>
            <a:r>
              <a:rPr dirty="0"/>
              <a:t> </a:t>
            </a:r>
            <a:r>
              <a:rPr dirty="0" err="1"/>
              <a:t>è</a:t>
            </a:r>
            <a:r>
              <a:rPr dirty="0"/>
              <a:t> già indicizzato.</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39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66928" y="256032"/>
            <a:ext cx="10972800" cy="658368"/>
          </a:xfrm>
          <a:prstGeom prst="rect">
            <a:avLst/>
          </a:prstGeom>
          <a:noFill/>
        </p:spPr>
        <p:txBody>
          <a:bodyPr wrap="square">
            <a:spAutoFit/>
          </a:bodyPr>
          <a:lstStyle/>
          <a:p>
            <a:pPr>
              <a:defRPr sz="2700" b="1">
                <a:solidFill>
                  <a:srgbClr val="183E68"/>
                </a:solidFill>
                <a:latin typeface="Calibri"/>
              </a:defRPr>
            </a:pPr>
            <a:r>
              <a:rPr dirty="0"/>
              <a:t>Benchmark degli indici: costruire il </a:t>
            </a:r>
            <a:r>
              <a:rPr dirty="0" err="1"/>
              <a:t>paniere</a:t>
            </a:r>
            <a:r>
              <a:rPr dirty="0"/>
              <a:t> sul vero driver di costo</a:t>
            </a:r>
          </a:p>
        </p:txBody>
      </p:sp>
      <p:sp>
        <p:nvSpPr>
          <p:cNvPr id="5" name="TextBox 4"/>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Linee guida MIT 5 giugno 2026, Parte II.</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40</a:t>
            </a:r>
          </a:p>
        </p:txBody>
      </p:sp>
      <p:graphicFrame>
        <p:nvGraphicFramePr>
          <p:cNvPr id="7" name="Table 6"/>
          <p:cNvGraphicFramePr>
            <a:graphicFrameLocks noGrp="1"/>
          </p:cNvGraphicFramePr>
          <p:nvPr>
            <p:extLst>
              <p:ext uri="{D42A27DB-BD31-4B8C-83A1-F6EECF244321}">
                <p14:modId xmlns:p14="http://schemas.microsoft.com/office/powerpoint/2010/main" val="3422638345"/>
              </p:ext>
            </p:extLst>
          </p:nvPr>
        </p:nvGraphicFramePr>
        <p:xfrm>
          <a:off x="649224" y="1055813"/>
          <a:ext cx="10972800" cy="4526280"/>
        </p:xfrm>
        <a:graphic>
          <a:graphicData uri="http://schemas.openxmlformats.org/drawingml/2006/table">
            <a:tbl>
              <a:tblPr firstRow="1" bandRow="1">
                <a:tableStyleId>{5C22544A-7EE6-4342-B048-85BDC9FD1C3A}</a:tableStyleId>
              </a:tblPr>
              <a:tblGrid>
                <a:gridCol w="2240280">
                  <a:extLst>
                    <a:ext uri="{9D8B030D-6E8A-4147-A177-3AD203B41FA5}">
                      <a16:colId xmlns:a16="http://schemas.microsoft.com/office/drawing/2014/main" val="20000"/>
                    </a:ext>
                  </a:extLst>
                </a:gridCol>
                <a:gridCol w="5120640">
                  <a:extLst>
                    <a:ext uri="{9D8B030D-6E8A-4147-A177-3AD203B41FA5}">
                      <a16:colId xmlns:a16="http://schemas.microsoft.com/office/drawing/2014/main" val="20001"/>
                    </a:ext>
                  </a:extLst>
                </a:gridCol>
                <a:gridCol w="3611880">
                  <a:extLst>
                    <a:ext uri="{9D8B030D-6E8A-4147-A177-3AD203B41FA5}">
                      <a16:colId xmlns:a16="http://schemas.microsoft.com/office/drawing/2014/main" val="20002"/>
                    </a:ext>
                  </a:extLst>
                </a:gridCol>
              </a:tblGrid>
              <a:tr h="754380">
                <a:tc>
                  <a:txBody>
                    <a:bodyPr/>
                    <a:lstStyle/>
                    <a:p>
                      <a:pPr algn="ctr">
                        <a:defRPr sz="1540" b="1">
                          <a:solidFill>
                            <a:srgbClr val="FFFFFF"/>
                          </a:solidFill>
                          <a:latin typeface="Calibri"/>
                        </a:defRPr>
                      </a:pPr>
                      <a:r>
                        <a:t>Settore</a:t>
                      </a:r>
                    </a:p>
                  </a:txBody>
                  <a:tcPr marL="45720" marR="45720" marT="36576" marB="36576">
                    <a:solidFill>
                      <a:srgbClr val="183E68"/>
                    </a:solidFill>
                  </a:tcPr>
                </a:tc>
                <a:tc>
                  <a:txBody>
                    <a:bodyPr/>
                    <a:lstStyle/>
                    <a:p>
                      <a:pPr algn="ctr">
                        <a:defRPr sz="1540" b="1">
                          <a:solidFill>
                            <a:srgbClr val="FFFFFF"/>
                          </a:solidFill>
                          <a:latin typeface="Calibri"/>
                        </a:defRPr>
                      </a:pPr>
                      <a:r>
                        <a:rPr dirty="0"/>
                        <a:t>Driver / </a:t>
                      </a:r>
                      <a:r>
                        <a:rPr dirty="0" err="1"/>
                        <a:t>indice</a:t>
                      </a:r>
                      <a:r>
                        <a:rPr dirty="0"/>
                        <a:t> benchmark</a:t>
                      </a:r>
                    </a:p>
                  </a:txBody>
                  <a:tcPr marL="45720" marR="45720" marT="36576" marB="36576">
                    <a:solidFill>
                      <a:srgbClr val="183E68"/>
                    </a:solidFill>
                  </a:tcPr>
                </a:tc>
                <a:tc>
                  <a:txBody>
                    <a:bodyPr/>
                    <a:lstStyle/>
                    <a:p>
                      <a:pPr algn="ctr">
                        <a:defRPr sz="1540" b="1">
                          <a:solidFill>
                            <a:srgbClr val="FFFFFF"/>
                          </a:solidFill>
                          <a:latin typeface="Calibri"/>
                        </a:defRPr>
                      </a:pPr>
                      <a:r>
                        <a:t>Errore da evitare</a:t>
                      </a:r>
                    </a:p>
                  </a:txBody>
                  <a:tcPr marL="45720" marR="45720" marT="36576" marB="36576">
                    <a:solidFill>
                      <a:srgbClr val="183E68"/>
                    </a:solidFill>
                  </a:tcPr>
                </a:tc>
                <a:extLst>
                  <a:ext uri="{0D108BD9-81ED-4DB2-BD59-A6C34878D82A}">
                    <a16:rowId xmlns:a16="http://schemas.microsoft.com/office/drawing/2014/main" val="10000"/>
                  </a:ext>
                </a:extLst>
              </a:tr>
              <a:tr h="754380">
                <a:tc>
                  <a:txBody>
                    <a:bodyPr/>
                    <a:lstStyle/>
                    <a:p>
                      <a:pPr>
                        <a:defRPr sz="1540">
                          <a:solidFill>
                            <a:srgbClr val="252F38"/>
                          </a:solidFill>
                          <a:latin typeface="Calibri"/>
                        </a:defRPr>
                      </a:pPr>
                      <a:r>
                        <a:t>Pulizie, vigilanza, servizi sociali</a:t>
                      </a:r>
                    </a:p>
                  </a:txBody>
                  <a:tcPr marL="64008" marR="64008" marT="36576" marB="36576">
                    <a:solidFill>
                      <a:srgbClr val="FFFFFF"/>
                    </a:solidFill>
                  </a:tcPr>
                </a:tc>
                <a:tc>
                  <a:txBody>
                    <a:bodyPr/>
                    <a:lstStyle/>
                    <a:p>
                      <a:pPr>
                        <a:defRPr sz="1540">
                          <a:solidFill>
                            <a:srgbClr val="252F38"/>
                          </a:solidFill>
                          <a:latin typeface="Calibri"/>
                        </a:defRPr>
                      </a:pPr>
                      <a:r>
                        <a:t>Retribuzioni contrattuali del settore ATECO; peso pari all’incidenza stimata del lavoro</a:t>
                      </a:r>
                    </a:p>
                  </a:txBody>
                  <a:tcPr marL="64008" marR="64008" marT="36576" marB="36576">
                    <a:solidFill>
                      <a:srgbClr val="FFFFFF"/>
                    </a:solidFill>
                  </a:tcPr>
                </a:tc>
                <a:tc>
                  <a:txBody>
                    <a:bodyPr/>
                    <a:lstStyle/>
                    <a:p>
                      <a:pPr>
                        <a:defRPr sz="1540">
                          <a:solidFill>
                            <a:srgbClr val="252F38"/>
                          </a:solidFill>
                          <a:latin typeface="Calibri"/>
                        </a:defRPr>
                      </a:pPr>
                      <a:r>
                        <a:t>FOI generale come unico indice in un servizio labour intensive</a:t>
                      </a:r>
                    </a:p>
                  </a:txBody>
                  <a:tcPr marL="64008" marR="64008" marT="36576" marB="36576">
                    <a:solidFill>
                      <a:srgbClr val="FFFFFF"/>
                    </a:solidFill>
                  </a:tcPr>
                </a:tc>
                <a:extLst>
                  <a:ext uri="{0D108BD9-81ED-4DB2-BD59-A6C34878D82A}">
                    <a16:rowId xmlns:a16="http://schemas.microsoft.com/office/drawing/2014/main" val="10001"/>
                  </a:ext>
                </a:extLst>
              </a:tr>
              <a:tr h="754380">
                <a:tc>
                  <a:txBody>
                    <a:bodyPr/>
                    <a:lstStyle/>
                    <a:p>
                      <a:pPr>
                        <a:defRPr sz="1540">
                          <a:solidFill>
                            <a:srgbClr val="252F38"/>
                          </a:solidFill>
                          <a:latin typeface="Calibri"/>
                        </a:defRPr>
                      </a:pPr>
                      <a:r>
                        <a:t>Ristorazione</a:t>
                      </a:r>
                    </a:p>
                  </a:txBody>
                  <a:tcPr marL="64008" marR="64008" marT="36576" marB="36576">
                    <a:solidFill>
                      <a:srgbClr val="F7FAFD"/>
                    </a:solidFill>
                  </a:tcPr>
                </a:tc>
                <a:tc>
                  <a:txBody>
                    <a:bodyPr/>
                    <a:lstStyle/>
                    <a:p>
                      <a:pPr>
                        <a:defRPr sz="1540">
                          <a:solidFill>
                            <a:srgbClr val="252F38"/>
                          </a:solidFill>
                          <a:latin typeface="Calibri"/>
                        </a:defRPr>
                      </a:pPr>
                      <a:r>
                        <a:t>Lavoro + materie prime alimentari + costi vari/energia</a:t>
                      </a:r>
                    </a:p>
                  </a:txBody>
                  <a:tcPr marL="64008" marR="64008" marT="36576" marB="36576">
                    <a:solidFill>
                      <a:srgbClr val="F7FAFD"/>
                    </a:solidFill>
                  </a:tcPr>
                </a:tc>
                <a:tc>
                  <a:txBody>
                    <a:bodyPr/>
                    <a:lstStyle/>
                    <a:p>
                      <a:pPr>
                        <a:defRPr sz="1540">
                          <a:solidFill>
                            <a:srgbClr val="252F38"/>
                          </a:solidFill>
                          <a:latin typeface="Calibri"/>
                        </a:defRPr>
                      </a:pPr>
                      <a:r>
                        <a:t>Indicizzare tutto al costo del lavoro o solo all’inflazione generale</a:t>
                      </a:r>
                    </a:p>
                  </a:txBody>
                  <a:tcPr marL="64008" marR="64008" marT="36576" marB="36576">
                    <a:solidFill>
                      <a:srgbClr val="F7FAFD"/>
                    </a:solidFill>
                  </a:tcPr>
                </a:tc>
                <a:extLst>
                  <a:ext uri="{0D108BD9-81ED-4DB2-BD59-A6C34878D82A}">
                    <a16:rowId xmlns:a16="http://schemas.microsoft.com/office/drawing/2014/main" val="10002"/>
                  </a:ext>
                </a:extLst>
              </a:tr>
              <a:tr h="754380">
                <a:tc>
                  <a:txBody>
                    <a:bodyPr/>
                    <a:lstStyle/>
                    <a:p>
                      <a:pPr>
                        <a:defRPr sz="1540">
                          <a:solidFill>
                            <a:srgbClr val="252F38"/>
                          </a:solidFill>
                          <a:latin typeface="Calibri"/>
                        </a:defRPr>
                      </a:pPr>
                      <a:r>
                        <a:t>ICT</a:t>
                      </a:r>
                    </a:p>
                  </a:txBody>
                  <a:tcPr marL="64008" marR="64008" marT="36576" marB="36576">
                    <a:solidFill>
                      <a:srgbClr val="FFFFFF"/>
                    </a:solidFill>
                  </a:tcPr>
                </a:tc>
                <a:tc>
                  <a:txBody>
                    <a:bodyPr/>
                    <a:lstStyle/>
                    <a:p>
                      <a:pPr>
                        <a:defRPr sz="1540">
                          <a:solidFill>
                            <a:srgbClr val="252F38"/>
                          </a:solidFill>
                          <a:latin typeface="Calibri"/>
                        </a:defRPr>
                      </a:pPr>
                      <a:r>
                        <a:t>Retribuzioni profili qualificati + servizi/licenze + componenti hardware</a:t>
                      </a:r>
                    </a:p>
                  </a:txBody>
                  <a:tcPr marL="64008" marR="64008" marT="36576" marB="36576">
                    <a:solidFill>
                      <a:srgbClr val="FFFFFF"/>
                    </a:solidFill>
                  </a:tcPr>
                </a:tc>
                <a:tc>
                  <a:txBody>
                    <a:bodyPr/>
                    <a:lstStyle/>
                    <a:p>
                      <a:pPr>
                        <a:defRPr sz="1540">
                          <a:solidFill>
                            <a:srgbClr val="252F38"/>
                          </a:solidFill>
                          <a:latin typeface="Calibri"/>
                        </a:defRPr>
                      </a:pPr>
                      <a:r>
                        <a:t>Mescolare canoni indicizzati dal produttore e ore professionali</a:t>
                      </a:r>
                    </a:p>
                  </a:txBody>
                  <a:tcPr marL="64008" marR="64008" marT="36576" marB="36576">
                    <a:solidFill>
                      <a:srgbClr val="FFFFFF"/>
                    </a:solidFill>
                  </a:tcPr>
                </a:tc>
                <a:extLst>
                  <a:ext uri="{0D108BD9-81ED-4DB2-BD59-A6C34878D82A}">
                    <a16:rowId xmlns:a16="http://schemas.microsoft.com/office/drawing/2014/main" val="10003"/>
                  </a:ext>
                </a:extLst>
              </a:tr>
              <a:tr h="754380">
                <a:tc>
                  <a:txBody>
                    <a:bodyPr/>
                    <a:lstStyle/>
                    <a:p>
                      <a:pPr>
                        <a:defRPr sz="1540">
                          <a:solidFill>
                            <a:srgbClr val="252F38"/>
                          </a:solidFill>
                          <a:latin typeface="Calibri"/>
                        </a:defRPr>
                      </a:pPr>
                      <a:r>
                        <a:t>Lavanolo/sterilizzazione</a:t>
                      </a:r>
                    </a:p>
                  </a:txBody>
                  <a:tcPr marL="64008" marR="64008" marT="36576" marB="36576">
                    <a:solidFill>
                      <a:srgbClr val="F7FAFD"/>
                    </a:solidFill>
                  </a:tcPr>
                </a:tc>
                <a:tc>
                  <a:txBody>
                    <a:bodyPr/>
                    <a:lstStyle/>
                    <a:p>
                      <a:pPr>
                        <a:defRPr sz="1540">
                          <a:solidFill>
                            <a:srgbClr val="252F38"/>
                          </a:solidFill>
                          <a:latin typeface="Calibri"/>
                        </a:defRPr>
                      </a:pPr>
                      <a:r>
                        <a:t>Lavoro + energia + prodotti chimici/materiali + logistica</a:t>
                      </a:r>
                    </a:p>
                  </a:txBody>
                  <a:tcPr marL="64008" marR="64008" marT="36576" marB="36576">
                    <a:solidFill>
                      <a:srgbClr val="F7FAFD"/>
                    </a:solidFill>
                  </a:tcPr>
                </a:tc>
                <a:tc>
                  <a:txBody>
                    <a:bodyPr/>
                    <a:lstStyle/>
                    <a:p>
                      <a:pPr>
                        <a:defRPr sz="1540">
                          <a:solidFill>
                            <a:srgbClr val="252F38"/>
                          </a:solidFill>
                          <a:latin typeface="Calibri"/>
                        </a:defRPr>
                      </a:pPr>
                      <a:r>
                        <a:t>Ignorare la componente energetica o la dotazione patrimoniale</a:t>
                      </a:r>
                    </a:p>
                  </a:txBody>
                  <a:tcPr marL="64008" marR="64008" marT="36576" marB="36576">
                    <a:solidFill>
                      <a:srgbClr val="F7FAFD"/>
                    </a:solidFill>
                  </a:tcPr>
                </a:tc>
                <a:extLst>
                  <a:ext uri="{0D108BD9-81ED-4DB2-BD59-A6C34878D82A}">
                    <a16:rowId xmlns:a16="http://schemas.microsoft.com/office/drawing/2014/main" val="10004"/>
                  </a:ext>
                </a:extLst>
              </a:tr>
              <a:tr h="754380">
                <a:tc>
                  <a:txBody>
                    <a:bodyPr/>
                    <a:lstStyle/>
                    <a:p>
                      <a:pPr>
                        <a:defRPr sz="1540">
                          <a:solidFill>
                            <a:srgbClr val="252F38"/>
                          </a:solidFill>
                          <a:latin typeface="Calibri"/>
                        </a:defRPr>
                      </a:pPr>
                      <a:r>
                        <a:t>Forniture sanitarie</a:t>
                      </a:r>
                    </a:p>
                  </a:txBody>
                  <a:tcPr marL="64008" marR="64008" marT="36576" marB="36576">
                    <a:solidFill>
                      <a:srgbClr val="FFFFFF"/>
                    </a:solidFill>
                  </a:tcPr>
                </a:tc>
                <a:tc>
                  <a:txBody>
                    <a:bodyPr/>
                    <a:lstStyle/>
                    <a:p>
                      <a:pPr>
                        <a:defRPr sz="1540">
                          <a:solidFill>
                            <a:srgbClr val="252F38"/>
                          </a:solidFill>
                          <a:latin typeface="Calibri"/>
                        </a:defRPr>
                      </a:pPr>
                      <a:r>
                        <a:rPr dirty="0" err="1"/>
                        <a:t>Indice</a:t>
                      </a:r>
                      <a:r>
                        <a:rPr dirty="0"/>
                        <a:t> prezzi produzione di settore + logistica; eventuale specificità regolatoria</a:t>
                      </a:r>
                    </a:p>
                  </a:txBody>
                  <a:tcPr marL="64008" marR="64008" marT="36576" marB="36576">
                    <a:solidFill>
                      <a:srgbClr val="FFFFFF"/>
                    </a:solidFill>
                  </a:tcPr>
                </a:tc>
                <a:tc>
                  <a:txBody>
                    <a:bodyPr/>
                    <a:lstStyle/>
                    <a:p>
                      <a:pPr>
                        <a:defRPr sz="1540">
                          <a:solidFill>
                            <a:srgbClr val="252F38"/>
                          </a:solidFill>
                          <a:latin typeface="Calibri"/>
                        </a:defRPr>
                      </a:pPr>
                      <a:r>
                        <a:rPr dirty="0"/>
                        <a:t>Usare il cambio o il </a:t>
                      </a:r>
                      <a:r>
                        <a:rPr dirty="0" err="1"/>
                        <a:t>listino</a:t>
                      </a:r>
                      <a:r>
                        <a:rPr dirty="0"/>
                        <a:t> privato senza </a:t>
                      </a:r>
                      <a:r>
                        <a:rPr dirty="0" err="1"/>
                        <a:t>fonte</a:t>
                      </a:r>
                      <a:r>
                        <a:rPr dirty="0"/>
                        <a:t> verificabile</a:t>
                      </a:r>
                    </a:p>
                  </a:txBody>
                  <a:tcPr marL="64008" marR="64008" marT="36576" marB="36576">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Procedimento: la formula non sostituisce il provvedimento</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41</a:t>
            </a:r>
          </a:p>
        </p:txBody>
      </p:sp>
      <p:sp>
        <p:nvSpPr>
          <p:cNvPr id="6" name="Rounded Rectangle 5"/>
          <p:cNvSpPr/>
          <p:nvPr/>
        </p:nvSpPr>
        <p:spPr>
          <a:xfrm>
            <a:off x="713232" y="1783080"/>
            <a:ext cx="2046427" cy="224028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804672" y="1892807"/>
            <a:ext cx="429768" cy="429768"/>
          </a:xfrm>
          <a:prstGeom prst="ellipse">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1</a:t>
            </a:r>
          </a:p>
        </p:txBody>
      </p:sp>
      <p:sp>
        <p:nvSpPr>
          <p:cNvPr id="8" name="TextBox 7"/>
          <p:cNvSpPr txBox="1"/>
          <p:nvPr/>
        </p:nvSpPr>
        <p:spPr>
          <a:xfrm>
            <a:off x="1307592" y="1901952"/>
            <a:ext cx="1360627" cy="502920"/>
          </a:xfrm>
          <a:prstGeom prst="rect">
            <a:avLst/>
          </a:prstGeom>
          <a:noFill/>
        </p:spPr>
        <p:txBody>
          <a:bodyPr wrap="square" lIns="0" tIns="0" rIns="0" bIns="0" anchor="t">
            <a:spAutoFit/>
          </a:bodyPr>
          <a:lstStyle/>
          <a:p>
            <a:pPr algn="l">
              <a:defRPr sz="1750" b="1" i="0">
                <a:solidFill>
                  <a:srgbClr val="266DAB"/>
                </a:solidFill>
                <a:latin typeface="Calibri"/>
              </a:defRPr>
            </a:pPr>
            <a:r>
              <a:t>Monitoraggio</a:t>
            </a:r>
          </a:p>
        </p:txBody>
      </p:sp>
      <p:sp>
        <p:nvSpPr>
          <p:cNvPr id="9" name="TextBox 8"/>
          <p:cNvSpPr txBox="1"/>
          <p:nvPr/>
        </p:nvSpPr>
        <p:spPr>
          <a:xfrm>
            <a:off x="822960"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Rilevazione periodica degli indici e alert automatico.</a:t>
            </a:r>
          </a:p>
        </p:txBody>
      </p:sp>
      <p:sp>
        <p:nvSpPr>
          <p:cNvPr id="10" name="Rounded Rectangle 9"/>
          <p:cNvSpPr/>
          <p:nvPr/>
        </p:nvSpPr>
        <p:spPr>
          <a:xfrm>
            <a:off x="2887675" y="1783080"/>
            <a:ext cx="2046427" cy="2240280"/>
          </a:xfrm>
          <a:prstGeom prst="roundRect">
            <a:avLst/>
          </a:prstGeom>
          <a:solidFill>
            <a:srgbClr val="F7FAFD"/>
          </a:solidFill>
          <a:ln w="17780">
            <a:solidFill>
              <a:srgbClr val="0084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Oval 10"/>
          <p:cNvSpPr/>
          <p:nvPr/>
        </p:nvSpPr>
        <p:spPr>
          <a:xfrm>
            <a:off x="2979115" y="1892807"/>
            <a:ext cx="429768" cy="429768"/>
          </a:xfrm>
          <a:prstGeom prst="ellipse">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2</a:t>
            </a:r>
          </a:p>
        </p:txBody>
      </p:sp>
      <p:sp>
        <p:nvSpPr>
          <p:cNvPr id="12" name="TextBox 11"/>
          <p:cNvSpPr txBox="1"/>
          <p:nvPr/>
        </p:nvSpPr>
        <p:spPr>
          <a:xfrm>
            <a:off x="3482035" y="1901952"/>
            <a:ext cx="1360627" cy="502920"/>
          </a:xfrm>
          <a:prstGeom prst="rect">
            <a:avLst/>
          </a:prstGeom>
          <a:noFill/>
        </p:spPr>
        <p:txBody>
          <a:bodyPr wrap="square" lIns="0" tIns="0" rIns="0" bIns="0" anchor="t">
            <a:spAutoFit/>
          </a:bodyPr>
          <a:lstStyle/>
          <a:p>
            <a:pPr algn="l">
              <a:defRPr sz="1750" b="1" i="0">
                <a:solidFill>
                  <a:srgbClr val="008492"/>
                </a:solidFill>
                <a:latin typeface="Calibri"/>
              </a:defRPr>
            </a:pPr>
            <a:r>
              <a:t>Perimetro</a:t>
            </a:r>
          </a:p>
        </p:txBody>
      </p:sp>
      <p:sp>
        <p:nvSpPr>
          <p:cNvPr id="13" name="TextBox 12"/>
          <p:cNvSpPr txBox="1"/>
          <p:nvPr/>
        </p:nvSpPr>
        <p:spPr>
          <a:xfrm>
            <a:off x="2997403"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Prestazioni residue, prezzi unitari, ordinativi e subappalti interessati.</a:t>
            </a:r>
          </a:p>
        </p:txBody>
      </p:sp>
      <p:sp>
        <p:nvSpPr>
          <p:cNvPr id="14" name="Rounded Rectangle 13"/>
          <p:cNvSpPr/>
          <p:nvPr/>
        </p:nvSpPr>
        <p:spPr>
          <a:xfrm>
            <a:off x="5062118" y="1783080"/>
            <a:ext cx="2046427" cy="224028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5153558" y="1892807"/>
            <a:ext cx="429768" cy="429768"/>
          </a:xfrm>
          <a:prstGeom prst="ellipse">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3</a:t>
            </a:r>
          </a:p>
        </p:txBody>
      </p:sp>
      <p:sp>
        <p:nvSpPr>
          <p:cNvPr id="16" name="TextBox 15"/>
          <p:cNvSpPr txBox="1"/>
          <p:nvPr/>
        </p:nvSpPr>
        <p:spPr>
          <a:xfrm>
            <a:off x="5656478" y="1901952"/>
            <a:ext cx="1360627" cy="502920"/>
          </a:xfrm>
          <a:prstGeom prst="rect">
            <a:avLst/>
          </a:prstGeom>
          <a:noFill/>
        </p:spPr>
        <p:txBody>
          <a:bodyPr wrap="square" lIns="0" tIns="0" rIns="0" bIns="0" anchor="t">
            <a:spAutoFit/>
          </a:bodyPr>
          <a:lstStyle/>
          <a:p>
            <a:pPr algn="l">
              <a:defRPr sz="1750" b="1" i="0">
                <a:solidFill>
                  <a:srgbClr val="266DAB"/>
                </a:solidFill>
                <a:latin typeface="Calibri"/>
              </a:defRPr>
            </a:pPr>
            <a:r>
              <a:t>Calcolo</a:t>
            </a:r>
          </a:p>
        </p:txBody>
      </p:sp>
      <p:sp>
        <p:nvSpPr>
          <p:cNvPr id="17" name="TextBox 16"/>
          <p:cNvSpPr txBox="1"/>
          <p:nvPr/>
        </p:nvSpPr>
        <p:spPr>
          <a:xfrm>
            <a:off x="5171846"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Mese base, pesi, franchigia, quota riconoscibile, simmetria.</a:t>
            </a:r>
          </a:p>
        </p:txBody>
      </p:sp>
      <p:sp>
        <p:nvSpPr>
          <p:cNvPr id="18" name="Rounded Rectangle 17"/>
          <p:cNvSpPr/>
          <p:nvPr/>
        </p:nvSpPr>
        <p:spPr>
          <a:xfrm>
            <a:off x="7236561" y="1783080"/>
            <a:ext cx="2046427" cy="2240280"/>
          </a:xfrm>
          <a:prstGeom prst="roundRect">
            <a:avLst/>
          </a:prstGeom>
          <a:solidFill>
            <a:srgbClr val="F7FAFD"/>
          </a:solidFill>
          <a:ln w="17780">
            <a:solidFill>
              <a:srgbClr val="0084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Oval 18"/>
          <p:cNvSpPr/>
          <p:nvPr/>
        </p:nvSpPr>
        <p:spPr>
          <a:xfrm>
            <a:off x="7328001" y="1892807"/>
            <a:ext cx="429768" cy="429768"/>
          </a:xfrm>
          <a:prstGeom prst="ellipse">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4</a:t>
            </a:r>
          </a:p>
        </p:txBody>
      </p:sp>
      <p:sp>
        <p:nvSpPr>
          <p:cNvPr id="20" name="TextBox 19"/>
          <p:cNvSpPr txBox="1"/>
          <p:nvPr/>
        </p:nvSpPr>
        <p:spPr>
          <a:xfrm>
            <a:off x="7830921" y="1901952"/>
            <a:ext cx="1360627" cy="502920"/>
          </a:xfrm>
          <a:prstGeom prst="rect">
            <a:avLst/>
          </a:prstGeom>
          <a:noFill/>
        </p:spPr>
        <p:txBody>
          <a:bodyPr wrap="square" lIns="0" tIns="0" rIns="0" bIns="0" anchor="t">
            <a:spAutoFit/>
          </a:bodyPr>
          <a:lstStyle/>
          <a:p>
            <a:pPr algn="l">
              <a:defRPr sz="1750" b="1" i="0">
                <a:solidFill>
                  <a:srgbClr val="008492"/>
                </a:solidFill>
                <a:latin typeface="Calibri"/>
              </a:defRPr>
            </a:pPr>
            <a:r>
              <a:t>Copertura</a:t>
            </a:r>
          </a:p>
        </p:txBody>
      </p:sp>
      <p:sp>
        <p:nvSpPr>
          <p:cNvPr id="21" name="TextBox 20"/>
          <p:cNvSpPr txBox="1"/>
          <p:nvPr/>
        </p:nvSpPr>
        <p:spPr>
          <a:xfrm>
            <a:off x="7346289"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Ordine di priorità delle risorse e verifica contabile.</a:t>
            </a:r>
          </a:p>
        </p:txBody>
      </p:sp>
      <p:sp>
        <p:nvSpPr>
          <p:cNvPr id="22" name="Rounded Rectangle 21"/>
          <p:cNvSpPr/>
          <p:nvPr/>
        </p:nvSpPr>
        <p:spPr>
          <a:xfrm>
            <a:off x="9411004" y="1783080"/>
            <a:ext cx="2046427" cy="224028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Oval 22"/>
          <p:cNvSpPr/>
          <p:nvPr/>
        </p:nvSpPr>
        <p:spPr>
          <a:xfrm>
            <a:off x="9502444" y="1892807"/>
            <a:ext cx="429768" cy="429768"/>
          </a:xfrm>
          <a:prstGeom prst="ellipse">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5</a:t>
            </a:r>
          </a:p>
        </p:txBody>
      </p:sp>
      <p:sp>
        <p:nvSpPr>
          <p:cNvPr id="24" name="TextBox 23"/>
          <p:cNvSpPr txBox="1"/>
          <p:nvPr/>
        </p:nvSpPr>
        <p:spPr>
          <a:xfrm>
            <a:off x="10005364" y="1901952"/>
            <a:ext cx="1360627" cy="502920"/>
          </a:xfrm>
          <a:prstGeom prst="rect">
            <a:avLst/>
          </a:prstGeom>
          <a:noFill/>
        </p:spPr>
        <p:txBody>
          <a:bodyPr wrap="square" lIns="0" tIns="0" rIns="0" bIns="0" anchor="t">
            <a:spAutoFit/>
          </a:bodyPr>
          <a:lstStyle/>
          <a:p>
            <a:pPr algn="l">
              <a:defRPr sz="1750" b="1" i="0">
                <a:solidFill>
                  <a:srgbClr val="266DAB"/>
                </a:solidFill>
                <a:latin typeface="Calibri"/>
              </a:defRPr>
            </a:pPr>
            <a:r>
              <a:t>Decisione</a:t>
            </a:r>
          </a:p>
        </p:txBody>
      </p:sp>
      <p:sp>
        <p:nvSpPr>
          <p:cNvPr id="25" name="TextBox 24"/>
          <p:cNvSpPr txBox="1"/>
          <p:nvPr/>
        </p:nvSpPr>
        <p:spPr>
          <a:xfrm>
            <a:off x="9520732"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Atto motivato, aggiornamento prezzi, comunicazione e tracciabilità.</a:t>
            </a:r>
          </a:p>
        </p:txBody>
      </p:sp>
      <p:sp>
        <p:nvSpPr>
          <p:cNvPr id="27" name="TextBox 26"/>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Copertura finanziaria: la revisione va programmata, non subita</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42</a:t>
            </a:r>
          </a:p>
        </p:txBody>
      </p:sp>
      <p:sp>
        <p:nvSpPr>
          <p:cNvPr id="7" name="Rounded Rectangle 6"/>
          <p:cNvSpPr/>
          <p:nvPr/>
        </p:nvSpPr>
        <p:spPr>
          <a:xfrm>
            <a:off x="685800" y="1325880"/>
            <a:ext cx="10835640" cy="3809646"/>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Le fonti di copertura sono utilizzate secondo </a:t>
            </a:r>
            <a:r>
              <a:rPr dirty="0" err="1"/>
              <a:t>l’ordine</a:t>
            </a:r>
            <a:r>
              <a:rPr dirty="0"/>
              <a:t> indicato dalla disciplina: quota delle somme per </a:t>
            </a:r>
            <a:r>
              <a:rPr dirty="0" err="1"/>
              <a:t>imprevisti</a:t>
            </a:r>
            <a:r>
              <a:rPr dirty="0"/>
              <a:t>, ribassi non </a:t>
            </a:r>
            <a:r>
              <a:rPr dirty="0" err="1"/>
              <a:t>vincolati</a:t>
            </a:r>
            <a:r>
              <a:rPr dirty="0"/>
              <a:t>, economie disponibili e ulteriori risorse nei limiti autorizzati. L’assenza di fondi non </a:t>
            </a:r>
            <a:r>
              <a:rPr dirty="0" err="1"/>
              <a:t>è</a:t>
            </a:r>
            <a:r>
              <a:rPr dirty="0"/>
              <a:t> una motivazione giuridica sufficiente per </a:t>
            </a:r>
            <a:r>
              <a:rPr dirty="0" err="1"/>
              <a:t>negare</a:t>
            </a:r>
            <a:r>
              <a:rPr dirty="0"/>
              <a:t> una revisione </a:t>
            </a:r>
            <a:r>
              <a:rPr dirty="0" err="1"/>
              <a:t>dovuta</a:t>
            </a:r>
            <a:r>
              <a:rPr dirty="0"/>
              <a:t>.</a:t>
            </a:r>
          </a:p>
          <a:p>
            <a:pPr algn="just">
              <a:lnSpc>
                <a:spcPct val="100000"/>
              </a:lnSpc>
              <a:spcAft>
                <a:spcPts val="900"/>
              </a:spcAft>
              <a:defRPr sz="2000" b="1" i="0">
                <a:solidFill>
                  <a:srgbClr val="183E68"/>
                </a:solidFill>
                <a:latin typeface="Calibri"/>
              </a:defRPr>
            </a:pPr>
            <a:r>
              <a:rPr dirty="0"/>
              <a:t>In progettazione occorre </a:t>
            </a:r>
            <a:r>
              <a:rPr dirty="0" err="1"/>
              <a:t>stimare</a:t>
            </a:r>
            <a:r>
              <a:rPr dirty="0"/>
              <a:t> scenari: baseline, </a:t>
            </a:r>
            <a:r>
              <a:rPr dirty="0" err="1"/>
              <a:t>inflazione</a:t>
            </a:r>
            <a:r>
              <a:rPr dirty="0"/>
              <a:t> ordinaria, shock </a:t>
            </a:r>
            <a:r>
              <a:rPr dirty="0" err="1"/>
              <a:t>straordinario</a:t>
            </a:r>
            <a:r>
              <a:rPr dirty="0"/>
              <a:t>. Il quadro economico deve distinguere oneri </a:t>
            </a:r>
            <a:r>
              <a:rPr dirty="0" err="1"/>
              <a:t>prevedibili</a:t>
            </a:r>
            <a:r>
              <a:rPr dirty="0"/>
              <a:t> dell’indicizzazione ordinaria e riserva per l’eventuale meccanismo </a:t>
            </a:r>
            <a:r>
              <a:rPr dirty="0" err="1"/>
              <a:t>straordinario</a:t>
            </a:r>
            <a:r>
              <a:rPr dirty="0"/>
              <a:t>.</a:t>
            </a:r>
          </a:p>
          <a:p>
            <a:pPr algn="just">
              <a:lnSpc>
                <a:spcPct val="100000"/>
              </a:lnSpc>
              <a:spcAft>
                <a:spcPts val="900"/>
              </a:spcAft>
              <a:defRPr sz="2000" b="0" i="1">
                <a:solidFill>
                  <a:srgbClr val="AE3838"/>
                </a:solidFill>
                <a:latin typeface="Calibri"/>
              </a:defRPr>
            </a:pPr>
            <a:r>
              <a:rPr dirty="0"/>
              <a:t>Nei contratti pluriennali, </a:t>
            </a:r>
            <a:r>
              <a:rPr dirty="0" err="1"/>
              <a:t>l’errore</a:t>
            </a:r>
            <a:r>
              <a:rPr dirty="0"/>
              <a:t> più </a:t>
            </a:r>
            <a:r>
              <a:rPr dirty="0" err="1"/>
              <a:t>costoso</a:t>
            </a:r>
            <a:r>
              <a:rPr dirty="0"/>
              <a:t> </a:t>
            </a:r>
            <a:r>
              <a:rPr dirty="0" err="1"/>
              <a:t>è</a:t>
            </a:r>
            <a:r>
              <a:rPr dirty="0"/>
              <a:t> </a:t>
            </a:r>
            <a:r>
              <a:rPr dirty="0" err="1"/>
              <a:t>progettare</a:t>
            </a:r>
            <a:r>
              <a:rPr dirty="0"/>
              <a:t> il valore su prezzi iniziali </a:t>
            </a:r>
            <a:r>
              <a:rPr dirty="0" err="1"/>
              <a:t>statici</a:t>
            </a:r>
            <a:r>
              <a:rPr dirty="0"/>
              <a:t> e considerare la revisione un problema del bilancio futuro.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Caso numerico: componente ordinaria e shock straordinario</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43</a:t>
            </a:r>
          </a:p>
        </p:txBody>
      </p:sp>
      <p:sp>
        <p:nvSpPr>
          <p:cNvPr id="6" name="Rounded Rectangle 5"/>
          <p:cNvSpPr/>
          <p:nvPr/>
        </p:nvSpPr>
        <p:spPr>
          <a:xfrm>
            <a:off x="685800" y="1336513"/>
            <a:ext cx="10835640" cy="3958501"/>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l">
              <a:lnSpc>
                <a:spcPct val="100000"/>
              </a:lnSpc>
              <a:spcAft>
                <a:spcPts val="900"/>
              </a:spcAft>
              <a:defRPr sz="1950" b="0" i="0">
                <a:solidFill>
                  <a:srgbClr val="252F38"/>
                </a:solidFill>
                <a:latin typeface="Calibri"/>
              </a:defRPr>
            </a:pPr>
            <a:r>
              <a:rPr dirty="0"/>
              <a:t>Servizio di ristorazione: prezzo base € 6,00/pasto. </a:t>
            </a:r>
            <a:endParaRPr lang="it-IT" dirty="0"/>
          </a:p>
          <a:p>
            <a:pPr algn="l">
              <a:lnSpc>
                <a:spcPct val="100000"/>
              </a:lnSpc>
              <a:spcAft>
                <a:spcPts val="900"/>
              </a:spcAft>
              <a:defRPr sz="1950" b="0" i="0">
                <a:solidFill>
                  <a:srgbClr val="252F38"/>
                </a:solidFill>
                <a:latin typeface="Calibri"/>
              </a:defRPr>
            </a:pPr>
            <a:r>
              <a:rPr dirty="0"/>
              <a:t>Clausola ordinaria annuale: 45% lavoro, 45% alimenti, 10% </a:t>
            </a:r>
            <a:r>
              <a:rPr dirty="0" err="1"/>
              <a:t>indice</a:t>
            </a:r>
            <a:r>
              <a:rPr dirty="0"/>
              <a:t> generale. </a:t>
            </a:r>
            <a:endParaRPr lang="it-IT" dirty="0"/>
          </a:p>
          <a:p>
            <a:pPr algn="l">
              <a:lnSpc>
                <a:spcPct val="100000"/>
              </a:lnSpc>
              <a:spcAft>
                <a:spcPts val="900"/>
              </a:spcAft>
              <a:defRPr sz="1950" b="0" i="0">
                <a:solidFill>
                  <a:srgbClr val="252F38"/>
                </a:solidFill>
                <a:latin typeface="Calibri"/>
              </a:defRPr>
            </a:pPr>
            <a:r>
              <a:rPr dirty="0"/>
              <a:t>Primo anno: lavoro +4%, alimenti +7%, generale +3%. </a:t>
            </a:r>
            <a:r>
              <a:rPr dirty="0" err="1"/>
              <a:t>Indice</a:t>
            </a:r>
            <a:r>
              <a:rPr dirty="0"/>
              <a:t> </a:t>
            </a:r>
            <a:r>
              <a:rPr dirty="0" err="1"/>
              <a:t>composito</a:t>
            </a:r>
            <a:r>
              <a:rPr dirty="0"/>
              <a:t> = 0,45×4 + 0,45×7 + 0,10×3 = +5,25%. Prezzo </a:t>
            </a:r>
            <a:r>
              <a:rPr dirty="0" err="1"/>
              <a:t>ordinariamente</a:t>
            </a:r>
            <a:r>
              <a:rPr dirty="0"/>
              <a:t> </a:t>
            </a:r>
            <a:r>
              <a:rPr dirty="0" err="1"/>
              <a:t>aggiornato</a:t>
            </a:r>
            <a:r>
              <a:rPr dirty="0"/>
              <a:t>: € 6,315.</a:t>
            </a:r>
          </a:p>
          <a:p>
            <a:pPr algn="l">
              <a:lnSpc>
                <a:spcPct val="100000"/>
              </a:lnSpc>
              <a:spcAft>
                <a:spcPts val="900"/>
              </a:spcAft>
              <a:defRPr sz="1950" b="1" i="0">
                <a:solidFill>
                  <a:srgbClr val="183E68"/>
                </a:solidFill>
                <a:latin typeface="Calibri"/>
              </a:defRPr>
            </a:pPr>
            <a:r>
              <a:rPr dirty="0"/>
              <a:t>Nel secondo </a:t>
            </a:r>
            <a:r>
              <a:rPr dirty="0" err="1"/>
              <a:t>semestre</a:t>
            </a:r>
            <a:r>
              <a:rPr dirty="0"/>
              <a:t> si verifica uno shock </a:t>
            </a:r>
            <a:r>
              <a:rPr dirty="0" err="1"/>
              <a:t>anomalo</a:t>
            </a:r>
            <a:r>
              <a:rPr dirty="0"/>
              <a:t> </a:t>
            </a:r>
            <a:r>
              <a:rPr dirty="0" err="1"/>
              <a:t>misurato</a:t>
            </a:r>
            <a:r>
              <a:rPr dirty="0"/>
              <a:t> </a:t>
            </a:r>
            <a:r>
              <a:rPr dirty="0" err="1"/>
              <a:t>dall’indice</a:t>
            </a:r>
            <a:r>
              <a:rPr dirty="0"/>
              <a:t> </a:t>
            </a:r>
            <a:r>
              <a:rPr dirty="0" err="1"/>
              <a:t>straordinario</a:t>
            </a:r>
            <a:r>
              <a:rPr dirty="0"/>
              <a:t> al +10%. </a:t>
            </a:r>
            <a:endParaRPr lang="it-IT" dirty="0"/>
          </a:p>
          <a:p>
            <a:pPr algn="l">
              <a:lnSpc>
                <a:spcPct val="100000"/>
              </a:lnSpc>
              <a:spcAft>
                <a:spcPts val="900"/>
              </a:spcAft>
              <a:defRPr sz="1950" b="1" i="0">
                <a:solidFill>
                  <a:srgbClr val="183E68"/>
                </a:solidFill>
                <a:latin typeface="Calibri"/>
              </a:defRPr>
            </a:pPr>
            <a:r>
              <a:rPr dirty="0"/>
              <a:t>Gli </a:t>
            </a:r>
            <a:r>
              <a:rPr dirty="0" err="1"/>
              <a:t>incrementi</a:t>
            </a:r>
            <a:r>
              <a:rPr dirty="0"/>
              <a:t> già riconosciuti in via ordinaria non </a:t>
            </a:r>
            <a:r>
              <a:rPr dirty="0" err="1"/>
              <a:t>concorrono</a:t>
            </a:r>
            <a:r>
              <a:rPr dirty="0"/>
              <a:t> al raggiungimento della soglia </a:t>
            </a:r>
            <a:r>
              <a:rPr dirty="0" err="1"/>
              <a:t>straordinaria</a:t>
            </a:r>
            <a:r>
              <a:rPr dirty="0"/>
              <a:t>: occorre applicare la regola anti-duplicazione e determinare la sola quota eccedente non già </a:t>
            </a:r>
            <a:r>
              <a:rPr dirty="0" err="1"/>
              <a:t>coperta</a:t>
            </a:r>
            <a:r>
              <a:rPr dirty="0"/>
              <a:t>.</a:t>
            </a:r>
          </a:p>
          <a:p>
            <a:pPr algn="l">
              <a:lnSpc>
                <a:spcPct val="100000"/>
              </a:lnSpc>
              <a:spcAft>
                <a:spcPts val="900"/>
              </a:spcAft>
              <a:defRPr sz="1950" b="0" i="0">
                <a:solidFill>
                  <a:srgbClr val="008492"/>
                </a:solidFill>
                <a:latin typeface="Calibri"/>
              </a:defRPr>
            </a:pP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Costo del lavoro noto e revisione: non confondere sopravvenienza con errore di offerta</a:t>
            </a:r>
          </a:p>
        </p:txBody>
      </p:sp>
      <p:sp>
        <p:nvSpPr>
          <p:cNvPr id="5" name="TextBox 4"/>
          <p:cNvSpPr txBox="1"/>
          <p:nvPr/>
        </p:nvSpPr>
        <p:spPr>
          <a:xfrm>
            <a:off x="3522779" y="5270772"/>
            <a:ext cx="9052560" cy="400110"/>
          </a:xfrm>
          <a:prstGeom prst="rect">
            <a:avLst/>
          </a:prstGeom>
          <a:noFill/>
        </p:spPr>
        <p:txBody>
          <a:bodyPr wrap="square">
            <a:spAutoFit/>
          </a:bodyPr>
          <a:lstStyle/>
          <a:p>
            <a:pPr>
              <a:defRPr sz="819">
                <a:solidFill>
                  <a:srgbClr val="65788C"/>
                </a:solidFill>
                <a:latin typeface="Calibri"/>
              </a:defRPr>
            </a:pPr>
            <a:r>
              <a:rPr sz="2000" dirty="0"/>
              <a:t>Cons. Stato, sez. V, 25 luglio 2025, n. 6638; Linee guida MIT 2026.</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45</a:t>
            </a:r>
          </a:p>
        </p:txBody>
      </p:sp>
      <p:sp>
        <p:nvSpPr>
          <p:cNvPr id="7" name="Rounded Rectangle 6"/>
          <p:cNvSpPr/>
          <p:nvPr/>
        </p:nvSpPr>
        <p:spPr>
          <a:xfrm>
            <a:off x="678179" y="1746504"/>
            <a:ext cx="10835640" cy="3261431"/>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Gli </a:t>
            </a:r>
            <a:r>
              <a:rPr dirty="0" err="1"/>
              <a:t>incrementi</a:t>
            </a:r>
            <a:r>
              <a:rPr dirty="0"/>
              <a:t> </a:t>
            </a:r>
            <a:r>
              <a:rPr dirty="0" err="1"/>
              <a:t>retributivi</a:t>
            </a:r>
            <a:r>
              <a:rPr dirty="0"/>
              <a:t> già </a:t>
            </a:r>
            <a:r>
              <a:rPr dirty="0" err="1"/>
              <a:t>vigenti</a:t>
            </a:r>
            <a:r>
              <a:rPr dirty="0"/>
              <a:t> o conoscibili al momento dell’offerta devono essere </a:t>
            </a:r>
            <a:r>
              <a:rPr dirty="0" err="1"/>
              <a:t>incorporati</a:t>
            </a:r>
            <a:r>
              <a:rPr dirty="0"/>
              <a:t> nella costruzione del prezzo. La revisione non </a:t>
            </a:r>
            <a:r>
              <a:rPr dirty="0" err="1"/>
              <a:t>è</a:t>
            </a:r>
            <a:r>
              <a:rPr dirty="0"/>
              <a:t> un meccanismo per </a:t>
            </a:r>
            <a:r>
              <a:rPr dirty="0" err="1"/>
              <a:t>sanare</a:t>
            </a:r>
            <a:r>
              <a:rPr dirty="0"/>
              <a:t> una base economica </a:t>
            </a:r>
            <a:r>
              <a:rPr dirty="0" err="1"/>
              <a:t>sottostimata</a:t>
            </a:r>
            <a:r>
              <a:rPr dirty="0"/>
              <a:t> né una indicizzazione integrale </a:t>
            </a:r>
            <a:r>
              <a:rPr dirty="0" err="1"/>
              <a:t>dell’utile</a:t>
            </a:r>
            <a:r>
              <a:rPr dirty="0"/>
              <a:t> atteso.</a:t>
            </a:r>
          </a:p>
          <a:p>
            <a:pPr algn="just">
              <a:lnSpc>
                <a:spcPct val="100000"/>
              </a:lnSpc>
              <a:spcAft>
                <a:spcPts val="900"/>
              </a:spcAft>
              <a:defRPr sz="2000" b="1" i="0">
                <a:solidFill>
                  <a:srgbClr val="183E68"/>
                </a:solidFill>
                <a:latin typeface="Calibri"/>
              </a:defRPr>
            </a:pPr>
            <a:r>
              <a:rPr dirty="0"/>
              <a:t>Il RUP deve </a:t>
            </a:r>
            <a:r>
              <a:rPr dirty="0" err="1"/>
              <a:t>scomporre</a:t>
            </a:r>
            <a:r>
              <a:rPr dirty="0"/>
              <a:t> la richiesta: incremento normativo/contrattuale sopravvenuto; costo già noto; modifica del perimetro; </a:t>
            </a:r>
            <a:r>
              <a:rPr dirty="0" err="1"/>
              <a:t>inefficienza</a:t>
            </a:r>
            <a:r>
              <a:rPr dirty="0"/>
              <a:t> organizzativa; </a:t>
            </a:r>
            <a:r>
              <a:rPr dirty="0" err="1"/>
              <a:t>variazione</a:t>
            </a:r>
            <a:r>
              <a:rPr dirty="0"/>
              <a:t> </a:t>
            </a:r>
            <a:r>
              <a:rPr dirty="0" err="1"/>
              <a:t>dell’indice</a:t>
            </a:r>
            <a:r>
              <a:rPr dirty="0"/>
              <a:t>. Soltanto la componente riconducibile alla clausola può essere </a:t>
            </a:r>
            <a:r>
              <a:rPr dirty="0" err="1"/>
              <a:t>riconosciuta</a:t>
            </a:r>
            <a:r>
              <a:rPr dirty="0"/>
              <a:t>.</a:t>
            </a:r>
          </a:p>
          <a:p>
            <a:pPr algn="just">
              <a:lnSpc>
                <a:spcPct val="100000"/>
              </a:lnSpc>
              <a:spcAft>
                <a:spcPts val="900"/>
              </a:spcAft>
              <a:defRPr sz="2000" b="0" i="1">
                <a:solidFill>
                  <a:srgbClr val="AE3838"/>
                </a:solidFill>
                <a:latin typeface="Calibri"/>
              </a:defRPr>
            </a:pPr>
            <a:r>
              <a:rPr dirty="0"/>
              <a:t>Il rinnovo del CCNL non “</a:t>
            </a:r>
            <a:r>
              <a:rPr dirty="0" err="1"/>
              <a:t>giustifica</a:t>
            </a:r>
            <a:r>
              <a:rPr dirty="0"/>
              <a:t>” ex post </a:t>
            </a:r>
            <a:r>
              <a:rPr dirty="0" err="1"/>
              <a:t>ritardi</a:t>
            </a:r>
            <a:r>
              <a:rPr dirty="0"/>
              <a:t>, </a:t>
            </a:r>
            <a:r>
              <a:rPr dirty="0" err="1"/>
              <a:t>assenze</a:t>
            </a:r>
            <a:r>
              <a:rPr dirty="0"/>
              <a:t> o </a:t>
            </a:r>
            <a:r>
              <a:rPr dirty="0" err="1"/>
              <a:t>inadempimenti</a:t>
            </a:r>
            <a:r>
              <a:rPr dirty="0"/>
              <a:t>: revisione prezzi e responsabilità esecutiva </a:t>
            </a:r>
            <a:r>
              <a:rPr dirty="0" err="1"/>
              <a:t>seguono</a:t>
            </a:r>
            <a:r>
              <a:rPr dirty="0"/>
              <a:t> istruttorie </a:t>
            </a:r>
            <a:r>
              <a:rPr dirty="0" err="1"/>
              <a:t>autonome</a:t>
            </a:r>
            <a:r>
              <a:rPr dirty="0"/>
              <a: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Giurisdizione e contenuto della clausola revisionale</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44</a:t>
            </a:r>
          </a:p>
        </p:txBody>
      </p:sp>
      <p:sp>
        <p:nvSpPr>
          <p:cNvPr id="7" name="Rounded Rectangle 6"/>
          <p:cNvSpPr/>
          <p:nvPr/>
        </p:nvSpPr>
        <p:spPr>
          <a:xfrm>
            <a:off x="685800" y="1325880"/>
            <a:ext cx="10835640" cy="4892040"/>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just">
              <a:lnSpc>
                <a:spcPct val="100000"/>
              </a:lnSpc>
              <a:spcAft>
                <a:spcPts val="900"/>
              </a:spcAft>
              <a:defRPr sz="2000" b="0" i="0">
                <a:solidFill>
                  <a:srgbClr val="252F38"/>
                </a:solidFill>
                <a:latin typeface="Calibri"/>
              </a:defRPr>
            </a:pPr>
            <a:r>
              <a:rPr dirty="0"/>
              <a:t>La distinzione non dipende </a:t>
            </a:r>
            <a:r>
              <a:rPr dirty="0" err="1"/>
              <a:t>dall’etichetta</a:t>
            </a:r>
            <a:r>
              <a:rPr dirty="0"/>
              <a:t> “revisione prezzi”, ma dalla posizione giuridica concreta. Se la clausola lascia alla PA una valutazione </a:t>
            </a:r>
            <a:r>
              <a:rPr dirty="0" err="1"/>
              <a:t>discrezionale</a:t>
            </a:r>
            <a:r>
              <a:rPr dirty="0"/>
              <a:t> e implica esercizio di potere, la </a:t>
            </a:r>
            <a:r>
              <a:rPr dirty="0" err="1"/>
              <a:t>controversia</a:t>
            </a:r>
            <a:r>
              <a:rPr dirty="0"/>
              <a:t> </a:t>
            </a:r>
            <a:r>
              <a:rPr dirty="0" err="1"/>
              <a:t>ricade</a:t>
            </a:r>
            <a:r>
              <a:rPr dirty="0"/>
              <a:t> nella </a:t>
            </a:r>
            <a:r>
              <a:rPr dirty="0" err="1"/>
              <a:t>giurisdizione</a:t>
            </a:r>
            <a:r>
              <a:rPr dirty="0"/>
              <a:t> amministrativa esclusiva. </a:t>
            </a:r>
            <a:endParaRPr lang="it-IT" dirty="0"/>
          </a:p>
          <a:p>
            <a:pPr algn="just">
              <a:lnSpc>
                <a:spcPct val="100000"/>
              </a:lnSpc>
              <a:spcAft>
                <a:spcPts val="900"/>
              </a:spcAft>
              <a:defRPr sz="2000" b="0" i="0">
                <a:solidFill>
                  <a:srgbClr val="252F38"/>
                </a:solidFill>
                <a:latin typeface="Calibri"/>
              </a:defRPr>
            </a:pPr>
            <a:r>
              <a:rPr dirty="0"/>
              <a:t>Se individua </a:t>
            </a:r>
            <a:r>
              <a:rPr dirty="0" err="1"/>
              <a:t>puntualmente</a:t>
            </a:r>
            <a:r>
              <a:rPr dirty="0"/>
              <a:t> un </a:t>
            </a:r>
            <a:r>
              <a:rPr dirty="0" err="1"/>
              <a:t>obbligo</a:t>
            </a:r>
            <a:r>
              <a:rPr dirty="0"/>
              <a:t> </a:t>
            </a:r>
            <a:r>
              <a:rPr dirty="0" err="1"/>
              <a:t>matematico</a:t>
            </a:r>
            <a:r>
              <a:rPr dirty="0"/>
              <a:t>, la </a:t>
            </a:r>
            <a:r>
              <a:rPr dirty="0" err="1"/>
              <a:t>pretesa</a:t>
            </a:r>
            <a:r>
              <a:rPr dirty="0"/>
              <a:t> può assumere </a:t>
            </a:r>
            <a:r>
              <a:rPr dirty="0" err="1"/>
              <a:t>consistenza</a:t>
            </a:r>
            <a:r>
              <a:rPr dirty="0"/>
              <a:t> di diritto soggettivo e </a:t>
            </a:r>
            <a:r>
              <a:rPr dirty="0" err="1"/>
              <a:t>ricadere</a:t>
            </a:r>
            <a:r>
              <a:rPr dirty="0"/>
              <a:t> nella </a:t>
            </a:r>
            <a:r>
              <a:rPr dirty="0" err="1"/>
              <a:t>giurisdizione</a:t>
            </a:r>
            <a:r>
              <a:rPr dirty="0"/>
              <a:t> ordinaria.</a:t>
            </a:r>
          </a:p>
          <a:p>
            <a:pPr algn="just">
              <a:lnSpc>
                <a:spcPct val="100000"/>
              </a:lnSpc>
              <a:spcAft>
                <a:spcPts val="900"/>
              </a:spcAft>
              <a:defRPr sz="2000" b="1" i="0">
                <a:solidFill>
                  <a:srgbClr val="183E68"/>
                </a:solidFill>
                <a:latin typeface="Calibri"/>
              </a:defRPr>
            </a:pPr>
            <a:r>
              <a:rPr dirty="0"/>
              <a:t>TAR Catania n. 737/2025 </a:t>
            </a:r>
            <a:r>
              <a:rPr dirty="0" err="1"/>
              <a:t>affronta</a:t>
            </a:r>
            <a:r>
              <a:rPr dirty="0"/>
              <a:t> anche </a:t>
            </a:r>
            <a:r>
              <a:rPr dirty="0" err="1"/>
              <a:t>l’eterointegrazione</a:t>
            </a:r>
            <a:r>
              <a:rPr dirty="0"/>
              <a:t> della lex specialis e richiama la necessità di verificare la disciplina </a:t>
            </a:r>
            <a:r>
              <a:rPr dirty="0" err="1"/>
              <a:t>imperativa</a:t>
            </a:r>
            <a:r>
              <a:rPr dirty="0"/>
              <a:t> ratione temporis.</a:t>
            </a:r>
          </a:p>
          <a:p>
            <a:pPr algn="just">
              <a:lnSpc>
                <a:spcPct val="100000"/>
              </a:lnSpc>
              <a:spcAft>
                <a:spcPts val="900"/>
              </a:spcAft>
              <a:defRPr sz="2000" b="0" i="0">
                <a:solidFill>
                  <a:srgbClr val="008492"/>
                </a:solidFill>
                <a:latin typeface="Calibri"/>
              </a:defRPr>
            </a:pPr>
            <a:r>
              <a:rPr lang="it-IT" dirty="0"/>
              <a:t>U</a:t>
            </a:r>
            <a:r>
              <a:rPr dirty="0" err="1"/>
              <a:t>na</a:t>
            </a:r>
            <a:r>
              <a:rPr dirty="0"/>
              <a:t> clausola “automatica” riduce lo spazio valutativo, ma non </a:t>
            </a:r>
            <a:r>
              <a:rPr dirty="0" err="1"/>
              <a:t>elimina</a:t>
            </a:r>
            <a:r>
              <a:rPr dirty="0"/>
              <a:t> </a:t>
            </a:r>
            <a:r>
              <a:rPr dirty="0" err="1"/>
              <a:t>l’istruttoria</a:t>
            </a:r>
            <a:r>
              <a:rPr dirty="0"/>
              <a:t> sui presupposti; una clausola generica </a:t>
            </a:r>
            <a:r>
              <a:rPr dirty="0" err="1"/>
              <a:t>aumenta</a:t>
            </a:r>
            <a:r>
              <a:rPr dirty="0"/>
              <a:t> </a:t>
            </a:r>
            <a:r>
              <a:rPr dirty="0" err="1"/>
              <a:t>l’incertezza</a:t>
            </a:r>
            <a:r>
              <a:rPr dirty="0"/>
              <a:t> anche sul giudice competente.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461665"/>
          </a:xfrm>
          <a:prstGeom prst="rect">
            <a:avLst/>
          </a:prstGeom>
          <a:noFill/>
        </p:spPr>
        <p:txBody>
          <a:bodyPr wrap="square">
            <a:spAutoFit/>
          </a:bodyPr>
          <a:lstStyle/>
          <a:p>
            <a:pPr>
              <a:defRPr sz="2700" b="1">
                <a:solidFill>
                  <a:srgbClr val="183E68"/>
                </a:solidFill>
                <a:latin typeface="Calibri"/>
              </a:defRPr>
            </a:pPr>
            <a:r>
              <a:rPr sz="2400" dirty="0"/>
              <a:t>Art. 60, art. 120 e art. 9</a:t>
            </a:r>
            <a:r>
              <a:rPr lang="it-IT" sz="2400" dirty="0"/>
              <a:t> del D.Lgs.n. 36 del 2023 sono </a:t>
            </a:r>
            <a:r>
              <a:rPr sz="2400" dirty="0"/>
              <a:t>tre piani da non </a:t>
            </a:r>
            <a:r>
              <a:rPr sz="2400" dirty="0" err="1"/>
              <a:t>sovrapporre</a:t>
            </a:r>
            <a:endParaRPr sz="2400" dirty="0"/>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46</a:t>
            </a:r>
          </a:p>
        </p:txBody>
      </p:sp>
      <p:graphicFrame>
        <p:nvGraphicFramePr>
          <p:cNvPr id="6" name="Table 5"/>
          <p:cNvGraphicFramePr>
            <a:graphicFrameLocks noGrp="1"/>
          </p:cNvGraphicFramePr>
          <p:nvPr>
            <p:extLst>
              <p:ext uri="{D42A27DB-BD31-4B8C-83A1-F6EECF244321}">
                <p14:modId xmlns:p14="http://schemas.microsoft.com/office/powerpoint/2010/main" val="1915927432"/>
              </p:ext>
            </p:extLst>
          </p:nvPr>
        </p:nvGraphicFramePr>
        <p:xfrm>
          <a:off x="649224" y="1165860"/>
          <a:ext cx="10972800" cy="4526280"/>
        </p:xfrm>
        <a:graphic>
          <a:graphicData uri="http://schemas.openxmlformats.org/drawingml/2006/table">
            <a:tbl>
              <a:tblPr firstRow="1" bandRow="1">
                <a:tableStyleId>{5C22544A-7EE6-4342-B048-85BDC9FD1C3A}</a:tableStyleId>
              </a:tblPr>
              <a:tblGrid>
                <a:gridCol w="237744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gridCol w="4709160">
                  <a:extLst>
                    <a:ext uri="{9D8B030D-6E8A-4147-A177-3AD203B41FA5}">
                      <a16:colId xmlns:a16="http://schemas.microsoft.com/office/drawing/2014/main" val="20002"/>
                    </a:ext>
                  </a:extLst>
                </a:gridCol>
              </a:tblGrid>
              <a:tr h="905256">
                <a:tc>
                  <a:txBody>
                    <a:bodyPr/>
                    <a:lstStyle/>
                    <a:p>
                      <a:pPr algn="ctr">
                        <a:defRPr sz="1600" b="1">
                          <a:solidFill>
                            <a:srgbClr val="FFFFFF"/>
                          </a:solidFill>
                          <a:latin typeface="Calibri"/>
                        </a:defRPr>
                      </a:pPr>
                      <a:r>
                        <a:t>Istituto</a:t>
                      </a:r>
                    </a:p>
                  </a:txBody>
                  <a:tcPr marL="45720" marR="45720" marT="36576" marB="36576">
                    <a:solidFill>
                      <a:srgbClr val="183E68"/>
                    </a:solidFill>
                  </a:tcPr>
                </a:tc>
                <a:tc>
                  <a:txBody>
                    <a:bodyPr/>
                    <a:lstStyle/>
                    <a:p>
                      <a:pPr algn="ctr">
                        <a:defRPr sz="1600" b="1">
                          <a:solidFill>
                            <a:srgbClr val="FFFFFF"/>
                          </a:solidFill>
                          <a:latin typeface="Calibri"/>
                        </a:defRPr>
                      </a:pPr>
                      <a:r>
                        <a:t>Oggetto</a:t>
                      </a:r>
                    </a:p>
                  </a:txBody>
                  <a:tcPr marL="45720" marR="45720" marT="36576" marB="36576">
                    <a:solidFill>
                      <a:srgbClr val="183E68"/>
                    </a:solidFill>
                  </a:tcPr>
                </a:tc>
                <a:tc>
                  <a:txBody>
                    <a:bodyPr/>
                    <a:lstStyle/>
                    <a:p>
                      <a:pPr algn="ctr">
                        <a:defRPr sz="1600" b="1">
                          <a:solidFill>
                            <a:srgbClr val="FFFFFF"/>
                          </a:solidFill>
                          <a:latin typeface="Calibri"/>
                        </a:defRPr>
                      </a:pPr>
                      <a:r>
                        <a:t>Presupposto e limite</a:t>
                      </a:r>
                    </a:p>
                  </a:txBody>
                  <a:tcPr marL="45720" marR="45720" marT="36576" marB="36576">
                    <a:solidFill>
                      <a:srgbClr val="183E68"/>
                    </a:solidFill>
                  </a:tcPr>
                </a:tc>
                <a:extLst>
                  <a:ext uri="{0D108BD9-81ED-4DB2-BD59-A6C34878D82A}">
                    <a16:rowId xmlns:a16="http://schemas.microsoft.com/office/drawing/2014/main" val="10000"/>
                  </a:ext>
                </a:extLst>
              </a:tr>
              <a:tr h="905256">
                <a:tc>
                  <a:txBody>
                    <a:bodyPr/>
                    <a:lstStyle/>
                    <a:p>
                      <a:pPr>
                        <a:defRPr sz="1600">
                          <a:solidFill>
                            <a:srgbClr val="252F38"/>
                          </a:solidFill>
                          <a:latin typeface="Calibri"/>
                        </a:defRPr>
                      </a:pPr>
                      <a:r>
                        <a:t>Revisione prezzi – art. 60</a:t>
                      </a:r>
                    </a:p>
                  </a:txBody>
                  <a:tcPr marL="64008" marR="64008" marT="36576" marB="36576">
                    <a:solidFill>
                      <a:srgbClr val="FFFFFF"/>
                    </a:solidFill>
                  </a:tcPr>
                </a:tc>
                <a:tc>
                  <a:txBody>
                    <a:bodyPr/>
                    <a:lstStyle/>
                    <a:p>
                      <a:pPr>
                        <a:defRPr sz="1600">
                          <a:solidFill>
                            <a:srgbClr val="252F38"/>
                          </a:solidFill>
                          <a:latin typeface="Calibri"/>
                        </a:defRPr>
                      </a:pPr>
                      <a:r>
                        <a:t>Adeguamento del corrispettivo per variazioni oggettive dei costi</a:t>
                      </a:r>
                    </a:p>
                  </a:txBody>
                  <a:tcPr marL="64008" marR="64008" marT="36576" marB="36576">
                    <a:solidFill>
                      <a:srgbClr val="FFFFFF"/>
                    </a:solidFill>
                  </a:tcPr>
                </a:tc>
                <a:tc>
                  <a:txBody>
                    <a:bodyPr/>
                    <a:lstStyle/>
                    <a:p>
                      <a:pPr>
                        <a:defRPr sz="1600">
                          <a:solidFill>
                            <a:srgbClr val="252F38"/>
                          </a:solidFill>
                          <a:latin typeface="Calibri"/>
                        </a:defRPr>
                      </a:pPr>
                      <a:r>
                        <a:t>Formula e indici; prestazioni identiche; nessuna modifica del perimetro</a:t>
                      </a:r>
                    </a:p>
                  </a:txBody>
                  <a:tcPr marL="64008" marR="64008" marT="36576" marB="36576">
                    <a:solidFill>
                      <a:srgbClr val="FFFFFF"/>
                    </a:solidFill>
                  </a:tcPr>
                </a:tc>
                <a:extLst>
                  <a:ext uri="{0D108BD9-81ED-4DB2-BD59-A6C34878D82A}">
                    <a16:rowId xmlns:a16="http://schemas.microsoft.com/office/drawing/2014/main" val="10001"/>
                  </a:ext>
                </a:extLst>
              </a:tr>
              <a:tr h="905256">
                <a:tc>
                  <a:txBody>
                    <a:bodyPr/>
                    <a:lstStyle/>
                    <a:p>
                      <a:pPr>
                        <a:defRPr sz="1600">
                          <a:solidFill>
                            <a:srgbClr val="252F38"/>
                          </a:solidFill>
                          <a:latin typeface="Calibri"/>
                        </a:defRPr>
                      </a:pPr>
                      <a:r>
                        <a:t>Modifica – art. 120</a:t>
                      </a:r>
                    </a:p>
                  </a:txBody>
                  <a:tcPr marL="64008" marR="64008" marT="36576" marB="36576">
                    <a:solidFill>
                      <a:srgbClr val="F7FAFD"/>
                    </a:solidFill>
                  </a:tcPr>
                </a:tc>
                <a:tc>
                  <a:txBody>
                    <a:bodyPr/>
                    <a:lstStyle/>
                    <a:p>
                      <a:pPr>
                        <a:defRPr sz="1600">
                          <a:solidFill>
                            <a:srgbClr val="252F38"/>
                          </a:solidFill>
                          <a:latin typeface="Calibri"/>
                        </a:defRPr>
                      </a:pPr>
                      <a:r>
                        <a:rPr dirty="0" err="1"/>
                        <a:t>Variazione</a:t>
                      </a:r>
                      <a:r>
                        <a:rPr dirty="0"/>
                        <a:t> di prestazioni, quantità, durata o assetto contrattuale</a:t>
                      </a:r>
                    </a:p>
                  </a:txBody>
                  <a:tcPr marL="64008" marR="64008" marT="36576" marB="36576">
                    <a:solidFill>
                      <a:srgbClr val="F7FAFD"/>
                    </a:solidFill>
                  </a:tcPr>
                </a:tc>
                <a:tc>
                  <a:txBody>
                    <a:bodyPr/>
                    <a:lstStyle/>
                    <a:p>
                      <a:pPr>
                        <a:defRPr sz="1600">
                          <a:solidFill>
                            <a:srgbClr val="252F38"/>
                          </a:solidFill>
                          <a:latin typeface="Calibri"/>
                        </a:defRPr>
                      </a:pPr>
                      <a:r>
                        <a:t>Fattispecie tassative, clausole chiare, limiti quantitativi e natura generale</a:t>
                      </a:r>
                    </a:p>
                  </a:txBody>
                  <a:tcPr marL="64008" marR="64008" marT="36576" marB="36576">
                    <a:solidFill>
                      <a:srgbClr val="F7FAFD"/>
                    </a:solidFill>
                  </a:tcPr>
                </a:tc>
                <a:extLst>
                  <a:ext uri="{0D108BD9-81ED-4DB2-BD59-A6C34878D82A}">
                    <a16:rowId xmlns:a16="http://schemas.microsoft.com/office/drawing/2014/main" val="10002"/>
                  </a:ext>
                </a:extLst>
              </a:tr>
              <a:tr h="905256">
                <a:tc>
                  <a:txBody>
                    <a:bodyPr/>
                    <a:lstStyle/>
                    <a:p>
                      <a:pPr>
                        <a:defRPr sz="1600">
                          <a:solidFill>
                            <a:srgbClr val="252F38"/>
                          </a:solidFill>
                          <a:latin typeface="Calibri"/>
                        </a:defRPr>
                      </a:pPr>
                      <a:r>
                        <a:t>Rinegoziazione – art. 9</a:t>
                      </a:r>
                    </a:p>
                  </a:txBody>
                  <a:tcPr marL="64008" marR="64008" marT="36576" marB="36576">
                    <a:solidFill>
                      <a:srgbClr val="FFFFFF"/>
                    </a:solidFill>
                  </a:tcPr>
                </a:tc>
                <a:tc>
                  <a:txBody>
                    <a:bodyPr/>
                    <a:lstStyle/>
                    <a:p>
                      <a:pPr>
                        <a:defRPr sz="1600">
                          <a:solidFill>
                            <a:srgbClr val="252F38"/>
                          </a:solidFill>
                          <a:latin typeface="Calibri"/>
                        </a:defRPr>
                      </a:pPr>
                      <a:r>
                        <a:t>Ripristino dell’equilibrio inciso da circostanze straordinarie e imprevedibili</a:t>
                      </a:r>
                    </a:p>
                  </a:txBody>
                  <a:tcPr marL="64008" marR="64008" marT="36576" marB="36576">
                    <a:solidFill>
                      <a:srgbClr val="FFFFFF"/>
                    </a:solidFill>
                  </a:tcPr>
                </a:tc>
                <a:tc>
                  <a:txBody>
                    <a:bodyPr/>
                    <a:lstStyle/>
                    <a:p>
                      <a:pPr>
                        <a:defRPr sz="1600">
                          <a:solidFill>
                            <a:srgbClr val="252F38"/>
                          </a:solidFill>
                          <a:latin typeface="Calibri"/>
                        </a:defRPr>
                      </a:pPr>
                      <a:r>
                        <a:t>Buona fede, conservazione del contratto, misura non eccedente il riequilibrio</a:t>
                      </a:r>
                    </a:p>
                  </a:txBody>
                  <a:tcPr marL="64008" marR="64008" marT="36576" marB="36576">
                    <a:solidFill>
                      <a:srgbClr val="FFFFFF"/>
                    </a:solidFill>
                  </a:tcPr>
                </a:tc>
                <a:extLst>
                  <a:ext uri="{0D108BD9-81ED-4DB2-BD59-A6C34878D82A}">
                    <a16:rowId xmlns:a16="http://schemas.microsoft.com/office/drawing/2014/main" val="10003"/>
                  </a:ext>
                </a:extLst>
              </a:tr>
              <a:tr h="905256">
                <a:tc>
                  <a:txBody>
                    <a:bodyPr/>
                    <a:lstStyle/>
                    <a:p>
                      <a:pPr>
                        <a:defRPr sz="1600">
                          <a:solidFill>
                            <a:srgbClr val="252F38"/>
                          </a:solidFill>
                          <a:latin typeface="Calibri"/>
                        </a:defRPr>
                      </a:pPr>
                      <a:r>
                        <a:t>Risoluzione per eccessiva onerosità</a:t>
                      </a:r>
                    </a:p>
                  </a:txBody>
                  <a:tcPr marL="64008" marR="64008" marT="36576" marB="36576">
                    <a:solidFill>
                      <a:srgbClr val="F7FAFD"/>
                    </a:solidFill>
                  </a:tcPr>
                </a:tc>
                <a:tc>
                  <a:txBody>
                    <a:bodyPr/>
                    <a:lstStyle/>
                    <a:p>
                      <a:pPr>
                        <a:defRPr sz="1600">
                          <a:solidFill>
                            <a:srgbClr val="252F38"/>
                          </a:solidFill>
                          <a:latin typeface="Calibri"/>
                        </a:defRPr>
                      </a:pPr>
                      <a:r>
                        <a:t>Scioglimento quando il riequilibrio non è possibile</a:t>
                      </a:r>
                    </a:p>
                  </a:txBody>
                  <a:tcPr marL="64008" marR="64008" marT="36576" marB="36576">
                    <a:solidFill>
                      <a:srgbClr val="F7FAFD"/>
                    </a:solidFill>
                  </a:tcPr>
                </a:tc>
                <a:tc>
                  <a:txBody>
                    <a:bodyPr/>
                    <a:lstStyle/>
                    <a:p>
                      <a:pPr>
                        <a:defRPr sz="1600">
                          <a:solidFill>
                            <a:srgbClr val="252F38"/>
                          </a:solidFill>
                          <a:latin typeface="Calibri"/>
                        </a:defRPr>
                      </a:pPr>
                      <a:r>
                        <a:rPr dirty="0"/>
                        <a:t>Extrema ratio; coordinamento con art. 122 e codice civile</a:t>
                      </a:r>
                    </a:p>
                  </a:txBody>
                  <a:tcPr marL="64008" marR="64008" marT="36576" marB="36576">
                    <a:solidFill>
                      <a:srgbClr val="F7FAFD"/>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Catena probatoria: dalla rilevazione alla trattenuta</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9</a:t>
            </a:r>
          </a:p>
        </p:txBody>
      </p:sp>
      <p:sp>
        <p:nvSpPr>
          <p:cNvPr id="7" name="Rounded Rectangle 6"/>
          <p:cNvSpPr/>
          <p:nvPr/>
        </p:nvSpPr>
        <p:spPr>
          <a:xfrm>
            <a:off x="713232" y="1783080"/>
            <a:ext cx="2046427" cy="224028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804672" y="1892807"/>
            <a:ext cx="429768" cy="429768"/>
          </a:xfrm>
          <a:prstGeom prst="ellipse">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1</a:t>
            </a:r>
          </a:p>
        </p:txBody>
      </p:sp>
      <p:sp>
        <p:nvSpPr>
          <p:cNvPr id="9" name="TextBox 8"/>
          <p:cNvSpPr txBox="1"/>
          <p:nvPr/>
        </p:nvSpPr>
        <p:spPr>
          <a:xfrm>
            <a:off x="1307592" y="1901952"/>
            <a:ext cx="1360627" cy="502920"/>
          </a:xfrm>
          <a:prstGeom prst="rect">
            <a:avLst/>
          </a:prstGeom>
          <a:noFill/>
        </p:spPr>
        <p:txBody>
          <a:bodyPr wrap="square" lIns="0" tIns="0" rIns="0" bIns="0" anchor="t">
            <a:spAutoFit/>
          </a:bodyPr>
          <a:lstStyle/>
          <a:p>
            <a:pPr algn="l">
              <a:defRPr sz="1750" b="1" i="0">
                <a:solidFill>
                  <a:srgbClr val="266DAB"/>
                </a:solidFill>
                <a:latin typeface="Calibri"/>
              </a:defRPr>
            </a:pPr>
            <a:r>
              <a:t>Fatto</a:t>
            </a:r>
          </a:p>
        </p:txBody>
      </p:sp>
      <p:sp>
        <p:nvSpPr>
          <p:cNvPr id="10" name="TextBox 9"/>
          <p:cNvSpPr txBox="1"/>
          <p:nvPr/>
        </p:nvSpPr>
        <p:spPr>
          <a:xfrm>
            <a:off x="822960"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Data, luogo, prestazione, utente/lotto, durata e impatto.</a:t>
            </a:r>
          </a:p>
        </p:txBody>
      </p:sp>
      <p:sp>
        <p:nvSpPr>
          <p:cNvPr id="11" name="Rounded Rectangle 10"/>
          <p:cNvSpPr/>
          <p:nvPr/>
        </p:nvSpPr>
        <p:spPr>
          <a:xfrm>
            <a:off x="2887675" y="1783080"/>
            <a:ext cx="2046427" cy="2240280"/>
          </a:xfrm>
          <a:prstGeom prst="roundRect">
            <a:avLst/>
          </a:prstGeom>
          <a:solidFill>
            <a:srgbClr val="F7FAFD"/>
          </a:solidFill>
          <a:ln w="17780">
            <a:solidFill>
              <a:srgbClr val="0084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2979115" y="1892807"/>
            <a:ext cx="429768" cy="429768"/>
          </a:xfrm>
          <a:prstGeom prst="ellipse">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2</a:t>
            </a:r>
          </a:p>
        </p:txBody>
      </p:sp>
      <p:sp>
        <p:nvSpPr>
          <p:cNvPr id="13" name="TextBox 12"/>
          <p:cNvSpPr txBox="1"/>
          <p:nvPr/>
        </p:nvSpPr>
        <p:spPr>
          <a:xfrm>
            <a:off x="3482035" y="1901952"/>
            <a:ext cx="1360627" cy="502920"/>
          </a:xfrm>
          <a:prstGeom prst="rect">
            <a:avLst/>
          </a:prstGeom>
          <a:noFill/>
        </p:spPr>
        <p:txBody>
          <a:bodyPr wrap="square" lIns="0" tIns="0" rIns="0" bIns="0" anchor="t">
            <a:spAutoFit/>
          </a:bodyPr>
          <a:lstStyle/>
          <a:p>
            <a:pPr algn="l">
              <a:defRPr sz="1750" b="1" i="0">
                <a:solidFill>
                  <a:srgbClr val="008492"/>
                </a:solidFill>
                <a:latin typeface="Calibri"/>
              </a:defRPr>
            </a:pPr>
            <a:r>
              <a:t>Fonte</a:t>
            </a:r>
          </a:p>
        </p:txBody>
      </p:sp>
      <p:sp>
        <p:nvSpPr>
          <p:cNvPr id="14" name="TextBox 13"/>
          <p:cNvSpPr txBox="1"/>
          <p:nvPr/>
        </p:nvSpPr>
        <p:spPr>
          <a:xfrm>
            <a:off x="2997403"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Articolo del contratto, CSA, offerta tecnica o ordine di servizio.</a:t>
            </a:r>
          </a:p>
        </p:txBody>
      </p:sp>
      <p:sp>
        <p:nvSpPr>
          <p:cNvPr id="15" name="Rounded Rectangle 14"/>
          <p:cNvSpPr/>
          <p:nvPr/>
        </p:nvSpPr>
        <p:spPr>
          <a:xfrm>
            <a:off x="5062118" y="1783080"/>
            <a:ext cx="2046427" cy="224028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p:cNvSpPr/>
          <p:nvPr/>
        </p:nvSpPr>
        <p:spPr>
          <a:xfrm>
            <a:off x="5153558" y="1892807"/>
            <a:ext cx="429768" cy="429768"/>
          </a:xfrm>
          <a:prstGeom prst="ellipse">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3</a:t>
            </a:r>
          </a:p>
        </p:txBody>
      </p:sp>
      <p:sp>
        <p:nvSpPr>
          <p:cNvPr id="17" name="TextBox 16"/>
          <p:cNvSpPr txBox="1"/>
          <p:nvPr/>
        </p:nvSpPr>
        <p:spPr>
          <a:xfrm>
            <a:off x="5656478" y="1901952"/>
            <a:ext cx="1360627" cy="502920"/>
          </a:xfrm>
          <a:prstGeom prst="rect">
            <a:avLst/>
          </a:prstGeom>
          <a:noFill/>
        </p:spPr>
        <p:txBody>
          <a:bodyPr wrap="square" lIns="0" tIns="0" rIns="0" bIns="0" anchor="t">
            <a:spAutoFit/>
          </a:bodyPr>
          <a:lstStyle/>
          <a:p>
            <a:pPr algn="l">
              <a:defRPr sz="1750" b="1" i="0">
                <a:solidFill>
                  <a:srgbClr val="266DAB"/>
                </a:solidFill>
                <a:latin typeface="Calibri"/>
              </a:defRPr>
            </a:pPr>
            <a:r>
              <a:t>Prova</a:t>
            </a:r>
          </a:p>
        </p:txBody>
      </p:sp>
      <p:sp>
        <p:nvSpPr>
          <p:cNvPr id="18" name="TextBox 17"/>
          <p:cNvSpPr txBox="1"/>
          <p:nvPr/>
        </p:nvSpPr>
        <p:spPr>
          <a:xfrm>
            <a:off x="5171846"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Verbale standard, fotografia, log, ticket, DDT, campione, misurazione.</a:t>
            </a:r>
          </a:p>
        </p:txBody>
      </p:sp>
      <p:sp>
        <p:nvSpPr>
          <p:cNvPr id="19" name="Rounded Rectangle 18"/>
          <p:cNvSpPr/>
          <p:nvPr/>
        </p:nvSpPr>
        <p:spPr>
          <a:xfrm>
            <a:off x="7236561" y="1783080"/>
            <a:ext cx="2046427" cy="2240280"/>
          </a:xfrm>
          <a:prstGeom prst="roundRect">
            <a:avLst/>
          </a:prstGeom>
          <a:solidFill>
            <a:srgbClr val="F7FAFD"/>
          </a:solidFill>
          <a:ln w="17780">
            <a:solidFill>
              <a:srgbClr val="0084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Oval 19"/>
          <p:cNvSpPr/>
          <p:nvPr/>
        </p:nvSpPr>
        <p:spPr>
          <a:xfrm>
            <a:off x="7328001" y="1892807"/>
            <a:ext cx="429768" cy="429768"/>
          </a:xfrm>
          <a:prstGeom prst="ellipse">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4</a:t>
            </a:r>
          </a:p>
        </p:txBody>
      </p:sp>
      <p:sp>
        <p:nvSpPr>
          <p:cNvPr id="21" name="TextBox 20"/>
          <p:cNvSpPr txBox="1"/>
          <p:nvPr/>
        </p:nvSpPr>
        <p:spPr>
          <a:xfrm>
            <a:off x="7830921" y="1901952"/>
            <a:ext cx="1360627" cy="502920"/>
          </a:xfrm>
          <a:prstGeom prst="rect">
            <a:avLst/>
          </a:prstGeom>
          <a:noFill/>
        </p:spPr>
        <p:txBody>
          <a:bodyPr wrap="square" lIns="0" tIns="0" rIns="0" bIns="0" anchor="t">
            <a:spAutoFit/>
          </a:bodyPr>
          <a:lstStyle/>
          <a:p>
            <a:pPr algn="l">
              <a:defRPr sz="1750" b="1" i="0">
                <a:solidFill>
                  <a:srgbClr val="008492"/>
                </a:solidFill>
                <a:latin typeface="Calibri"/>
              </a:defRPr>
            </a:pPr>
            <a:r>
              <a:t>Causalità</a:t>
            </a:r>
          </a:p>
        </p:txBody>
      </p:sp>
      <p:sp>
        <p:nvSpPr>
          <p:cNvPr id="22" name="TextBox 21"/>
          <p:cNvSpPr txBox="1"/>
          <p:nvPr/>
        </p:nvSpPr>
        <p:spPr>
          <a:xfrm>
            <a:off x="7346289"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Evento imputabile, causa esterna, concorso della SA, forza maggiore.</a:t>
            </a:r>
          </a:p>
        </p:txBody>
      </p:sp>
      <p:sp>
        <p:nvSpPr>
          <p:cNvPr id="23" name="Rounded Rectangle 22"/>
          <p:cNvSpPr/>
          <p:nvPr/>
        </p:nvSpPr>
        <p:spPr>
          <a:xfrm>
            <a:off x="9411004" y="1783080"/>
            <a:ext cx="2046427" cy="224028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Oval 23"/>
          <p:cNvSpPr/>
          <p:nvPr/>
        </p:nvSpPr>
        <p:spPr>
          <a:xfrm>
            <a:off x="9502444" y="1892807"/>
            <a:ext cx="429768" cy="429768"/>
          </a:xfrm>
          <a:prstGeom prst="ellipse">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5</a:t>
            </a:r>
          </a:p>
        </p:txBody>
      </p:sp>
      <p:sp>
        <p:nvSpPr>
          <p:cNvPr id="25" name="TextBox 24"/>
          <p:cNvSpPr txBox="1"/>
          <p:nvPr/>
        </p:nvSpPr>
        <p:spPr>
          <a:xfrm>
            <a:off x="10005364" y="1901952"/>
            <a:ext cx="1360627" cy="502920"/>
          </a:xfrm>
          <a:prstGeom prst="rect">
            <a:avLst/>
          </a:prstGeom>
          <a:noFill/>
        </p:spPr>
        <p:txBody>
          <a:bodyPr wrap="square" lIns="0" tIns="0" rIns="0" bIns="0" anchor="t">
            <a:spAutoFit/>
          </a:bodyPr>
          <a:lstStyle/>
          <a:p>
            <a:pPr algn="l">
              <a:defRPr sz="1750" b="1" i="0">
                <a:solidFill>
                  <a:srgbClr val="266DAB"/>
                </a:solidFill>
                <a:latin typeface="Calibri"/>
              </a:defRPr>
            </a:pPr>
            <a:r>
              <a:t>Effetto</a:t>
            </a:r>
          </a:p>
        </p:txBody>
      </p:sp>
      <p:sp>
        <p:nvSpPr>
          <p:cNvPr id="26" name="TextBox 25"/>
          <p:cNvSpPr txBox="1"/>
          <p:nvPr/>
        </p:nvSpPr>
        <p:spPr>
          <a:xfrm>
            <a:off x="9520732" y="2496312"/>
            <a:ext cx="1826971" cy="1353312"/>
          </a:xfrm>
          <a:prstGeom prst="rect">
            <a:avLst/>
          </a:prstGeom>
          <a:noFill/>
        </p:spPr>
        <p:txBody>
          <a:bodyPr wrap="square" lIns="0" tIns="0" rIns="0" bIns="0" anchor="t">
            <a:spAutoFit/>
          </a:bodyPr>
          <a:lstStyle/>
          <a:p>
            <a:pPr algn="l">
              <a:defRPr sz="1650" b="0" i="0">
                <a:solidFill>
                  <a:srgbClr val="252F38"/>
                </a:solidFill>
                <a:latin typeface="Calibri"/>
              </a:defRPr>
            </a:pPr>
            <a:r>
              <a:t>Ripristino, detrazione, penale, danno, diffida, risoluzione.</a:t>
            </a:r>
          </a:p>
        </p:txBody>
      </p:sp>
      <p:sp>
        <p:nvSpPr>
          <p:cNvPr id="27" name="TextBox 26"/>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47</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18294-D769-2D37-7476-263BA7863D6D}"/>
            </a:ext>
          </a:extLst>
        </p:cNvPr>
        <p:cNvGrpSpPr/>
        <p:nvPr/>
      </p:nvGrpSpPr>
      <p:grpSpPr>
        <a:xfrm>
          <a:off x="0" y="0"/>
          <a:ext cx="0" cy="0"/>
          <a:chOff x="0" y="0"/>
          <a:chExt cx="0" cy="0"/>
        </a:xfrm>
      </p:grpSpPr>
      <p:pic>
        <p:nvPicPr>
          <p:cNvPr id="2" name="Picture 1" descr="image1.jpg">
            <a:extLst>
              <a:ext uri="{FF2B5EF4-FFF2-40B4-BE49-F238E27FC236}">
                <a16:creationId xmlns:a16="http://schemas.microsoft.com/office/drawing/2014/main" id="{4416B50F-947A-73AD-F181-D1F6C2B13227}"/>
              </a:ext>
            </a:extLst>
          </p:cNvPr>
          <p:cNvPicPr>
            <a:picLocks noChangeAspect="1"/>
          </p:cNvPicPr>
          <p:nvPr/>
        </p:nvPicPr>
        <p:blipFill>
          <a:blip r:embed="rId2"/>
          <a:stretch>
            <a:fillRect/>
          </a:stretch>
        </p:blipFill>
        <p:spPr>
          <a:xfrm>
            <a:off x="0" y="0"/>
            <a:ext cx="12191999" cy="6858000"/>
          </a:xfrm>
          <a:prstGeom prst="rect">
            <a:avLst/>
          </a:prstGeom>
        </p:spPr>
      </p:pic>
      <p:sp>
        <p:nvSpPr>
          <p:cNvPr id="4" name="TextBox 3">
            <a:extLst>
              <a:ext uri="{FF2B5EF4-FFF2-40B4-BE49-F238E27FC236}">
                <a16:creationId xmlns:a16="http://schemas.microsoft.com/office/drawing/2014/main" id="{94F3351C-824D-7DC0-0CF0-7BFE5F2758B3}"/>
              </a:ext>
            </a:extLst>
          </p:cNvPr>
          <p:cNvSpPr txBox="1"/>
          <p:nvPr/>
        </p:nvSpPr>
        <p:spPr>
          <a:xfrm>
            <a:off x="2331720" y="1444752"/>
            <a:ext cx="8641080" cy="1097280"/>
          </a:xfrm>
          <a:prstGeom prst="rect">
            <a:avLst/>
          </a:prstGeom>
          <a:noFill/>
        </p:spPr>
        <p:txBody>
          <a:bodyPr wrap="square" lIns="0" tIns="0" rIns="0" bIns="0" anchor="t">
            <a:spAutoFit/>
          </a:bodyPr>
          <a:lstStyle/>
          <a:p>
            <a:pPr algn="l">
              <a:defRPr sz="3200" b="1" i="0">
                <a:solidFill>
                  <a:srgbClr val="183E68"/>
                </a:solidFill>
                <a:latin typeface="Calibri"/>
              </a:defRPr>
            </a:pPr>
            <a:r>
              <a:t>Concessioni e partenariato pubblico-privato</a:t>
            </a:r>
          </a:p>
        </p:txBody>
      </p:sp>
      <p:sp>
        <p:nvSpPr>
          <p:cNvPr id="6" name="TextBox 5">
            <a:extLst>
              <a:ext uri="{FF2B5EF4-FFF2-40B4-BE49-F238E27FC236}">
                <a16:creationId xmlns:a16="http://schemas.microsoft.com/office/drawing/2014/main" id="{ED5693E8-5DB1-E2B6-D54B-064C83942469}"/>
              </a:ext>
            </a:extLst>
          </p:cNvPr>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47</a:t>
            </a:r>
          </a:p>
        </p:txBody>
      </p:sp>
    </p:spTree>
    <p:extLst>
      <p:ext uri="{BB962C8B-B14F-4D97-AF65-F5344CB8AC3E}">
        <p14:creationId xmlns:p14="http://schemas.microsoft.com/office/powerpoint/2010/main" val="22063958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7E974B9-EB00-45D6-95F5-16149E46929D}"/>
              </a:ext>
            </a:extLst>
          </p:cNvPr>
          <p:cNvSpPr>
            <a:spLocks noGrp="1"/>
          </p:cNvSpPr>
          <p:nvPr/>
        </p:nvSpPr>
        <p:spPr>
          <a:xfrm>
            <a:off x="800100" y="295275"/>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Nel PPP si </a:t>
            </a:r>
            <a:r>
              <a:rPr sz="2700" b="1" i="0" dirty="0" err="1">
                <a:solidFill>
                  <a:srgbClr val="1F2937"/>
                </a:solidFill>
                <a:latin typeface="Calibri"/>
                <a:ea typeface="Calibri"/>
                <a:cs typeface="Calibri"/>
              </a:rPr>
              <a:t>governa</a:t>
            </a:r>
            <a:r>
              <a:rPr sz="2700" b="1" i="0" dirty="0">
                <a:solidFill>
                  <a:srgbClr val="1F2937"/>
                </a:solidFill>
                <a:latin typeface="Calibri"/>
                <a:ea typeface="Calibri"/>
                <a:cs typeface="Calibri"/>
              </a:rPr>
              <a:t> </a:t>
            </a:r>
            <a:r>
              <a:rPr sz="2700" b="1" i="0" dirty="0" err="1">
                <a:solidFill>
                  <a:srgbClr val="1F2937"/>
                </a:solidFill>
                <a:latin typeface="Calibri"/>
                <a:ea typeface="Calibri"/>
                <a:cs typeface="Calibri"/>
              </a:rPr>
              <a:t>un’operazione</a:t>
            </a:r>
            <a:r>
              <a:rPr sz="2700" b="1" i="0" dirty="0">
                <a:solidFill>
                  <a:srgbClr val="1F2937"/>
                </a:solidFill>
                <a:latin typeface="Calibri"/>
                <a:ea typeface="Calibri"/>
                <a:cs typeface="Calibri"/>
              </a:rPr>
              <a:t> economica</a:t>
            </a:r>
          </a:p>
        </p:txBody>
      </p:sp>
      <p:sp>
        <p:nvSpPr>
          <p:cNvPr id="4" name="Rettangolo 3">
            <a:extLst>
              <a:ext uri="{FF2B5EF4-FFF2-40B4-BE49-F238E27FC236}">
                <a16:creationId xmlns:a16="http://schemas.microsoft.com/office/drawing/2014/main" id="{F22F236F-D8C7-47A9-A05E-07D9E8BAAA06}"/>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68A1ECFE-0617-44B6-9DED-3A4800DBF28D}"/>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B0E49812-D75F-4C6A-9E97-CC57F5A5280D}"/>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6</a:t>
            </a:r>
          </a:p>
        </p:txBody>
      </p:sp>
      <p:sp>
        <p:nvSpPr>
          <p:cNvPr id="8" name="Rettangolo 7">
            <a:extLst>
              <a:ext uri="{FF2B5EF4-FFF2-40B4-BE49-F238E27FC236}">
                <a16:creationId xmlns:a16="http://schemas.microsoft.com/office/drawing/2014/main" id="{3F557052-5D2F-44BA-B02C-CADCA9A476E0}"/>
              </a:ext>
            </a:extLst>
          </p:cNvPr>
          <p:cNvSpPr>
            <a:spLocks noGrp="1"/>
          </p:cNvSpPr>
          <p:nvPr/>
        </p:nvSpPr>
        <p:spPr>
          <a:xfrm>
            <a:off x="400050" y="1381125"/>
            <a:ext cx="5562600" cy="28575"/>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FC2BDCF7-F62C-4DF9-B559-5C867A82AC9F}"/>
              </a:ext>
            </a:extLst>
          </p:cNvPr>
          <p:cNvSpPr>
            <a:spLocks noGrp="1"/>
          </p:cNvSpPr>
          <p:nvPr/>
        </p:nvSpPr>
        <p:spPr>
          <a:xfrm>
            <a:off x="666750" y="146751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dirty="0">
                <a:solidFill>
                  <a:srgbClr val="1F2937"/>
                </a:solidFill>
                <a:latin typeface="Calibri"/>
                <a:ea typeface="Calibri"/>
                <a:cs typeface="Calibri"/>
              </a:rPr>
              <a:t>Durata lunga</a:t>
            </a:r>
          </a:p>
        </p:txBody>
      </p:sp>
      <p:sp>
        <p:nvSpPr>
          <p:cNvPr id="10" name="Rettangolo 9">
            <a:extLst>
              <a:ext uri="{FF2B5EF4-FFF2-40B4-BE49-F238E27FC236}">
                <a16:creationId xmlns:a16="http://schemas.microsoft.com/office/drawing/2014/main" id="{7A6F4A14-F0FB-4E6B-A26B-E75B78A143C2}"/>
              </a:ext>
            </a:extLst>
          </p:cNvPr>
          <p:cNvSpPr>
            <a:spLocks noGrp="1"/>
          </p:cNvSpPr>
          <p:nvPr/>
        </p:nvSpPr>
        <p:spPr>
          <a:xfrm>
            <a:off x="666750" y="1971675"/>
            <a:ext cx="5562600" cy="14763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Il valore nasce dalla gestione integrata di progettazione, </a:t>
            </a:r>
            <a:r>
              <a:rPr sz="2000" b="0" i="0" dirty="0" err="1">
                <a:solidFill>
                  <a:srgbClr val="5B6470"/>
                </a:solidFill>
                <a:latin typeface="Calibri"/>
                <a:ea typeface="Calibri"/>
                <a:cs typeface="Calibri"/>
              </a:rPr>
              <a:t>investimento</a:t>
            </a:r>
            <a:r>
              <a:rPr sz="2000" b="0" i="0" dirty="0">
                <a:solidFill>
                  <a:srgbClr val="5B6470"/>
                </a:solidFill>
                <a:latin typeface="Calibri"/>
                <a:ea typeface="Calibri"/>
                <a:cs typeface="Calibri"/>
              </a:rPr>
              <a:t>, realizzazione, manutenzione e servizio.</a:t>
            </a:r>
          </a:p>
        </p:txBody>
      </p:sp>
      <p:sp>
        <p:nvSpPr>
          <p:cNvPr id="11" name="Rettangolo 10">
            <a:extLst>
              <a:ext uri="{FF2B5EF4-FFF2-40B4-BE49-F238E27FC236}">
                <a16:creationId xmlns:a16="http://schemas.microsoft.com/office/drawing/2014/main" id="{273E6C34-4185-4EC5-A320-7F5295CF7318}"/>
              </a:ext>
            </a:extLst>
          </p:cNvPr>
          <p:cNvSpPr>
            <a:spLocks noGrp="1"/>
          </p:cNvSpPr>
          <p:nvPr/>
        </p:nvSpPr>
        <p:spPr>
          <a:xfrm>
            <a:off x="6229350" y="1381125"/>
            <a:ext cx="5562600" cy="28575"/>
          </a:xfrm>
          <a:prstGeom prst="rect">
            <a:avLst/>
          </a:prstGeom>
          <a:solidFill>
            <a:srgbClr val="B91C1C"/>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D9984CF9-5A06-48DE-BFF4-B591831E395C}"/>
              </a:ext>
            </a:extLst>
          </p:cNvPr>
          <p:cNvSpPr>
            <a:spLocks noGrp="1"/>
          </p:cNvSpPr>
          <p:nvPr/>
        </p:nvSpPr>
        <p:spPr>
          <a:xfrm>
            <a:off x="6229350" y="151447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Finanza privata significativa</a:t>
            </a:r>
          </a:p>
        </p:txBody>
      </p:sp>
      <p:sp>
        <p:nvSpPr>
          <p:cNvPr id="13" name="Rettangolo 12">
            <a:extLst>
              <a:ext uri="{FF2B5EF4-FFF2-40B4-BE49-F238E27FC236}">
                <a16:creationId xmlns:a16="http://schemas.microsoft.com/office/drawing/2014/main" id="{1A0BBA6B-D972-41D9-89D5-B6EFB62A9A67}"/>
              </a:ext>
            </a:extLst>
          </p:cNvPr>
          <p:cNvSpPr>
            <a:spLocks noGrp="1"/>
          </p:cNvSpPr>
          <p:nvPr/>
        </p:nvSpPr>
        <p:spPr>
          <a:xfrm>
            <a:off x="6229350" y="1971675"/>
            <a:ext cx="5562600" cy="14763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a:solidFill>
                  <a:srgbClr val="5B6470"/>
                </a:solidFill>
                <a:latin typeface="Calibri"/>
                <a:ea typeface="Calibri"/>
                <a:cs typeface="Calibri"/>
              </a:rPr>
              <a:t>I finanziatori guardano alla capacità del progetto di generare flussi e non soltanto al patrimonio degli sponsor.</a:t>
            </a:r>
          </a:p>
        </p:txBody>
      </p:sp>
      <p:sp>
        <p:nvSpPr>
          <p:cNvPr id="14" name="Rettangolo 13">
            <a:extLst>
              <a:ext uri="{FF2B5EF4-FFF2-40B4-BE49-F238E27FC236}">
                <a16:creationId xmlns:a16="http://schemas.microsoft.com/office/drawing/2014/main" id="{C4B511B8-1582-4876-BC6B-0DF98D0650EE}"/>
              </a:ext>
            </a:extLst>
          </p:cNvPr>
          <p:cNvSpPr>
            <a:spLocks noGrp="1"/>
          </p:cNvSpPr>
          <p:nvPr/>
        </p:nvSpPr>
        <p:spPr>
          <a:xfrm>
            <a:off x="400050" y="3733800"/>
            <a:ext cx="5562600" cy="28575"/>
          </a:xfrm>
          <a:prstGeom prst="rect">
            <a:avLst/>
          </a:prstGeom>
          <a:solidFill>
            <a:srgbClr val="B91C1C"/>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E31122E0-4D88-4372-947E-95A98DB33FF5}"/>
              </a:ext>
            </a:extLst>
          </p:cNvPr>
          <p:cNvSpPr>
            <a:spLocks noGrp="1"/>
          </p:cNvSpPr>
          <p:nvPr/>
        </p:nvSpPr>
        <p:spPr>
          <a:xfrm>
            <a:off x="533400" y="390591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dirty="0">
                <a:solidFill>
                  <a:srgbClr val="1F2937"/>
                </a:solidFill>
                <a:latin typeface="Calibri"/>
                <a:ea typeface="Calibri"/>
                <a:cs typeface="Calibri"/>
              </a:rPr>
              <a:t>Ruolo privato </a:t>
            </a:r>
            <a:r>
              <a:rPr sz="1650" b="1" i="0" dirty="0" err="1">
                <a:solidFill>
                  <a:srgbClr val="1F2937"/>
                </a:solidFill>
                <a:latin typeface="Calibri"/>
                <a:ea typeface="Calibri"/>
                <a:cs typeface="Calibri"/>
              </a:rPr>
              <a:t>rilevante</a:t>
            </a:r>
            <a:endParaRPr sz="1650" b="1" i="0" dirty="0">
              <a:solidFill>
                <a:srgbClr val="1F2937"/>
              </a:solidFill>
              <a:latin typeface="Calibri"/>
              <a:ea typeface="Calibri"/>
              <a:cs typeface="Calibri"/>
            </a:endParaRPr>
          </a:p>
        </p:txBody>
      </p:sp>
      <p:sp>
        <p:nvSpPr>
          <p:cNvPr id="16" name="Rettangolo 15">
            <a:extLst>
              <a:ext uri="{FF2B5EF4-FFF2-40B4-BE49-F238E27FC236}">
                <a16:creationId xmlns:a16="http://schemas.microsoft.com/office/drawing/2014/main" id="{9C19360B-19A6-49D5-8C03-C4D05666A9AE}"/>
              </a:ext>
            </a:extLst>
          </p:cNvPr>
          <p:cNvSpPr>
            <a:spLocks noGrp="1"/>
          </p:cNvSpPr>
          <p:nvPr/>
        </p:nvSpPr>
        <p:spPr>
          <a:xfrm>
            <a:off x="533400" y="4347166"/>
            <a:ext cx="5562600" cy="14763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Il concessionario </a:t>
            </a:r>
            <a:r>
              <a:rPr sz="2000" b="0" i="0" dirty="0" err="1">
                <a:solidFill>
                  <a:srgbClr val="5B6470"/>
                </a:solidFill>
                <a:latin typeface="Calibri"/>
                <a:ea typeface="Calibri"/>
                <a:cs typeface="Calibri"/>
              </a:rPr>
              <a:t>organizza</a:t>
            </a:r>
            <a:r>
              <a:rPr sz="2000" b="0" i="0" dirty="0">
                <a:solidFill>
                  <a:srgbClr val="5B6470"/>
                </a:solidFill>
                <a:latin typeface="Calibri"/>
                <a:ea typeface="Calibri"/>
                <a:cs typeface="Calibri"/>
              </a:rPr>
              <a:t> mezzi e fattori </a:t>
            </a:r>
            <a:r>
              <a:rPr sz="2000" b="0" i="0" dirty="0" err="1">
                <a:solidFill>
                  <a:srgbClr val="5B6470"/>
                </a:solidFill>
                <a:latin typeface="Calibri"/>
                <a:ea typeface="Calibri"/>
                <a:cs typeface="Calibri"/>
              </a:rPr>
              <a:t>produttivi</a:t>
            </a:r>
            <a:r>
              <a:rPr sz="2000" b="0" i="0" dirty="0">
                <a:solidFill>
                  <a:srgbClr val="5B6470"/>
                </a:solidFill>
                <a:latin typeface="Calibri"/>
                <a:ea typeface="Calibri"/>
                <a:cs typeface="Calibri"/>
              </a:rPr>
              <a:t>; il concedente definisce risultati e </a:t>
            </a:r>
            <a:r>
              <a:rPr sz="2000" b="0" i="0" dirty="0" err="1">
                <a:solidFill>
                  <a:srgbClr val="5B6470"/>
                </a:solidFill>
                <a:latin typeface="Calibri"/>
                <a:ea typeface="Calibri"/>
                <a:cs typeface="Calibri"/>
              </a:rPr>
              <a:t>controlla</a:t>
            </a:r>
            <a:r>
              <a:rPr sz="2000" b="0" i="0" dirty="0">
                <a:solidFill>
                  <a:srgbClr val="5B6470"/>
                </a:solidFill>
                <a:latin typeface="Calibri"/>
                <a:ea typeface="Calibri"/>
                <a:cs typeface="Calibri"/>
              </a:rPr>
              <a:t> l’attuazione.</a:t>
            </a:r>
          </a:p>
        </p:txBody>
      </p:sp>
      <p:sp>
        <p:nvSpPr>
          <p:cNvPr id="17" name="Rettangolo 16">
            <a:extLst>
              <a:ext uri="{FF2B5EF4-FFF2-40B4-BE49-F238E27FC236}">
                <a16:creationId xmlns:a16="http://schemas.microsoft.com/office/drawing/2014/main" id="{4F994602-B284-41A8-BF98-710D265FFFAA}"/>
              </a:ext>
            </a:extLst>
          </p:cNvPr>
          <p:cNvSpPr>
            <a:spLocks noGrp="1"/>
          </p:cNvSpPr>
          <p:nvPr/>
        </p:nvSpPr>
        <p:spPr>
          <a:xfrm>
            <a:off x="6229350" y="3733800"/>
            <a:ext cx="5562600" cy="28575"/>
          </a:xfrm>
          <a:prstGeom prst="rect">
            <a:avLst/>
          </a:prstGeom>
          <a:solidFill>
            <a:srgbClr val="B91C1C"/>
          </a:solidFill>
          <a:ln w="0">
            <a:noFill/>
            <a:prstDash val="solid"/>
          </a:ln>
        </p:spPr>
        <p:txBody>
          <a:bodyPr/>
          <a:lstStyle/>
          <a:p>
            <a:endParaRPr lang="it-IT"/>
          </a:p>
        </p:txBody>
      </p:sp>
      <p:sp>
        <p:nvSpPr>
          <p:cNvPr id="18" name="Rettangolo 17">
            <a:extLst>
              <a:ext uri="{FF2B5EF4-FFF2-40B4-BE49-F238E27FC236}">
                <a16:creationId xmlns:a16="http://schemas.microsoft.com/office/drawing/2014/main" id="{C2841996-0899-4350-93ED-5344A5F0B5A1}"/>
              </a:ext>
            </a:extLst>
          </p:cNvPr>
          <p:cNvSpPr>
            <a:spLocks noGrp="1"/>
          </p:cNvSpPr>
          <p:nvPr/>
        </p:nvSpPr>
        <p:spPr>
          <a:xfrm>
            <a:off x="6229350" y="386715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Rischio operativo</a:t>
            </a:r>
          </a:p>
        </p:txBody>
      </p:sp>
      <p:sp>
        <p:nvSpPr>
          <p:cNvPr id="19" name="Rettangolo 18">
            <a:extLst>
              <a:ext uri="{FF2B5EF4-FFF2-40B4-BE49-F238E27FC236}">
                <a16:creationId xmlns:a16="http://schemas.microsoft.com/office/drawing/2014/main" id="{E163B4FC-3713-48DC-A179-EA672F78312A}"/>
              </a:ext>
            </a:extLst>
          </p:cNvPr>
          <p:cNvSpPr>
            <a:spLocks noGrp="1"/>
          </p:cNvSpPr>
          <p:nvPr/>
        </p:nvSpPr>
        <p:spPr>
          <a:xfrm>
            <a:off x="6229350" y="4324350"/>
            <a:ext cx="5562600" cy="14763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La gestione </a:t>
            </a:r>
            <a:r>
              <a:rPr sz="2000" b="0" i="0" dirty="0" err="1">
                <a:solidFill>
                  <a:srgbClr val="5B6470"/>
                </a:solidFill>
                <a:latin typeface="Calibri"/>
                <a:ea typeface="Calibri"/>
                <a:cs typeface="Calibri"/>
              </a:rPr>
              <a:t>espone</a:t>
            </a:r>
            <a:r>
              <a:rPr sz="2000" b="0" i="0" dirty="0">
                <a:solidFill>
                  <a:srgbClr val="5B6470"/>
                </a:solidFill>
                <a:latin typeface="Calibri"/>
                <a:ea typeface="Calibri"/>
                <a:cs typeface="Calibri"/>
              </a:rPr>
              <a:t> il privato a </a:t>
            </a:r>
            <a:r>
              <a:rPr sz="2000" b="0" i="0" dirty="0" err="1">
                <a:solidFill>
                  <a:srgbClr val="5B6470"/>
                </a:solidFill>
                <a:latin typeface="Calibri"/>
                <a:ea typeface="Calibri"/>
                <a:cs typeface="Calibri"/>
              </a:rPr>
              <a:t>perdite</a:t>
            </a:r>
            <a:r>
              <a:rPr sz="2000" b="0" i="0" dirty="0">
                <a:solidFill>
                  <a:srgbClr val="5B6470"/>
                </a:solidFill>
                <a:latin typeface="Calibri"/>
                <a:ea typeface="Calibri"/>
                <a:cs typeface="Calibri"/>
              </a:rPr>
              <a:t> non </a:t>
            </a:r>
            <a:r>
              <a:rPr sz="2000" b="0" i="0" dirty="0" err="1">
                <a:solidFill>
                  <a:srgbClr val="5B6470"/>
                </a:solidFill>
                <a:latin typeface="Calibri"/>
                <a:ea typeface="Calibri"/>
                <a:cs typeface="Calibri"/>
              </a:rPr>
              <a:t>nominali</a:t>
            </a:r>
            <a:r>
              <a:rPr sz="2000" b="0" i="0" dirty="0">
                <a:solidFill>
                  <a:srgbClr val="5B6470"/>
                </a:solidFill>
                <a:latin typeface="Calibri"/>
                <a:ea typeface="Calibri"/>
                <a:cs typeface="Calibri"/>
              </a:rPr>
              <a:t> o </a:t>
            </a:r>
            <a:r>
              <a:rPr sz="2000" b="0" i="0" dirty="0" err="1">
                <a:solidFill>
                  <a:srgbClr val="5B6470"/>
                </a:solidFill>
                <a:latin typeface="Calibri"/>
                <a:ea typeface="Calibri"/>
                <a:cs typeface="Calibri"/>
              </a:rPr>
              <a:t>trascurabili</a:t>
            </a:r>
            <a:r>
              <a:rPr sz="2000" b="0" i="0" dirty="0">
                <a:solidFill>
                  <a:srgbClr val="5B6470"/>
                </a:solidFill>
                <a:latin typeface="Calibri"/>
                <a:ea typeface="Calibri"/>
                <a:cs typeface="Calibri"/>
              </a:rPr>
              <a:t> in condizioni operative </a:t>
            </a:r>
            <a:r>
              <a:rPr sz="2000" b="0" i="0" dirty="0" err="1">
                <a:solidFill>
                  <a:srgbClr val="5B6470"/>
                </a:solidFill>
                <a:latin typeface="Calibri"/>
                <a:ea typeface="Calibri"/>
                <a:cs typeface="Calibri"/>
              </a:rPr>
              <a:t>normali</a:t>
            </a:r>
            <a:r>
              <a:rPr sz="2000" b="0" i="0" dirty="0">
                <a:solidFill>
                  <a:srgbClr val="5B6470"/>
                </a:solidFill>
                <a:latin typeface="Calibri"/>
                <a:ea typeface="Calibri"/>
                <a:cs typeface="Calibri"/>
              </a:rPr>
              <a:t>.</a:t>
            </a:r>
          </a:p>
        </p:txBody>
      </p:sp>
    </p:spTree>
    <p:extLst>
      <p:ext uri="{BB962C8B-B14F-4D97-AF65-F5344CB8AC3E}">
        <p14:creationId xmlns:p14="http://schemas.microsoft.com/office/powerpoint/2010/main" val="15284173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6E7420D-3C3F-428F-9926-0BAED6EF8B71}"/>
              </a:ext>
            </a:extLst>
          </p:cNvPr>
          <p:cNvSpPr>
            <a:spLocks noGrp="1"/>
          </p:cNvSpPr>
          <p:nvPr/>
        </p:nvSpPr>
        <p:spPr>
          <a:xfrm>
            <a:off x="2942834" y="423863"/>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L’art. 175 </a:t>
            </a:r>
            <a:r>
              <a:rPr sz="2700" b="1" i="0" dirty="0" err="1">
                <a:solidFill>
                  <a:srgbClr val="1F2937"/>
                </a:solidFill>
                <a:latin typeface="Calibri"/>
                <a:ea typeface="Calibri"/>
                <a:cs typeface="Calibri"/>
              </a:rPr>
              <a:t>impone</a:t>
            </a:r>
            <a:r>
              <a:rPr sz="2700" b="1" i="0" dirty="0">
                <a:solidFill>
                  <a:srgbClr val="1F2937"/>
                </a:solidFill>
                <a:latin typeface="Calibri"/>
                <a:ea typeface="Calibri"/>
                <a:cs typeface="Calibri"/>
              </a:rPr>
              <a:t> un controllo continuo</a:t>
            </a:r>
          </a:p>
        </p:txBody>
      </p:sp>
      <p:sp>
        <p:nvSpPr>
          <p:cNvPr id="4" name="Rettangolo 3">
            <a:extLst>
              <a:ext uri="{FF2B5EF4-FFF2-40B4-BE49-F238E27FC236}">
                <a16:creationId xmlns:a16="http://schemas.microsoft.com/office/drawing/2014/main" id="{2159E1C1-3651-48DD-9772-33A7386D981C}"/>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49E9B88A-AA71-4E05-AF6F-BA0AABA216A7}"/>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B1072652-B703-453F-9DCE-A8D90F15056D}"/>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13</a:t>
            </a:r>
          </a:p>
        </p:txBody>
      </p:sp>
      <p:sp>
        <p:nvSpPr>
          <p:cNvPr id="8" name="Rettangolo 7">
            <a:extLst>
              <a:ext uri="{FF2B5EF4-FFF2-40B4-BE49-F238E27FC236}">
                <a16:creationId xmlns:a16="http://schemas.microsoft.com/office/drawing/2014/main" id="{22F5A97B-3DF0-40EE-9084-96C29CBD0353}"/>
              </a:ext>
            </a:extLst>
          </p:cNvPr>
          <p:cNvSpPr>
            <a:spLocks noGrp="1"/>
          </p:cNvSpPr>
          <p:nvPr/>
        </p:nvSpPr>
        <p:spPr>
          <a:xfrm>
            <a:off x="400050" y="1381125"/>
            <a:ext cx="5562600" cy="28575"/>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91D80B87-035A-429F-8334-B42022E21DB0}"/>
              </a:ext>
            </a:extLst>
          </p:cNvPr>
          <p:cNvSpPr>
            <a:spLocks noGrp="1"/>
          </p:cNvSpPr>
          <p:nvPr/>
        </p:nvSpPr>
        <p:spPr>
          <a:xfrm>
            <a:off x="400050" y="151447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RUP del PPP</a:t>
            </a:r>
          </a:p>
        </p:txBody>
      </p:sp>
      <p:sp>
        <p:nvSpPr>
          <p:cNvPr id="10" name="Rettangolo 9">
            <a:extLst>
              <a:ext uri="{FF2B5EF4-FFF2-40B4-BE49-F238E27FC236}">
                <a16:creationId xmlns:a16="http://schemas.microsoft.com/office/drawing/2014/main" id="{87FC1F67-9D0B-4C64-85C9-D972FC2EAA25}"/>
              </a:ext>
            </a:extLst>
          </p:cNvPr>
          <p:cNvSpPr>
            <a:spLocks noGrp="1"/>
          </p:cNvSpPr>
          <p:nvPr/>
        </p:nvSpPr>
        <p:spPr>
          <a:xfrm>
            <a:off x="400050" y="1971675"/>
            <a:ext cx="5562600" cy="14763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Coordina</a:t>
            </a:r>
            <a:r>
              <a:rPr sz="2000" b="0" i="0" dirty="0">
                <a:solidFill>
                  <a:srgbClr val="5B6470"/>
                </a:solidFill>
                <a:latin typeface="Calibri"/>
                <a:ea typeface="Calibri"/>
                <a:cs typeface="Calibri"/>
              </a:rPr>
              <a:t> e </a:t>
            </a:r>
            <a:r>
              <a:rPr sz="2000" b="0" i="0" dirty="0" err="1">
                <a:solidFill>
                  <a:srgbClr val="5B6470"/>
                </a:solidFill>
                <a:latin typeface="Calibri"/>
                <a:ea typeface="Calibri"/>
                <a:cs typeface="Calibri"/>
              </a:rPr>
              <a:t>controlla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l’esecuzione</a:t>
            </a:r>
            <a:r>
              <a:rPr sz="2000" b="0" i="0" dirty="0">
                <a:solidFill>
                  <a:srgbClr val="5B6470"/>
                </a:solidFill>
                <a:latin typeface="Calibri"/>
                <a:ea typeface="Calibri"/>
                <a:cs typeface="Calibri"/>
              </a:rPr>
              <a:t> sotto il profilo </a:t>
            </a:r>
            <a:r>
              <a:rPr sz="2000" b="0" i="0" dirty="0" err="1">
                <a:solidFill>
                  <a:srgbClr val="5B6470"/>
                </a:solidFill>
                <a:latin typeface="Calibri"/>
                <a:ea typeface="Calibri"/>
                <a:cs typeface="Calibri"/>
              </a:rPr>
              <a:t>tecnico</a:t>
            </a:r>
            <a:r>
              <a:rPr sz="2000" b="0" i="0" dirty="0">
                <a:solidFill>
                  <a:srgbClr val="5B6470"/>
                </a:solidFill>
                <a:latin typeface="Calibri"/>
                <a:ea typeface="Calibri"/>
                <a:cs typeface="Calibri"/>
              </a:rPr>
              <a:t> e </a:t>
            </a:r>
            <a:r>
              <a:rPr sz="2000" b="0" i="0" dirty="0" err="1">
                <a:solidFill>
                  <a:srgbClr val="5B6470"/>
                </a:solidFill>
                <a:latin typeface="Calibri"/>
                <a:ea typeface="Calibri"/>
                <a:cs typeface="Calibri"/>
              </a:rPr>
              <a:t>contabile</a:t>
            </a:r>
            <a:r>
              <a:rPr sz="2000" b="0" i="0" dirty="0">
                <a:solidFill>
                  <a:srgbClr val="5B6470"/>
                </a:solidFill>
                <a:latin typeface="Calibri"/>
                <a:ea typeface="Calibri"/>
                <a:cs typeface="Calibri"/>
              </a:rPr>
              <a:t> e verifica costantemente qualità e </a:t>
            </a:r>
            <a:r>
              <a:rPr sz="2000" b="0" i="0" dirty="0" err="1">
                <a:solidFill>
                  <a:srgbClr val="5B6470"/>
                </a:solidFill>
                <a:latin typeface="Calibri"/>
                <a:ea typeface="Calibri"/>
                <a:cs typeface="Calibri"/>
              </a:rPr>
              <a:t>quantità</a:t>
            </a:r>
            <a:r>
              <a:rPr sz="2000" b="0" i="0" dirty="0">
                <a:solidFill>
                  <a:srgbClr val="5B6470"/>
                </a:solidFill>
                <a:latin typeface="Calibri"/>
                <a:ea typeface="Calibri"/>
                <a:cs typeface="Calibri"/>
              </a:rPr>
              <a:t>.</a:t>
            </a:r>
          </a:p>
        </p:txBody>
      </p:sp>
      <p:sp>
        <p:nvSpPr>
          <p:cNvPr id="11" name="Rettangolo 10">
            <a:extLst>
              <a:ext uri="{FF2B5EF4-FFF2-40B4-BE49-F238E27FC236}">
                <a16:creationId xmlns:a16="http://schemas.microsoft.com/office/drawing/2014/main" id="{A2111ECC-44A3-4AF9-9343-62DC6AF43EEC}"/>
              </a:ext>
            </a:extLst>
          </p:cNvPr>
          <p:cNvSpPr>
            <a:spLocks noGrp="1"/>
          </p:cNvSpPr>
          <p:nvPr/>
        </p:nvSpPr>
        <p:spPr>
          <a:xfrm>
            <a:off x="6229350" y="1381125"/>
            <a:ext cx="5562600" cy="28575"/>
          </a:xfrm>
          <a:prstGeom prst="rect">
            <a:avLst/>
          </a:prstGeom>
          <a:solidFill>
            <a:srgbClr val="B91C1C"/>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9FDCF035-C7CA-434C-8C2B-D8BDAA44FEBA}"/>
              </a:ext>
            </a:extLst>
          </p:cNvPr>
          <p:cNvSpPr>
            <a:spLocks noGrp="1"/>
          </p:cNvSpPr>
          <p:nvPr/>
        </p:nvSpPr>
        <p:spPr>
          <a:xfrm>
            <a:off x="6229350" y="151447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Permanenza del rischio</a:t>
            </a:r>
          </a:p>
        </p:txBody>
      </p:sp>
      <p:sp>
        <p:nvSpPr>
          <p:cNvPr id="13" name="Rettangolo 12">
            <a:extLst>
              <a:ext uri="{FF2B5EF4-FFF2-40B4-BE49-F238E27FC236}">
                <a16:creationId xmlns:a16="http://schemas.microsoft.com/office/drawing/2014/main" id="{D2D0DB5D-4B41-40C9-A6A1-67FEBC7ABF5D}"/>
              </a:ext>
            </a:extLst>
          </p:cNvPr>
          <p:cNvSpPr>
            <a:spLocks noGrp="1"/>
          </p:cNvSpPr>
          <p:nvPr/>
        </p:nvSpPr>
        <p:spPr>
          <a:xfrm>
            <a:off x="6229350" y="1971675"/>
            <a:ext cx="5562600" cy="14763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Il </a:t>
            </a:r>
            <a:r>
              <a:rPr sz="2000" b="0" i="0" dirty="0" err="1">
                <a:solidFill>
                  <a:srgbClr val="5B6470"/>
                </a:solidFill>
                <a:latin typeface="Calibri"/>
                <a:ea typeface="Calibri"/>
                <a:cs typeface="Calibri"/>
              </a:rPr>
              <a:t>concedente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controlla</a:t>
            </a:r>
            <a:r>
              <a:rPr sz="2000" b="0" i="0" dirty="0">
                <a:solidFill>
                  <a:srgbClr val="5B6470"/>
                </a:solidFill>
                <a:latin typeface="Calibri"/>
                <a:ea typeface="Calibri"/>
                <a:cs typeface="Calibri"/>
              </a:rPr>
              <a:t> che il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 operativo </a:t>
            </a:r>
            <a:r>
              <a:rPr sz="2000" b="0" i="0" dirty="0" err="1">
                <a:solidFill>
                  <a:srgbClr val="5B6470"/>
                </a:solidFill>
                <a:latin typeface="Calibri"/>
                <a:ea typeface="Calibri"/>
                <a:cs typeface="Calibri"/>
              </a:rPr>
              <a:t>trasferito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rimanga</a:t>
            </a:r>
            <a:r>
              <a:rPr sz="2000" b="0" i="0" dirty="0">
                <a:solidFill>
                  <a:srgbClr val="5B6470"/>
                </a:solidFill>
                <a:latin typeface="Calibri"/>
                <a:ea typeface="Calibri"/>
                <a:cs typeface="Calibri"/>
              </a:rPr>
              <a:t> effettivamente in capo all’operatore.</a:t>
            </a:r>
          </a:p>
        </p:txBody>
      </p:sp>
      <p:sp>
        <p:nvSpPr>
          <p:cNvPr id="14" name="Rettangolo 13">
            <a:extLst>
              <a:ext uri="{FF2B5EF4-FFF2-40B4-BE49-F238E27FC236}">
                <a16:creationId xmlns:a16="http://schemas.microsoft.com/office/drawing/2014/main" id="{4F1468B5-4512-4078-86DA-920F34473D14}"/>
              </a:ext>
            </a:extLst>
          </p:cNvPr>
          <p:cNvSpPr>
            <a:spLocks noGrp="1"/>
          </p:cNvSpPr>
          <p:nvPr/>
        </p:nvSpPr>
        <p:spPr>
          <a:xfrm>
            <a:off x="400050" y="3733800"/>
            <a:ext cx="5562600" cy="28575"/>
          </a:xfrm>
          <a:prstGeom prst="rect">
            <a:avLst/>
          </a:prstGeom>
          <a:solidFill>
            <a:srgbClr val="B91C1C"/>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8A5EF689-08C7-464F-ABCE-577112CDEE67}"/>
              </a:ext>
            </a:extLst>
          </p:cNvPr>
          <p:cNvSpPr>
            <a:spLocks noGrp="1"/>
          </p:cNvSpPr>
          <p:nvPr/>
        </p:nvSpPr>
        <p:spPr>
          <a:xfrm>
            <a:off x="400050" y="386715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Obbligo informativo</a:t>
            </a:r>
          </a:p>
        </p:txBody>
      </p:sp>
      <p:sp>
        <p:nvSpPr>
          <p:cNvPr id="16" name="Rettangolo 15">
            <a:extLst>
              <a:ext uri="{FF2B5EF4-FFF2-40B4-BE49-F238E27FC236}">
                <a16:creationId xmlns:a16="http://schemas.microsoft.com/office/drawing/2014/main" id="{D7940BC4-3578-4EA5-B133-359BF789222B}"/>
              </a:ext>
            </a:extLst>
          </p:cNvPr>
          <p:cNvSpPr>
            <a:spLocks noGrp="1"/>
          </p:cNvSpPr>
          <p:nvPr/>
        </p:nvSpPr>
        <p:spPr>
          <a:xfrm>
            <a:off x="400050" y="4324350"/>
            <a:ext cx="5562600" cy="14763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L’operatore </a:t>
            </a:r>
            <a:r>
              <a:rPr sz="2000" b="0" i="0" dirty="0" err="1">
                <a:solidFill>
                  <a:srgbClr val="5B6470"/>
                </a:solidFill>
                <a:latin typeface="Calibri"/>
                <a:ea typeface="Calibri"/>
                <a:cs typeface="Calibri"/>
              </a:rPr>
              <a:t>fornisce</a:t>
            </a:r>
            <a:r>
              <a:rPr sz="2000" b="0" i="0" dirty="0">
                <a:solidFill>
                  <a:srgbClr val="5B6470"/>
                </a:solidFill>
                <a:latin typeface="Calibri"/>
                <a:ea typeface="Calibri"/>
                <a:cs typeface="Calibri"/>
              </a:rPr>
              <a:t> tutte le informazioni necessarie secondo modalità e tempi </a:t>
            </a:r>
            <a:r>
              <a:rPr sz="2000" b="0" i="0" dirty="0" err="1">
                <a:solidFill>
                  <a:srgbClr val="5B6470"/>
                </a:solidFill>
                <a:latin typeface="Calibri"/>
                <a:ea typeface="Calibri"/>
                <a:cs typeface="Calibri"/>
              </a:rPr>
              <a:t>stabiliti</a:t>
            </a:r>
            <a:r>
              <a:rPr sz="2000" b="0" i="0" dirty="0">
                <a:solidFill>
                  <a:srgbClr val="5B6470"/>
                </a:solidFill>
                <a:latin typeface="Calibri"/>
                <a:ea typeface="Calibri"/>
                <a:cs typeface="Calibri"/>
              </a:rPr>
              <a:t> nel contratto.</a:t>
            </a:r>
          </a:p>
        </p:txBody>
      </p:sp>
      <p:sp>
        <p:nvSpPr>
          <p:cNvPr id="17" name="Rettangolo 16">
            <a:extLst>
              <a:ext uri="{FF2B5EF4-FFF2-40B4-BE49-F238E27FC236}">
                <a16:creationId xmlns:a16="http://schemas.microsoft.com/office/drawing/2014/main" id="{40A1EE7A-22D1-4D85-9F50-82FD712B9FE9}"/>
              </a:ext>
            </a:extLst>
          </p:cNvPr>
          <p:cNvSpPr>
            <a:spLocks noGrp="1"/>
          </p:cNvSpPr>
          <p:nvPr/>
        </p:nvSpPr>
        <p:spPr>
          <a:xfrm>
            <a:off x="6229350" y="3733800"/>
            <a:ext cx="5562600" cy="28575"/>
          </a:xfrm>
          <a:prstGeom prst="rect">
            <a:avLst/>
          </a:prstGeom>
          <a:solidFill>
            <a:srgbClr val="B91C1C"/>
          </a:solidFill>
          <a:ln w="0">
            <a:noFill/>
            <a:prstDash val="solid"/>
          </a:ln>
        </p:spPr>
        <p:txBody>
          <a:bodyPr/>
          <a:lstStyle/>
          <a:p>
            <a:endParaRPr lang="it-IT"/>
          </a:p>
        </p:txBody>
      </p:sp>
      <p:sp>
        <p:nvSpPr>
          <p:cNvPr id="18" name="Rettangolo 17">
            <a:extLst>
              <a:ext uri="{FF2B5EF4-FFF2-40B4-BE49-F238E27FC236}">
                <a16:creationId xmlns:a16="http://schemas.microsoft.com/office/drawing/2014/main" id="{703E1C6A-5142-48BE-B53E-A7A8B2B093F1}"/>
              </a:ext>
            </a:extLst>
          </p:cNvPr>
          <p:cNvSpPr>
            <a:spLocks noGrp="1"/>
          </p:cNvSpPr>
          <p:nvPr/>
        </p:nvSpPr>
        <p:spPr>
          <a:xfrm>
            <a:off x="6229350" y="386715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Comunicazioni istituzionali</a:t>
            </a:r>
          </a:p>
        </p:txBody>
      </p:sp>
      <p:sp>
        <p:nvSpPr>
          <p:cNvPr id="19" name="Rettangolo 18">
            <a:extLst>
              <a:ext uri="{FF2B5EF4-FFF2-40B4-BE49-F238E27FC236}">
                <a16:creationId xmlns:a16="http://schemas.microsoft.com/office/drawing/2014/main" id="{727642E9-2A48-4A75-A23B-6405E72817EA}"/>
              </a:ext>
            </a:extLst>
          </p:cNvPr>
          <p:cNvSpPr>
            <a:spLocks noGrp="1"/>
          </p:cNvSpPr>
          <p:nvPr/>
        </p:nvSpPr>
        <p:spPr>
          <a:xfrm>
            <a:off x="6229350" y="4324350"/>
            <a:ext cx="5562600" cy="14763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Per PPP con opere o lavori, la </a:t>
            </a:r>
            <a:r>
              <a:rPr sz="2000" b="0" i="0" dirty="0" err="1">
                <a:solidFill>
                  <a:srgbClr val="5B6470"/>
                </a:solidFill>
                <a:latin typeface="Calibri"/>
                <a:ea typeface="Calibri"/>
                <a:cs typeface="Calibri"/>
              </a:rPr>
              <a:t>trasmissione</a:t>
            </a:r>
            <a:r>
              <a:rPr sz="2000" b="0" i="0" dirty="0">
                <a:solidFill>
                  <a:srgbClr val="5B6470"/>
                </a:solidFill>
                <a:latin typeface="Calibri"/>
                <a:ea typeface="Calibri"/>
                <a:cs typeface="Calibri"/>
              </a:rPr>
              <a:t> al </a:t>
            </a:r>
            <a:r>
              <a:rPr sz="2000" b="0" i="0" dirty="0" err="1">
                <a:solidFill>
                  <a:srgbClr val="5B6470"/>
                </a:solidFill>
                <a:latin typeface="Calibri"/>
                <a:ea typeface="Calibri"/>
                <a:cs typeface="Calibri"/>
              </a:rPr>
              <a:t>portale</a:t>
            </a:r>
            <a:r>
              <a:rPr sz="2000" b="0" i="0" dirty="0">
                <a:solidFill>
                  <a:srgbClr val="5B6470"/>
                </a:solidFill>
                <a:latin typeface="Calibri"/>
                <a:ea typeface="Calibri"/>
                <a:cs typeface="Calibri"/>
              </a:rPr>
              <a:t> RGS </a:t>
            </a:r>
            <a:r>
              <a:rPr sz="2000" b="0" i="0" dirty="0" err="1">
                <a:solidFill>
                  <a:srgbClr val="5B6470"/>
                </a:solidFill>
                <a:latin typeface="Calibri"/>
                <a:ea typeface="Calibri"/>
                <a:cs typeface="Calibri"/>
              </a:rPr>
              <a:t>è</a:t>
            </a:r>
            <a:r>
              <a:rPr sz="2000" b="0" i="0" dirty="0">
                <a:solidFill>
                  <a:srgbClr val="5B6470"/>
                </a:solidFill>
                <a:latin typeface="Calibri"/>
                <a:ea typeface="Calibri"/>
                <a:cs typeface="Calibri"/>
              </a:rPr>
              <a:t> condizione di efficacia; </a:t>
            </a:r>
            <a:r>
              <a:rPr sz="2000" b="0" i="0" dirty="0" err="1">
                <a:solidFill>
                  <a:srgbClr val="5B6470"/>
                </a:solidFill>
                <a:latin typeface="Calibri"/>
                <a:ea typeface="Calibri"/>
                <a:cs typeface="Calibri"/>
              </a:rPr>
              <a:t>è</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richiesto</a:t>
            </a:r>
            <a:r>
              <a:rPr sz="2000" b="0" i="0" dirty="0">
                <a:solidFill>
                  <a:srgbClr val="5B6470"/>
                </a:solidFill>
                <a:latin typeface="Calibri"/>
                <a:ea typeface="Calibri"/>
                <a:cs typeface="Calibri"/>
              </a:rPr>
              <a:t> anche </a:t>
            </a:r>
            <a:r>
              <a:rPr sz="2000" b="0" i="0" dirty="0" err="1">
                <a:solidFill>
                  <a:srgbClr val="5B6470"/>
                </a:solidFill>
                <a:latin typeface="Calibri"/>
                <a:ea typeface="Calibri"/>
                <a:cs typeface="Calibri"/>
              </a:rPr>
              <a:t>l’allegato</a:t>
            </a:r>
            <a:r>
              <a:rPr sz="2000" b="0" i="0" dirty="0">
                <a:solidFill>
                  <a:srgbClr val="5B6470"/>
                </a:solidFill>
                <a:latin typeface="Calibri"/>
                <a:ea typeface="Calibri"/>
                <a:cs typeface="Calibri"/>
              </a:rPr>
              <a:t> al bilancio.</a:t>
            </a:r>
          </a:p>
        </p:txBody>
      </p:sp>
    </p:spTree>
    <p:extLst>
      <p:ext uri="{BB962C8B-B14F-4D97-AF65-F5344CB8AC3E}">
        <p14:creationId xmlns:p14="http://schemas.microsoft.com/office/powerpoint/2010/main" val="42136764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920D1969-E855-40CE-BB12-69DF4B59FD38}"/>
              </a:ext>
            </a:extLst>
          </p:cNvPr>
          <p:cNvSpPr>
            <a:spLocks noGrp="1"/>
          </p:cNvSpPr>
          <p:nvPr/>
        </p:nvSpPr>
        <p:spPr>
          <a:xfrm>
            <a:off x="531185" y="447675"/>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Il rischio operativo</a:t>
            </a:r>
          </a:p>
        </p:txBody>
      </p:sp>
      <p:sp>
        <p:nvSpPr>
          <p:cNvPr id="4" name="Rettangolo 3">
            <a:extLst>
              <a:ext uri="{FF2B5EF4-FFF2-40B4-BE49-F238E27FC236}">
                <a16:creationId xmlns:a16="http://schemas.microsoft.com/office/drawing/2014/main" id="{44D64E72-741F-4FE9-818B-3694381085B6}"/>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DC9C5C0E-AE88-4877-857B-7F1453108AE6}"/>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C646E2D5-6C07-495E-A149-552A8880593A}"/>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9</a:t>
            </a:r>
          </a:p>
        </p:txBody>
      </p:sp>
      <p:sp>
        <p:nvSpPr>
          <p:cNvPr id="8" name="Rettangolo 7">
            <a:extLst>
              <a:ext uri="{FF2B5EF4-FFF2-40B4-BE49-F238E27FC236}">
                <a16:creationId xmlns:a16="http://schemas.microsoft.com/office/drawing/2014/main" id="{C502F3C9-7853-412D-B008-497C827AD2C9}"/>
              </a:ext>
            </a:extLst>
          </p:cNvPr>
          <p:cNvSpPr>
            <a:spLocks noGrp="1"/>
          </p:cNvSpPr>
          <p:nvPr/>
        </p:nvSpPr>
        <p:spPr>
          <a:xfrm>
            <a:off x="400050" y="1619250"/>
            <a:ext cx="3657600" cy="3714750"/>
          </a:xfrm>
          <a:prstGeom prst="rect">
            <a:avLst/>
          </a:prstGeom>
          <a:solidFill>
            <a:srgbClr val="FCE8E8"/>
          </a:solidFill>
          <a:ln w="0">
            <a:noFill/>
            <a:prstDash val="solid"/>
          </a:ln>
        </p:spPr>
        <p:txBody>
          <a:bodyPr/>
          <a:lstStyle/>
          <a:p>
            <a:endParaRPr lang="it-IT"/>
          </a:p>
        </p:txBody>
      </p:sp>
      <p:sp>
        <p:nvSpPr>
          <p:cNvPr id="9" name="Rettangolo 8">
            <a:extLst>
              <a:ext uri="{FF2B5EF4-FFF2-40B4-BE49-F238E27FC236}">
                <a16:creationId xmlns:a16="http://schemas.microsoft.com/office/drawing/2014/main" id="{31D7AB0E-0E64-4975-8B65-4DA283DE782D}"/>
              </a:ext>
            </a:extLst>
          </p:cNvPr>
          <p:cNvSpPr>
            <a:spLocks noGrp="1"/>
          </p:cNvSpPr>
          <p:nvPr/>
        </p:nvSpPr>
        <p:spPr>
          <a:xfrm>
            <a:off x="571500" y="1771650"/>
            <a:ext cx="3314700" cy="400050"/>
          </a:xfrm>
          <a:prstGeom prst="rect">
            <a:avLst/>
          </a:prstGeom>
          <a:noFill/>
          <a:ln w="0">
            <a:noFill/>
            <a:prstDash val="solid"/>
          </a:ln>
        </p:spPr>
        <p:txBody>
          <a:bodyPr wrap="square" anchor="t"/>
          <a:lstStyle/>
          <a:p>
            <a:pPr algn="l">
              <a:defRPr sz="1650" b="1" i="0">
                <a:solidFill>
                  <a:srgbClr val="B91C1C"/>
                </a:solidFill>
                <a:latin typeface="Calibri"/>
                <a:ea typeface="Calibri"/>
                <a:cs typeface="Calibri"/>
              </a:defRPr>
            </a:pPr>
            <a:r>
              <a:rPr sz="1650" b="1" i="0">
                <a:solidFill>
                  <a:srgbClr val="B91C1C"/>
                </a:solidFill>
                <a:latin typeface="Calibri"/>
                <a:ea typeface="Calibri"/>
                <a:cs typeface="Calibri"/>
              </a:rPr>
              <a:t>Costruzione</a:t>
            </a:r>
          </a:p>
        </p:txBody>
      </p:sp>
      <p:sp>
        <p:nvSpPr>
          <p:cNvPr id="10" name="Rettangolo 9">
            <a:extLst>
              <a:ext uri="{FF2B5EF4-FFF2-40B4-BE49-F238E27FC236}">
                <a16:creationId xmlns:a16="http://schemas.microsoft.com/office/drawing/2014/main" id="{F7FD5917-919A-4998-AF54-2466B9102105}"/>
              </a:ext>
            </a:extLst>
          </p:cNvPr>
          <p:cNvSpPr>
            <a:spLocks noGrp="1"/>
          </p:cNvSpPr>
          <p:nvPr/>
        </p:nvSpPr>
        <p:spPr>
          <a:xfrm>
            <a:off x="571500" y="2247900"/>
            <a:ext cx="3314700" cy="29337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Ritardo</a:t>
            </a:r>
            <a:r>
              <a:rPr sz="2000" b="0" i="0" dirty="0">
                <a:solidFill>
                  <a:srgbClr val="5B6470"/>
                </a:solidFill>
                <a:latin typeface="Calibri"/>
                <a:ea typeface="Calibri"/>
                <a:cs typeface="Calibri"/>
              </a:rPr>
              <a:t>, extra-costi, </a:t>
            </a:r>
            <a:r>
              <a:rPr sz="2000" b="0" i="0" dirty="0" err="1">
                <a:solidFill>
                  <a:srgbClr val="5B6470"/>
                </a:solidFill>
                <a:latin typeface="Calibri"/>
                <a:ea typeface="Calibri"/>
                <a:cs typeface="Calibri"/>
              </a:rPr>
              <a:t>difetti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inadeguatezza</a:t>
            </a:r>
            <a:r>
              <a:rPr sz="2000" b="0" i="0" dirty="0">
                <a:solidFill>
                  <a:srgbClr val="5B6470"/>
                </a:solidFill>
                <a:latin typeface="Calibri"/>
                <a:ea typeface="Calibri"/>
                <a:cs typeface="Calibri"/>
              </a:rPr>
              <a:t> progettuale, </a:t>
            </a:r>
            <a:r>
              <a:rPr sz="2000" b="0" i="0" dirty="0" err="1">
                <a:solidFill>
                  <a:srgbClr val="5B6470"/>
                </a:solidFill>
                <a:latin typeface="Calibri"/>
                <a:ea typeface="Calibri"/>
                <a:cs typeface="Calibri"/>
              </a:rPr>
              <a:t>mancato</a:t>
            </a:r>
            <a:r>
              <a:rPr sz="2000" b="0" i="0" dirty="0">
                <a:solidFill>
                  <a:srgbClr val="5B6470"/>
                </a:solidFill>
                <a:latin typeface="Calibri"/>
                <a:ea typeface="Calibri"/>
                <a:cs typeface="Calibri"/>
              </a:rPr>
              <a:t> raggiungimento delle prestazioni. Il privato </a:t>
            </a:r>
            <a:r>
              <a:rPr sz="2000" b="0" i="0" dirty="0" err="1">
                <a:solidFill>
                  <a:srgbClr val="5B6470"/>
                </a:solidFill>
                <a:latin typeface="Calibri"/>
                <a:ea typeface="Calibri"/>
                <a:cs typeface="Calibri"/>
              </a:rPr>
              <a:t>risponde</a:t>
            </a:r>
            <a:r>
              <a:rPr sz="2000" b="0" i="0" dirty="0">
                <a:solidFill>
                  <a:srgbClr val="5B6470"/>
                </a:solidFill>
                <a:latin typeface="Calibri"/>
                <a:ea typeface="Calibri"/>
                <a:cs typeface="Calibri"/>
              </a:rPr>
              <a:t> quando può </a:t>
            </a:r>
            <a:r>
              <a:rPr sz="2000" b="0" i="0" dirty="0" err="1">
                <a:solidFill>
                  <a:srgbClr val="5B6470"/>
                </a:solidFill>
                <a:latin typeface="Calibri"/>
                <a:ea typeface="Calibri"/>
                <a:cs typeface="Calibri"/>
              </a:rPr>
              <a:t>prevenire</a:t>
            </a:r>
            <a:r>
              <a:rPr sz="2000" b="0" i="0" dirty="0">
                <a:solidFill>
                  <a:srgbClr val="5B6470"/>
                </a:solidFill>
                <a:latin typeface="Calibri"/>
                <a:ea typeface="Calibri"/>
                <a:cs typeface="Calibri"/>
              </a:rPr>
              <a:t> o </a:t>
            </a:r>
            <a:r>
              <a:rPr sz="2000" b="0" i="0" dirty="0" err="1">
                <a:solidFill>
                  <a:srgbClr val="5B6470"/>
                </a:solidFill>
                <a:latin typeface="Calibri"/>
                <a:ea typeface="Calibri"/>
                <a:cs typeface="Calibri"/>
              </a:rPr>
              <a:t>assorbire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l’evento</a:t>
            </a:r>
            <a:r>
              <a:rPr sz="2000" b="0" i="0" dirty="0">
                <a:solidFill>
                  <a:srgbClr val="5B6470"/>
                </a:solidFill>
                <a:latin typeface="Calibri"/>
                <a:ea typeface="Calibri"/>
                <a:cs typeface="Calibri"/>
              </a:rPr>
              <a:t>.</a:t>
            </a:r>
          </a:p>
        </p:txBody>
      </p:sp>
      <p:sp>
        <p:nvSpPr>
          <p:cNvPr id="11" name="Rettangolo 10">
            <a:extLst>
              <a:ext uri="{FF2B5EF4-FFF2-40B4-BE49-F238E27FC236}">
                <a16:creationId xmlns:a16="http://schemas.microsoft.com/office/drawing/2014/main" id="{DA29DF36-79A3-4D74-960C-649F68BE1D74}"/>
              </a:ext>
            </a:extLst>
          </p:cNvPr>
          <p:cNvSpPr>
            <a:spLocks noGrp="1"/>
          </p:cNvSpPr>
          <p:nvPr/>
        </p:nvSpPr>
        <p:spPr>
          <a:xfrm>
            <a:off x="4267200" y="1619250"/>
            <a:ext cx="3657600" cy="3714750"/>
          </a:xfrm>
          <a:prstGeom prst="rect">
            <a:avLst/>
          </a:prstGeom>
          <a:solidFill>
            <a:srgbClr val="FFF4D6"/>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4B96B106-B078-436C-8C2B-A0B2E939C039}"/>
              </a:ext>
            </a:extLst>
          </p:cNvPr>
          <p:cNvSpPr>
            <a:spLocks noGrp="1"/>
          </p:cNvSpPr>
          <p:nvPr/>
        </p:nvSpPr>
        <p:spPr>
          <a:xfrm>
            <a:off x="4438650" y="1771650"/>
            <a:ext cx="3314700" cy="400050"/>
          </a:xfrm>
          <a:prstGeom prst="rect">
            <a:avLst/>
          </a:prstGeom>
          <a:noFill/>
          <a:ln w="0">
            <a:noFill/>
            <a:prstDash val="solid"/>
          </a:ln>
        </p:spPr>
        <p:txBody>
          <a:bodyPr wrap="square" anchor="t"/>
          <a:lstStyle/>
          <a:p>
            <a:pPr algn="l">
              <a:defRPr sz="1650" b="1" i="0">
                <a:solidFill>
                  <a:srgbClr val="B7791F"/>
                </a:solidFill>
                <a:latin typeface="Calibri"/>
                <a:ea typeface="Calibri"/>
                <a:cs typeface="Calibri"/>
              </a:defRPr>
            </a:pPr>
            <a:r>
              <a:rPr sz="1650" b="1" i="0">
                <a:solidFill>
                  <a:srgbClr val="B7791F"/>
                </a:solidFill>
                <a:latin typeface="Calibri"/>
                <a:ea typeface="Calibri"/>
                <a:cs typeface="Calibri"/>
              </a:rPr>
              <a:t>Domanda</a:t>
            </a:r>
          </a:p>
        </p:txBody>
      </p:sp>
      <p:sp>
        <p:nvSpPr>
          <p:cNvPr id="13" name="Rettangolo 12">
            <a:extLst>
              <a:ext uri="{FF2B5EF4-FFF2-40B4-BE49-F238E27FC236}">
                <a16:creationId xmlns:a16="http://schemas.microsoft.com/office/drawing/2014/main" id="{969C7848-1373-41BA-8DCC-36CB51815B54}"/>
              </a:ext>
            </a:extLst>
          </p:cNvPr>
          <p:cNvSpPr>
            <a:spLocks noGrp="1"/>
          </p:cNvSpPr>
          <p:nvPr/>
        </p:nvSpPr>
        <p:spPr>
          <a:xfrm>
            <a:off x="4438650" y="2247900"/>
            <a:ext cx="3314700" cy="29337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Volumi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ricavi</a:t>
            </a:r>
            <a:r>
              <a:rPr sz="2000" b="0" i="0" dirty="0">
                <a:solidFill>
                  <a:srgbClr val="5B6470"/>
                </a:solidFill>
                <a:latin typeface="Calibri"/>
                <a:ea typeface="Calibri"/>
                <a:cs typeface="Calibri"/>
              </a:rPr>
              <a:t> o utenza inferiori alle previsioni. </a:t>
            </a:r>
            <a:r>
              <a:rPr sz="2000" b="0" i="0" dirty="0" err="1">
                <a:solidFill>
                  <a:srgbClr val="5B6470"/>
                </a:solidFill>
                <a:latin typeface="Calibri"/>
                <a:ea typeface="Calibri"/>
                <a:cs typeface="Calibri"/>
              </a:rPr>
              <a:t>È</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tipico</a:t>
            </a:r>
            <a:r>
              <a:rPr sz="2000" b="0" i="0" dirty="0">
                <a:solidFill>
                  <a:srgbClr val="5B6470"/>
                </a:solidFill>
                <a:latin typeface="Calibri"/>
                <a:ea typeface="Calibri"/>
                <a:cs typeface="Calibri"/>
              </a:rPr>
              <a:t> delle opere </a:t>
            </a:r>
            <a:r>
              <a:rPr sz="2000" b="0" i="0" dirty="0" err="1">
                <a:solidFill>
                  <a:srgbClr val="5B6470"/>
                </a:solidFill>
                <a:latin typeface="Calibri"/>
                <a:ea typeface="Calibri"/>
                <a:cs typeface="Calibri"/>
              </a:rPr>
              <a:t>calde</a:t>
            </a:r>
            <a:r>
              <a:rPr sz="2000" b="0" i="0" dirty="0">
                <a:solidFill>
                  <a:srgbClr val="5B6470"/>
                </a:solidFill>
                <a:latin typeface="Calibri"/>
                <a:ea typeface="Calibri"/>
                <a:cs typeface="Calibri"/>
              </a:rPr>
              <a:t>, ma può essere condiviso o </a:t>
            </a:r>
            <a:r>
              <a:rPr sz="2000" b="0" i="0" dirty="0" err="1">
                <a:solidFill>
                  <a:srgbClr val="5B6470"/>
                </a:solidFill>
                <a:latin typeface="Calibri"/>
                <a:ea typeface="Calibri"/>
                <a:cs typeface="Calibri"/>
              </a:rPr>
              <a:t>modulato</a:t>
            </a:r>
            <a:r>
              <a:rPr sz="2000" b="0" i="0" dirty="0">
                <a:solidFill>
                  <a:srgbClr val="5B6470"/>
                </a:solidFill>
                <a:latin typeface="Calibri"/>
                <a:ea typeface="Calibri"/>
                <a:cs typeface="Calibri"/>
              </a:rPr>
              <a:t> da minimi e </a:t>
            </a:r>
            <a:r>
              <a:rPr sz="2000" b="0" i="0" dirty="0" err="1">
                <a:solidFill>
                  <a:srgbClr val="5B6470"/>
                </a:solidFill>
                <a:latin typeface="Calibri"/>
                <a:ea typeface="Calibri"/>
                <a:cs typeface="Calibri"/>
              </a:rPr>
              <a:t>garanzie</a:t>
            </a:r>
            <a:r>
              <a:rPr sz="2000" b="0" i="0" dirty="0">
                <a:solidFill>
                  <a:srgbClr val="5B6470"/>
                </a:solidFill>
                <a:latin typeface="Calibri"/>
                <a:ea typeface="Calibri"/>
                <a:cs typeface="Calibri"/>
              </a:rPr>
              <a:t>.</a:t>
            </a:r>
          </a:p>
        </p:txBody>
      </p:sp>
      <p:sp>
        <p:nvSpPr>
          <p:cNvPr id="14" name="Rettangolo 13">
            <a:extLst>
              <a:ext uri="{FF2B5EF4-FFF2-40B4-BE49-F238E27FC236}">
                <a16:creationId xmlns:a16="http://schemas.microsoft.com/office/drawing/2014/main" id="{E0FC8AEB-9D52-448E-931F-067F03EE15EA}"/>
              </a:ext>
            </a:extLst>
          </p:cNvPr>
          <p:cNvSpPr>
            <a:spLocks noGrp="1"/>
          </p:cNvSpPr>
          <p:nvPr/>
        </p:nvSpPr>
        <p:spPr>
          <a:xfrm>
            <a:off x="8134350" y="1619250"/>
            <a:ext cx="3657600" cy="3714750"/>
          </a:xfrm>
          <a:prstGeom prst="rect">
            <a:avLst/>
          </a:prstGeom>
          <a:solidFill>
            <a:srgbClr val="E4F2F4"/>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CF1C0478-B3BC-4482-A74D-2904F5F8F223}"/>
              </a:ext>
            </a:extLst>
          </p:cNvPr>
          <p:cNvSpPr>
            <a:spLocks noGrp="1"/>
          </p:cNvSpPr>
          <p:nvPr/>
        </p:nvSpPr>
        <p:spPr>
          <a:xfrm>
            <a:off x="8305800" y="1771650"/>
            <a:ext cx="3314700" cy="400050"/>
          </a:xfrm>
          <a:prstGeom prst="rect">
            <a:avLst/>
          </a:prstGeom>
          <a:noFill/>
          <a:ln w="0">
            <a:noFill/>
            <a:prstDash val="solid"/>
          </a:ln>
        </p:spPr>
        <p:txBody>
          <a:bodyPr wrap="square" anchor="t"/>
          <a:lstStyle/>
          <a:p>
            <a:pPr algn="l">
              <a:defRPr sz="1650" b="1" i="0">
                <a:solidFill>
                  <a:srgbClr val="0F6B78"/>
                </a:solidFill>
                <a:latin typeface="Calibri"/>
                <a:ea typeface="Calibri"/>
                <a:cs typeface="Calibri"/>
              </a:defRPr>
            </a:pPr>
            <a:r>
              <a:rPr sz="1650" b="1" i="0">
                <a:solidFill>
                  <a:srgbClr val="0F6B78"/>
                </a:solidFill>
                <a:latin typeface="Calibri"/>
                <a:ea typeface="Calibri"/>
                <a:cs typeface="Calibri"/>
              </a:rPr>
              <a:t>Disponibilità</a:t>
            </a:r>
          </a:p>
        </p:txBody>
      </p:sp>
      <p:sp>
        <p:nvSpPr>
          <p:cNvPr id="16" name="Rettangolo 15">
            <a:extLst>
              <a:ext uri="{FF2B5EF4-FFF2-40B4-BE49-F238E27FC236}">
                <a16:creationId xmlns:a16="http://schemas.microsoft.com/office/drawing/2014/main" id="{114D89F1-EB09-498C-9C7E-2A4F17CC6E8D}"/>
              </a:ext>
            </a:extLst>
          </p:cNvPr>
          <p:cNvSpPr>
            <a:spLocks noGrp="1"/>
          </p:cNvSpPr>
          <p:nvPr/>
        </p:nvSpPr>
        <p:spPr>
          <a:xfrm>
            <a:off x="8305800" y="2247900"/>
            <a:ext cx="3314700" cy="29337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Opera o servizio non </a:t>
            </a:r>
            <a:r>
              <a:rPr sz="2000" b="0" i="0" dirty="0" err="1">
                <a:solidFill>
                  <a:srgbClr val="5B6470"/>
                </a:solidFill>
                <a:latin typeface="Calibri"/>
                <a:ea typeface="Calibri"/>
                <a:cs typeface="Calibri"/>
              </a:rPr>
              <a:t>fruibile</a:t>
            </a:r>
            <a:r>
              <a:rPr sz="2000" b="0" i="0" dirty="0">
                <a:solidFill>
                  <a:srgbClr val="5B6470"/>
                </a:solidFill>
                <a:latin typeface="Calibri"/>
                <a:ea typeface="Calibri"/>
                <a:cs typeface="Calibri"/>
              </a:rPr>
              <a:t> alle </a:t>
            </a:r>
            <a:r>
              <a:rPr sz="2000" b="0" i="0" dirty="0" err="1">
                <a:solidFill>
                  <a:srgbClr val="5B6470"/>
                </a:solidFill>
                <a:latin typeface="Calibri"/>
                <a:ea typeface="Calibri"/>
                <a:cs typeface="Calibri"/>
              </a:rPr>
              <a:t>quantità</a:t>
            </a:r>
            <a:r>
              <a:rPr sz="2000" b="0" i="0" dirty="0">
                <a:solidFill>
                  <a:srgbClr val="5B6470"/>
                </a:solidFill>
                <a:latin typeface="Calibri"/>
                <a:ea typeface="Calibri"/>
                <a:cs typeface="Calibri"/>
              </a:rPr>
              <a:t> e qualità </a:t>
            </a:r>
            <a:r>
              <a:rPr sz="2000" b="0" i="0" dirty="0" err="1">
                <a:solidFill>
                  <a:srgbClr val="5B6470"/>
                </a:solidFill>
                <a:latin typeface="Calibri"/>
                <a:ea typeface="Calibri"/>
                <a:cs typeface="Calibri"/>
              </a:rPr>
              <a:t>pattuite</a:t>
            </a:r>
            <a:r>
              <a:rPr sz="2000" b="0" i="0" dirty="0">
                <a:solidFill>
                  <a:srgbClr val="5B6470"/>
                </a:solidFill>
                <a:latin typeface="Calibri"/>
                <a:ea typeface="Calibri"/>
                <a:cs typeface="Calibri"/>
              </a:rPr>
              <a:t>. Nelle opere </a:t>
            </a:r>
            <a:r>
              <a:rPr sz="2000" b="0" i="0" dirty="0" err="1">
                <a:solidFill>
                  <a:srgbClr val="5B6470"/>
                </a:solidFill>
                <a:latin typeface="Calibri"/>
                <a:ea typeface="Calibri"/>
                <a:cs typeface="Calibri"/>
              </a:rPr>
              <a:t>fredde</a:t>
            </a:r>
            <a:r>
              <a:rPr sz="2000" b="0" i="0" dirty="0">
                <a:solidFill>
                  <a:srgbClr val="5B6470"/>
                </a:solidFill>
                <a:latin typeface="Calibri"/>
                <a:ea typeface="Calibri"/>
                <a:cs typeface="Calibri"/>
              </a:rPr>
              <a:t> il canone deve essere realmente </a:t>
            </a:r>
            <a:r>
              <a:rPr sz="2000" b="0" i="0" dirty="0" err="1">
                <a:solidFill>
                  <a:srgbClr val="5B6470"/>
                </a:solidFill>
                <a:latin typeface="Calibri"/>
                <a:ea typeface="Calibri"/>
                <a:cs typeface="Calibri"/>
              </a:rPr>
              <a:t>rettificabile</a:t>
            </a:r>
            <a:r>
              <a:rPr sz="2000" b="0" i="0" dirty="0">
                <a:solidFill>
                  <a:srgbClr val="5B6470"/>
                </a:solidFill>
                <a:latin typeface="Calibri"/>
                <a:ea typeface="Calibri"/>
                <a:cs typeface="Calibri"/>
              </a:rPr>
              <a:t>.</a:t>
            </a:r>
          </a:p>
        </p:txBody>
      </p:sp>
      <p:sp>
        <p:nvSpPr>
          <p:cNvPr id="19" name="Rettangolo 18">
            <a:extLst>
              <a:ext uri="{FF2B5EF4-FFF2-40B4-BE49-F238E27FC236}">
                <a16:creationId xmlns:a16="http://schemas.microsoft.com/office/drawing/2014/main" id="{2BEFB7BE-3F1A-4819-BDD9-2680A12E891D}"/>
              </a:ext>
            </a:extLst>
          </p:cNvPr>
          <p:cNvSpPr>
            <a:spLocks noGrp="1"/>
          </p:cNvSpPr>
          <p:nvPr/>
        </p:nvSpPr>
        <p:spPr>
          <a:xfrm>
            <a:off x="838200" y="1152082"/>
            <a:ext cx="3048000" cy="304800"/>
          </a:xfrm>
          <a:prstGeom prst="rect">
            <a:avLst/>
          </a:prstGeom>
          <a:noFill/>
          <a:ln w="0">
            <a:noFill/>
            <a:prstDash val="solid"/>
          </a:ln>
        </p:spPr>
        <p:txBody>
          <a:bodyPr wrap="square" anchor="t"/>
          <a:lstStyle/>
          <a:p>
            <a:pPr algn="l">
              <a:defRPr sz="1500" b="1" i="0">
                <a:solidFill>
                  <a:srgbClr val="B91C1C"/>
                </a:solidFill>
                <a:latin typeface="Calibri"/>
                <a:ea typeface="Calibri"/>
                <a:cs typeface="Calibri"/>
              </a:defRPr>
            </a:pPr>
            <a:r>
              <a:rPr sz="1500" b="1" i="0" dirty="0">
                <a:solidFill>
                  <a:srgbClr val="B91C1C"/>
                </a:solidFill>
                <a:latin typeface="Calibri"/>
                <a:ea typeface="Calibri"/>
                <a:cs typeface="Calibri"/>
              </a:rPr>
              <a:t>Non basta </a:t>
            </a:r>
            <a:r>
              <a:rPr sz="1500" b="1" i="0" dirty="0" err="1">
                <a:solidFill>
                  <a:srgbClr val="B91C1C"/>
                </a:solidFill>
                <a:latin typeface="Calibri"/>
                <a:ea typeface="Calibri"/>
                <a:cs typeface="Calibri"/>
              </a:rPr>
              <a:t>nominare</a:t>
            </a:r>
            <a:r>
              <a:rPr sz="1500" b="1" i="0" dirty="0">
                <a:solidFill>
                  <a:srgbClr val="B91C1C"/>
                </a:solidFill>
                <a:latin typeface="Calibri"/>
                <a:ea typeface="Calibri"/>
                <a:cs typeface="Calibri"/>
              </a:rPr>
              <a:t> il rischio</a:t>
            </a:r>
          </a:p>
        </p:txBody>
      </p:sp>
      <p:sp>
        <p:nvSpPr>
          <p:cNvPr id="20" name="Rettangolo 19">
            <a:extLst>
              <a:ext uri="{FF2B5EF4-FFF2-40B4-BE49-F238E27FC236}">
                <a16:creationId xmlns:a16="http://schemas.microsoft.com/office/drawing/2014/main" id="{752F5519-057F-408B-B5D1-8744592BD056}"/>
              </a:ext>
            </a:extLst>
          </p:cNvPr>
          <p:cNvSpPr>
            <a:spLocks noGrp="1"/>
          </p:cNvSpPr>
          <p:nvPr/>
        </p:nvSpPr>
        <p:spPr>
          <a:xfrm>
            <a:off x="4010025" y="1123064"/>
            <a:ext cx="7829550" cy="47625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sz="1350" b="0" i="0">
                <a:solidFill>
                  <a:srgbClr val="1F2937"/>
                </a:solidFill>
                <a:latin typeface="Calibri"/>
                <a:ea typeface="Calibri"/>
                <a:cs typeface="Calibri"/>
              </a:rPr>
              <a:t>Occorre individuare l’evento, la parte che ne sopporta l’effetto economico e il meccanismo che rende quell’effetto misurabile.</a:t>
            </a:r>
          </a:p>
        </p:txBody>
      </p:sp>
    </p:spTree>
    <p:extLst>
      <p:ext uri="{BB962C8B-B14F-4D97-AF65-F5344CB8AC3E}">
        <p14:creationId xmlns:p14="http://schemas.microsoft.com/office/powerpoint/2010/main" val="531620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86E242A2-06E3-4878-A3C8-9A2FF4638E4E}"/>
              </a:ext>
            </a:extLst>
          </p:cNvPr>
          <p:cNvSpPr>
            <a:spLocks noGrp="1"/>
          </p:cNvSpPr>
          <p:nvPr/>
        </p:nvSpPr>
        <p:spPr>
          <a:xfrm>
            <a:off x="1452236" y="352425"/>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Non ogni </a:t>
            </a:r>
            <a:r>
              <a:rPr sz="2700" b="1" i="0" dirty="0" err="1">
                <a:solidFill>
                  <a:srgbClr val="1F2937"/>
                </a:solidFill>
                <a:latin typeface="Calibri"/>
                <a:ea typeface="Calibri"/>
                <a:cs typeface="Calibri"/>
              </a:rPr>
              <a:t>evento</a:t>
            </a:r>
            <a:r>
              <a:rPr sz="2700" b="1" i="0" dirty="0">
                <a:solidFill>
                  <a:srgbClr val="1F2937"/>
                </a:solidFill>
                <a:latin typeface="Calibri"/>
                <a:ea typeface="Calibri"/>
                <a:cs typeface="Calibri"/>
              </a:rPr>
              <a:t> negativo integra </a:t>
            </a:r>
            <a:r>
              <a:rPr lang="it-IT" sz="2700" b="1" dirty="0">
                <a:solidFill>
                  <a:srgbClr val="1F2937"/>
                </a:solidFill>
                <a:latin typeface="Calibri"/>
                <a:ea typeface="Calibri"/>
                <a:cs typeface="Calibri"/>
              </a:rPr>
              <a:t>il</a:t>
            </a:r>
            <a:r>
              <a:rPr sz="2700" b="1" i="0" dirty="0">
                <a:solidFill>
                  <a:srgbClr val="1F2937"/>
                </a:solidFill>
                <a:latin typeface="Calibri"/>
                <a:ea typeface="Calibri"/>
                <a:cs typeface="Calibri"/>
              </a:rPr>
              <a:t> </a:t>
            </a:r>
            <a:r>
              <a:rPr sz="2700" b="1" i="0" dirty="0" err="1">
                <a:solidFill>
                  <a:srgbClr val="1F2937"/>
                </a:solidFill>
                <a:latin typeface="Calibri"/>
                <a:ea typeface="Calibri"/>
                <a:cs typeface="Calibri"/>
              </a:rPr>
              <a:t>rischio</a:t>
            </a:r>
            <a:r>
              <a:rPr sz="2700" b="1" i="0" dirty="0">
                <a:solidFill>
                  <a:srgbClr val="1F2937"/>
                </a:solidFill>
                <a:latin typeface="Calibri"/>
                <a:ea typeface="Calibri"/>
                <a:cs typeface="Calibri"/>
              </a:rPr>
              <a:t> operativo</a:t>
            </a:r>
          </a:p>
        </p:txBody>
      </p:sp>
      <p:sp>
        <p:nvSpPr>
          <p:cNvPr id="4" name="Rettangolo 3">
            <a:extLst>
              <a:ext uri="{FF2B5EF4-FFF2-40B4-BE49-F238E27FC236}">
                <a16:creationId xmlns:a16="http://schemas.microsoft.com/office/drawing/2014/main" id="{1D035350-2EB8-4027-9143-42AF5E1FD9E2}"/>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2E75B6AE-A248-42E8-93AC-8335A96B5D8A}"/>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75E25DE8-140D-4F25-BBC8-8DA47ED7EF34}"/>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10</a:t>
            </a:r>
          </a:p>
        </p:txBody>
      </p:sp>
      <p:sp>
        <p:nvSpPr>
          <p:cNvPr id="8" name="Rettangolo 7">
            <a:extLst>
              <a:ext uri="{FF2B5EF4-FFF2-40B4-BE49-F238E27FC236}">
                <a16:creationId xmlns:a16="http://schemas.microsoft.com/office/drawing/2014/main" id="{9F07B6C5-95B2-4FD3-AE1A-18E016876801}"/>
              </a:ext>
            </a:extLst>
          </p:cNvPr>
          <p:cNvSpPr>
            <a:spLocks noGrp="1"/>
          </p:cNvSpPr>
          <p:nvPr/>
        </p:nvSpPr>
        <p:spPr>
          <a:xfrm>
            <a:off x="400050" y="1428750"/>
            <a:ext cx="2620137" cy="4953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BEC655F8-1321-4506-9D24-AA5953E579C8}"/>
              </a:ext>
            </a:extLst>
          </p:cNvPr>
          <p:cNvSpPr>
            <a:spLocks noGrp="1"/>
          </p:cNvSpPr>
          <p:nvPr/>
        </p:nvSpPr>
        <p:spPr>
          <a:xfrm>
            <a:off x="476250" y="1504950"/>
            <a:ext cx="2467737"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Evento</a:t>
            </a:r>
          </a:p>
        </p:txBody>
      </p:sp>
      <p:sp>
        <p:nvSpPr>
          <p:cNvPr id="10" name="Rettangolo 9">
            <a:extLst>
              <a:ext uri="{FF2B5EF4-FFF2-40B4-BE49-F238E27FC236}">
                <a16:creationId xmlns:a16="http://schemas.microsoft.com/office/drawing/2014/main" id="{F02F4CA3-8D3C-4765-A7AF-9DD3D1262342}"/>
              </a:ext>
            </a:extLst>
          </p:cNvPr>
          <p:cNvSpPr>
            <a:spLocks noGrp="1"/>
          </p:cNvSpPr>
          <p:nvPr/>
        </p:nvSpPr>
        <p:spPr>
          <a:xfrm>
            <a:off x="3020187" y="1428750"/>
            <a:ext cx="3303651" cy="4953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508A21D2-23F1-4D0E-AC63-8AA1CD60BD86}"/>
              </a:ext>
            </a:extLst>
          </p:cNvPr>
          <p:cNvSpPr>
            <a:spLocks noGrp="1"/>
          </p:cNvSpPr>
          <p:nvPr/>
        </p:nvSpPr>
        <p:spPr>
          <a:xfrm>
            <a:off x="3096387" y="1504950"/>
            <a:ext cx="3151251"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Qualificazione</a:t>
            </a:r>
          </a:p>
        </p:txBody>
      </p:sp>
      <p:sp>
        <p:nvSpPr>
          <p:cNvPr id="12" name="Rettangolo 11">
            <a:extLst>
              <a:ext uri="{FF2B5EF4-FFF2-40B4-BE49-F238E27FC236}">
                <a16:creationId xmlns:a16="http://schemas.microsoft.com/office/drawing/2014/main" id="{1416ACE3-070C-4679-B09F-1EB1C61EF010}"/>
              </a:ext>
            </a:extLst>
          </p:cNvPr>
          <p:cNvSpPr>
            <a:spLocks noGrp="1"/>
          </p:cNvSpPr>
          <p:nvPr/>
        </p:nvSpPr>
        <p:spPr>
          <a:xfrm>
            <a:off x="6323838" y="1428750"/>
            <a:ext cx="5468112" cy="4953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2D2490DE-178E-440F-9344-000765B0682C}"/>
              </a:ext>
            </a:extLst>
          </p:cNvPr>
          <p:cNvSpPr>
            <a:spLocks noGrp="1"/>
          </p:cNvSpPr>
          <p:nvPr/>
        </p:nvSpPr>
        <p:spPr>
          <a:xfrm>
            <a:off x="6400038" y="1504950"/>
            <a:ext cx="5315712"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Conseguenza di monitoraggio</a:t>
            </a:r>
          </a:p>
        </p:txBody>
      </p:sp>
      <p:sp>
        <p:nvSpPr>
          <p:cNvPr id="14" name="Rettangolo 13">
            <a:extLst>
              <a:ext uri="{FF2B5EF4-FFF2-40B4-BE49-F238E27FC236}">
                <a16:creationId xmlns:a16="http://schemas.microsoft.com/office/drawing/2014/main" id="{3A0C356D-123F-403E-A4B4-08B96EFF0873}"/>
              </a:ext>
            </a:extLst>
          </p:cNvPr>
          <p:cNvSpPr>
            <a:spLocks noGrp="1"/>
          </p:cNvSpPr>
          <p:nvPr/>
        </p:nvSpPr>
        <p:spPr>
          <a:xfrm>
            <a:off x="400050" y="1924050"/>
            <a:ext cx="2620137" cy="767715"/>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DF1E3678-E67F-415C-983E-4A3575031227}"/>
              </a:ext>
            </a:extLst>
          </p:cNvPr>
          <p:cNvSpPr>
            <a:spLocks noGrp="1"/>
          </p:cNvSpPr>
          <p:nvPr/>
        </p:nvSpPr>
        <p:spPr>
          <a:xfrm>
            <a:off x="476250" y="1990725"/>
            <a:ext cx="2467737"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Cattiva gestione</a:t>
            </a:r>
          </a:p>
        </p:txBody>
      </p:sp>
      <p:sp>
        <p:nvSpPr>
          <p:cNvPr id="16" name="Rettangolo 15">
            <a:extLst>
              <a:ext uri="{FF2B5EF4-FFF2-40B4-BE49-F238E27FC236}">
                <a16:creationId xmlns:a16="http://schemas.microsoft.com/office/drawing/2014/main" id="{5D1EC52F-95D9-4B50-8D36-D6F13CE7B684}"/>
              </a:ext>
            </a:extLst>
          </p:cNvPr>
          <p:cNvSpPr>
            <a:spLocks noGrp="1"/>
          </p:cNvSpPr>
          <p:nvPr/>
        </p:nvSpPr>
        <p:spPr>
          <a:xfrm>
            <a:off x="3020187" y="1924050"/>
            <a:ext cx="3303651" cy="767715"/>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17BA44F3-A134-41B4-A0B5-160DC9F18CE1}"/>
              </a:ext>
            </a:extLst>
          </p:cNvPr>
          <p:cNvSpPr>
            <a:spLocks noGrp="1"/>
          </p:cNvSpPr>
          <p:nvPr/>
        </p:nvSpPr>
        <p:spPr>
          <a:xfrm>
            <a:off x="3096387" y="1990725"/>
            <a:ext cx="3151251"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Inadempimento imputabile</a:t>
            </a:r>
          </a:p>
        </p:txBody>
      </p:sp>
      <p:sp>
        <p:nvSpPr>
          <p:cNvPr id="18" name="Rettangolo 17">
            <a:extLst>
              <a:ext uri="{FF2B5EF4-FFF2-40B4-BE49-F238E27FC236}">
                <a16:creationId xmlns:a16="http://schemas.microsoft.com/office/drawing/2014/main" id="{6AD793B2-2860-42FB-BFD9-20583476A60F}"/>
              </a:ext>
            </a:extLst>
          </p:cNvPr>
          <p:cNvSpPr>
            <a:spLocks noGrp="1"/>
          </p:cNvSpPr>
          <p:nvPr/>
        </p:nvSpPr>
        <p:spPr>
          <a:xfrm>
            <a:off x="6323838" y="1924050"/>
            <a:ext cx="5468112" cy="767715"/>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1DCC3CD5-62B9-4D63-A55B-577C06BDC285}"/>
              </a:ext>
            </a:extLst>
          </p:cNvPr>
          <p:cNvSpPr>
            <a:spLocks noGrp="1"/>
          </p:cNvSpPr>
          <p:nvPr/>
        </p:nvSpPr>
        <p:spPr>
          <a:xfrm>
            <a:off x="6400038" y="1990725"/>
            <a:ext cx="5315712"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Contestazione, rettifica, penale, rimedio o risoluzione</a:t>
            </a:r>
          </a:p>
        </p:txBody>
      </p:sp>
      <p:sp>
        <p:nvSpPr>
          <p:cNvPr id="20" name="Rettangolo 19">
            <a:extLst>
              <a:ext uri="{FF2B5EF4-FFF2-40B4-BE49-F238E27FC236}">
                <a16:creationId xmlns:a16="http://schemas.microsoft.com/office/drawing/2014/main" id="{4FF54C03-D952-4F95-B891-F1AA9D101E19}"/>
              </a:ext>
            </a:extLst>
          </p:cNvPr>
          <p:cNvSpPr>
            <a:spLocks noGrp="1"/>
          </p:cNvSpPr>
          <p:nvPr/>
        </p:nvSpPr>
        <p:spPr>
          <a:xfrm>
            <a:off x="400050" y="2691765"/>
            <a:ext cx="2620137" cy="767715"/>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B9F9E8DB-2837-44DB-9B93-BDA7D9B0DE61}"/>
              </a:ext>
            </a:extLst>
          </p:cNvPr>
          <p:cNvSpPr>
            <a:spLocks noGrp="1"/>
          </p:cNvSpPr>
          <p:nvPr/>
        </p:nvSpPr>
        <p:spPr>
          <a:xfrm>
            <a:off x="476250" y="2758440"/>
            <a:ext cx="2467737"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Violazione contrattuale</a:t>
            </a:r>
          </a:p>
        </p:txBody>
      </p:sp>
      <p:sp>
        <p:nvSpPr>
          <p:cNvPr id="22" name="Rettangolo 21">
            <a:extLst>
              <a:ext uri="{FF2B5EF4-FFF2-40B4-BE49-F238E27FC236}">
                <a16:creationId xmlns:a16="http://schemas.microsoft.com/office/drawing/2014/main" id="{EC690782-9DE1-42F1-8A25-1E2ADBD9834B}"/>
              </a:ext>
            </a:extLst>
          </p:cNvPr>
          <p:cNvSpPr>
            <a:spLocks noGrp="1"/>
          </p:cNvSpPr>
          <p:nvPr/>
        </p:nvSpPr>
        <p:spPr>
          <a:xfrm>
            <a:off x="3020187" y="2691765"/>
            <a:ext cx="3303651" cy="767715"/>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FA3ABCF6-B536-425A-B3D2-188B4A250855}"/>
              </a:ext>
            </a:extLst>
          </p:cNvPr>
          <p:cNvSpPr>
            <a:spLocks noGrp="1"/>
          </p:cNvSpPr>
          <p:nvPr/>
        </p:nvSpPr>
        <p:spPr>
          <a:xfrm>
            <a:off x="3096387" y="2758440"/>
            <a:ext cx="3151251"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Inadempimento imputabile</a:t>
            </a:r>
          </a:p>
        </p:txBody>
      </p:sp>
      <p:sp>
        <p:nvSpPr>
          <p:cNvPr id="24" name="Rettangolo 23">
            <a:extLst>
              <a:ext uri="{FF2B5EF4-FFF2-40B4-BE49-F238E27FC236}">
                <a16:creationId xmlns:a16="http://schemas.microsoft.com/office/drawing/2014/main" id="{86A65849-50FC-4517-B975-0844F110CDCB}"/>
              </a:ext>
            </a:extLst>
          </p:cNvPr>
          <p:cNvSpPr>
            <a:spLocks noGrp="1"/>
          </p:cNvSpPr>
          <p:nvPr/>
        </p:nvSpPr>
        <p:spPr>
          <a:xfrm>
            <a:off x="6323838" y="2691765"/>
            <a:ext cx="5468112" cy="767715"/>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ECB5A9F9-A0E2-49FF-92D7-6AD6779F992F}"/>
              </a:ext>
            </a:extLst>
          </p:cNvPr>
          <p:cNvSpPr>
            <a:spLocks noGrp="1"/>
          </p:cNvSpPr>
          <p:nvPr/>
        </p:nvSpPr>
        <p:spPr>
          <a:xfrm>
            <a:off x="6400038" y="2758440"/>
            <a:ext cx="5315712"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Non legittima il riequilibrio; resta nel perimetro del concessionario</a:t>
            </a:r>
          </a:p>
        </p:txBody>
      </p:sp>
      <p:sp>
        <p:nvSpPr>
          <p:cNvPr id="26" name="Rettangolo 25">
            <a:extLst>
              <a:ext uri="{FF2B5EF4-FFF2-40B4-BE49-F238E27FC236}">
                <a16:creationId xmlns:a16="http://schemas.microsoft.com/office/drawing/2014/main" id="{CE6144FA-3956-4F39-9A5A-3E44B87937D9}"/>
              </a:ext>
            </a:extLst>
          </p:cNvPr>
          <p:cNvSpPr>
            <a:spLocks noGrp="1"/>
          </p:cNvSpPr>
          <p:nvPr/>
        </p:nvSpPr>
        <p:spPr>
          <a:xfrm>
            <a:off x="400050" y="3459480"/>
            <a:ext cx="2620137" cy="767715"/>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D988A9BC-B806-47F2-A163-48918B4A788D}"/>
              </a:ext>
            </a:extLst>
          </p:cNvPr>
          <p:cNvSpPr>
            <a:spLocks noGrp="1"/>
          </p:cNvSpPr>
          <p:nvPr/>
        </p:nvSpPr>
        <p:spPr>
          <a:xfrm>
            <a:off x="476250" y="3526155"/>
            <a:ext cx="2467737"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Forza maggiore</a:t>
            </a:r>
          </a:p>
        </p:txBody>
      </p:sp>
      <p:sp>
        <p:nvSpPr>
          <p:cNvPr id="28" name="Rettangolo 27">
            <a:extLst>
              <a:ext uri="{FF2B5EF4-FFF2-40B4-BE49-F238E27FC236}">
                <a16:creationId xmlns:a16="http://schemas.microsoft.com/office/drawing/2014/main" id="{4E1561D9-F7BF-4A55-9903-4F00E1D7DF51}"/>
              </a:ext>
            </a:extLst>
          </p:cNvPr>
          <p:cNvSpPr>
            <a:spLocks noGrp="1"/>
          </p:cNvSpPr>
          <p:nvPr/>
        </p:nvSpPr>
        <p:spPr>
          <a:xfrm>
            <a:off x="3020187" y="3459480"/>
            <a:ext cx="3303651" cy="767715"/>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8B612EAF-C2E9-465A-9CE4-6DF44D9D66EB}"/>
              </a:ext>
            </a:extLst>
          </p:cNvPr>
          <p:cNvSpPr>
            <a:spLocks noGrp="1"/>
          </p:cNvSpPr>
          <p:nvPr/>
        </p:nvSpPr>
        <p:spPr>
          <a:xfrm>
            <a:off x="3096387" y="3526155"/>
            <a:ext cx="3151251"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Rischio straordinario disciplinato dal contratto</a:t>
            </a:r>
          </a:p>
        </p:txBody>
      </p:sp>
      <p:sp>
        <p:nvSpPr>
          <p:cNvPr id="30" name="Rettangolo 29">
            <a:extLst>
              <a:ext uri="{FF2B5EF4-FFF2-40B4-BE49-F238E27FC236}">
                <a16:creationId xmlns:a16="http://schemas.microsoft.com/office/drawing/2014/main" id="{E9EEFBD8-1253-4D8C-98B7-FB56B5E04CA3}"/>
              </a:ext>
            </a:extLst>
          </p:cNvPr>
          <p:cNvSpPr>
            <a:spLocks noGrp="1"/>
          </p:cNvSpPr>
          <p:nvPr/>
        </p:nvSpPr>
        <p:spPr>
          <a:xfrm>
            <a:off x="6323838" y="3459480"/>
            <a:ext cx="5468112" cy="767715"/>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38A6C901-6952-4FE0-852A-A60D343D359C}"/>
              </a:ext>
            </a:extLst>
          </p:cNvPr>
          <p:cNvSpPr>
            <a:spLocks noGrp="1"/>
          </p:cNvSpPr>
          <p:nvPr/>
        </p:nvSpPr>
        <p:spPr>
          <a:xfrm>
            <a:off x="6400038" y="3526155"/>
            <a:ext cx="5315712"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Verificare definizione, nesso causale, obbligo di mitigazione ed effetti</a:t>
            </a:r>
          </a:p>
        </p:txBody>
      </p:sp>
      <p:sp>
        <p:nvSpPr>
          <p:cNvPr id="32" name="Rettangolo 31">
            <a:extLst>
              <a:ext uri="{FF2B5EF4-FFF2-40B4-BE49-F238E27FC236}">
                <a16:creationId xmlns:a16="http://schemas.microsoft.com/office/drawing/2014/main" id="{F0FAA626-B072-4606-8E59-3ECF7688EC98}"/>
              </a:ext>
            </a:extLst>
          </p:cNvPr>
          <p:cNvSpPr>
            <a:spLocks noGrp="1"/>
          </p:cNvSpPr>
          <p:nvPr/>
        </p:nvSpPr>
        <p:spPr>
          <a:xfrm>
            <a:off x="400050" y="4227195"/>
            <a:ext cx="2620137" cy="767715"/>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9C2D26D1-1302-4140-8F7A-4EDC73F55BC9}"/>
              </a:ext>
            </a:extLst>
          </p:cNvPr>
          <p:cNvSpPr>
            <a:spLocks noGrp="1"/>
          </p:cNvSpPr>
          <p:nvPr/>
        </p:nvSpPr>
        <p:spPr>
          <a:xfrm>
            <a:off x="476250" y="4293870"/>
            <a:ext cx="2467737"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Fluttuazione ordinaria</a:t>
            </a:r>
          </a:p>
        </p:txBody>
      </p:sp>
      <p:sp>
        <p:nvSpPr>
          <p:cNvPr id="34" name="Rettangolo 33">
            <a:extLst>
              <a:ext uri="{FF2B5EF4-FFF2-40B4-BE49-F238E27FC236}">
                <a16:creationId xmlns:a16="http://schemas.microsoft.com/office/drawing/2014/main" id="{10070E31-0313-47E3-990C-BC0AA9FCF5AC}"/>
              </a:ext>
            </a:extLst>
          </p:cNvPr>
          <p:cNvSpPr>
            <a:spLocks noGrp="1"/>
          </p:cNvSpPr>
          <p:nvPr/>
        </p:nvSpPr>
        <p:spPr>
          <a:xfrm>
            <a:off x="3020187" y="4227195"/>
            <a:ext cx="3303651" cy="767715"/>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5042E3D6-24BC-48D3-932C-DDBBBC6D4E99}"/>
              </a:ext>
            </a:extLst>
          </p:cNvPr>
          <p:cNvSpPr>
            <a:spLocks noGrp="1"/>
          </p:cNvSpPr>
          <p:nvPr/>
        </p:nvSpPr>
        <p:spPr>
          <a:xfrm>
            <a:off x="3096387" y="4293870"/>
            <a:ext cx="3151251"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Alea imprenditoriale</a:t>
            </a:r>
          </a:p>
        </p:txBody>
      </p:sp>
      <p:sp>
        <p:nvSpPr>
          <p:cNvPr id="36" name="Rettangolo 35">
            <a:extLst>
              <a:ext uri="{FF2B5EF4-FFF2-40B4-BE49-F238E27FC236}">
                <a16:creationId xmlns:a16="http://schemas.microsoft.com/office/drawing/2014/main" id="{CC26E9ED-911A-41EB-8529-54F0E7D3D7CE}"/>
              </a:ext>
            </a:extLst>
          </p:cNvPr>
          <p:cNvSpPr>
            <a:spLocks noGrp="1"/>
          </p:cNvSpPr>
          <p:nvPr/>
        </p:nvSpPr>
        <p:spPr>
          <a:xfrm>
            <a:off x="6323838" y="4227195"/>
            <a:ext cx="5468112" cy="767715"/>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D361314D-04D5-462E-A7D0-4C2F204E5C67}"/>
              </a:ext>
            </a:extLst>
          </p:cNvPr>
          <p:cNvSpPr>
            <a:spLocks noGrp="1"/>
          </p:cNvSpPr>
          <p:nvPr/>
        </p:nvSpPr>
        <p:spPr>
          <a:xfrm>
            <a:off x="6400038" y="4293870"/>
            <a:ext cx="5315712"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Resta al privato se allocata e non neutralizzata da garanzie pubbliche</a:t>
            </a:r>
          </a:p>
        </p:txBody>
      </p:sp>
      <p:sp>
        <p:nvSpPr>
          <p:cNvPr id="38" name="Rettangolo 37">
            <a:extLst>
              <a:ext uri="{FF2B5EF4-FFF2-40B4-BE49-F238E27FC236}">
                <a16:creationId xmlns:a16="http://schemas.microsoft.com/office/drawing/2014/main" id="{EE64DA22-3653-4297-B084-15F664C66AFA}"/>
              </a:ext>
            </a:extLst>
          </p:cNvPr>
          <p:cNvSpPr>
            <a:spLocks noGrp="1"/>
          </p:cNvSpPr>
          <p:nvPr/>
        </p:nvSpPr>
        <p:spPr>
          <a:xfrm>
            <a:off x="400050" y="4994910"/>
            <a:ext cx="2620137" cy="767715"/>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FC26CABD-25BA-4314-8B2E-2DDFDD902DAA}"/>
              </a:ext>
            </a:extLst>
          </p:cNvPr>
          <p:cNvSpPr>
            <a:spLocks noGrp="1"/>
          </p:cNvSpPr>
          <p:nvPr/>
        </p:nvSpPr>
        <p:spPr>
          <a:xfrm>
            <a:off x="476250" y="5061585"/>
            <a:ext cx="2467737"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Sopravvenienza straordinaria</a:t>
            </a:r>
          </a:p>
        </p:txBody>
      </p:sp>
      <p:sp>
        <p:nvSpPr>
          <p:cNvPr id="40" name="Rettangolo 39">
            <a:extLst>
              <a:ext uri="{FF2B5EF4-FFF2-40B4-BE49-F238E27FC236}">
                <a16:creationId xmlns:a16="http://schemas.microsoft.com/office/drawing/2014/main" id="{FAC6EE26-453C-49C9-950D-485D194F087C}"/>
              </a:ext>
            </a:extLst>
          </p:cNvPr>
          <p:cNvSpPr>
            <a:spLocks noGrp="1"/>
          </p:cNvSpPr>
          <p:nvPr/>
        </p:nvSpPr>
        <p:spPr>
          <a:xfrm>
            <a:off x="3020187" y="4994910"/>
            <a:ext cx="3303651" cy="767715"/>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5B51873E-A785-4AF1-878D-89FA14DF6991}"/>
              </a:ext>
            </a:extLst>
          </p:cNvPr>
          <p:cNvSpPr>
            <a:spLocks noGrp="1"/>
          </p:cNvSpPr>
          <p:nvPr/>
        </p:nvSpPr>
        <p:spPr>
          <a:xfrm>
            <a:off x="3096387" y="5061585"/>
            <a:ext cx="3151251"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Possibile presupposto ex art. 192</a:t>
            </a:r>
          </a:p>
        </p:txBody>
      </p:sp>
      <p:sp>
        <p:nvSpPr>
          <p:cNvPr id="42" name="Rettangolo 41">
            <a:extLst>
              <a:ext uri="{FF2B5EF4-FFF2-40B4-BE49-F238E27FC236}">
                <a16:creationId xmlns:a16="http://schemas.microsoft.com/office/drawing/2014/main" id="{DFCD8C2D-1EDC-4770-87B4-9D062BBF591B}"/>
              </a:ext>
            </a:extLst>
          </p:cNvPr>
          <p:cNvSpPr>
            <a:spLocks noGrp="1"/>
          </p:cNvSpPr>
          <p:nvPr/>
        </p:nvSpPr>
        <p:spPr>
          <a:xfrm>
            <a:off x="6323838" y="4994910"/>
            <a:ext cx="5468112" cy="767715"/>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2CB55A66-F94F-45F1-9825-750FF68DF95B}"/>
              </a:ext>
            </a:extLst>
          </p:cNvPr>
          <p:cNvSpPr>
            <a:spLocks noGrp="1"/>
          </p:cNvSpPr>
          <p:nvPr/>
        </p:nvSpPr>
        <p:spPr>
          <a:xfrm>
            <a:off x="6400038" y="5061585"/>
            <a:ext cx="5315712"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Apre un’istruttoria; non produce un diritto automatico al ristoro</a:t>
            </a:r>
          </a:p>
        </p:txBody>
      </p:sp>
    </p:spTree>
    <p:extLst>
      <p:ext uri="{BB962C8B-B14F-4D97-AF65-F5344CB8AC3E}">
        <p14:creationId xmlns:p14="http://schemas.microsoft.com/office/powerpoint/2010/main" val="22548716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131099F2-61C6-4E8F-840A-132D33D73133}"/>
              </a:ext>
            </a:extLst>
          </p:cNvPr>
          <p:cNvSpPr>
            <a:spLocks noGrp="1"/>
          </p:cNvSpPr>
          <p:nvPr/>
        </p:nvSpPr>
        <p:spPr>
          <a:xfrm>
            <a:off x="800100" y="34290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lang="it-IT" sz="2700" b="1" dirty="0">
                <a:solidFill>
                  <a:srgbClr val="1F2937"/>
                </a:solidFill>
                <a:latin typeface="Calibri"/>
                <a:ea typeface="Calibri"/>
                <a:cs typeface="Calibri"/>
              </a:rPr>
              <a:t>I</a:t>
            </a:r>
            <a:r>
              <a:rPr sz="2700" b="1" i="0" dirty="0">
                <a:solidFill>
                  <a:srgbClr val="1F2937"/>
                </a:solidFill>
                <a:latin typeface="Calibri"/>
                <a:ea typeface="Calibri"/>
                <a:cs typeface="Calibri"/>
              </a:rPr>
              <a:t>l rischio si </a:t>
            </a:r>
            <a:r>
              <a:rPr sz="2700" b="1" i="0" dirty="0" err="1">
                <a:solidFill>
                  <a:srgbClr val="1F2937"/>
                </a:solidFill>
                <a:latin typeface="Calibri"/>
                <a:ea typeface="Calibri"/>
                <a:cs typeface="Calibri"/>
              </a:rPr>
              <a:t>trasferisce</a:t>
            </a:r>
            <a:r>
              <a:rPr sz="2700" b="1" i="0" dirty="0">
                <a:solidFill>
                  <a:srgbClr val="1F2937"/>
                </a:solidFill>
                <a:latin typeface="Calibri"/>
                <a:ea typeface="Calibri"/>
                <a:cs typeface="Calibri"/>
              </a:rPr>
              <a:t> e si </a:t>
            </a:r>
            <a:r>
              <a:rPr sz="2700" b="1" i="0" dirty="0" err="1">
                <a:solidFill>
                  <a:srgbClr val="1F2937"/>
                </a:solidFill>
                <a:latin typeface="Calibri"/>
                <a:ea typeface="Calibri"/>
                <a:cs typeface="Calibri"/>
              </a:rPr>
              <a:t>controlla</a:t>
            </a:r>
            <a:endParaRPr sz="2700" b="1" i="0" dirty="0">
              <a:solidFill>
                <a:srgbClr val="1F2937"/>
              </a:solidFill>
              <a:latin typeface="Calibri"/>
              <a:ea typeface="Calibri"/>
              <a:cs typeface="Calibri"/>
            </a:endParaRPr>
          </a:p>
        </p:txBody>
      </p:sp>
      <p:sp>
        <p:nvSpPr>
          <p:cNvPr id="4" name="Rettangolo 3">
            <a:extLst>
              <a:ext uri="{FF2B5EF4-FFF2-40B4-BE49-F238E27FC236}">
                <a16:creationId xmlns:a16="http://schemas.microsoft.com/office/drawing/2014/main" id="{2C7B97C1-3503-45FE-B657-D80BA133285F}"/>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881DF0CD-3250-476A-8A04-EFA035A18C71}"/>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C9BFB6D5-E75E-4FFF-B04C-ADF6E1779CE7}"/>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2</a:t>
            </a:r>
          </a:p>
        </p:txBody>
      </p:sp>
      <p:sp>
        <p:nvSpPr>
          <p:cNvPr id="8" name="Rettangolo 7">
            <a:extLst>
              <a:ext uri="{FF2B5EF4-FFF2-40B4-BE49-F238E27FC236}">
                <a16:creationId xmlns:a16="http://schemas.microsoft.com/office/drawing/2014/main" id="{64ADEDDD-3E1F-4192-8F30-C74067069B4C}"/>
              </a:ext>
            </a:extLst>
          </p:cNvPr>
          <p:cNvSpPr>
            <a:spLocks noGrp="1"/>
          </p:cNvSpPr>
          <p:nvPr/>
        </p:nvSpPr>
        <p:spPr>
          <a:xfrm>
            <a:off x="590550" y="1428750"/>
            <a:ext cx="10477500" cy="609600"/>
          </a:xfrm>
          <a:prstGeom prst="rect">
            <a:avLst/>
          </a:prstGeom>
          <a:noFill/>
          <a:ln w="0">
            <a:noFill/>
            <a:prstDash val="solid"/>
          </a:ln>
        </p:spPr>
        <p:txBody>
          <a:bodyPr wrap="square" anchor="t"/>
          <a:lstStyle/>
          <a:p>
            <a:pPr algn="l">
              <a:defRPr sz="1950" b="1" i="0">
                <a:solidFill>
                  <a:srgbClr val="1F2937"/>
                </a:solidFill>
                <a:latin typeface="Calibri"/>
                <a:ea typeface="Calibri"/>
                <a:cs typeface="Calibri"/>
              </a:defRPr>
            </a:pPr>
            <a:r>
              <a:rPr sz="1950" b="1" i="0">
                <a:solidFill>
                  <a:srgbClr val="1F2937"/>
                </a:solidFill>
                <a:latin typeface="Calibri"/>
                <a:ea typeface="Calibri"/>
                <a:cs typeface="Calibri"/>
              </a:rPr>
              <a:t>Il PPP non è qualificato dal nome del contratto né dalla sola presenza di capitale privato.</a:t>
            </a:r>
          </a:p>
        </p:txBody>
      </p:sp>
      <p:sp>
        <p:nvSpPr>
          <p:cNvPr id="9" name="Rettangolo 8">
            <a:extLst>
              <a:ext uri="{FF2B5EF4-FFF2-40B4-BE49-F238E27FC236}">
                <a16:creationId xmlns:a16="http://schemas.microsoft.com/office/drawing/2014/main" id="{5C5D715B-2574-4636-A84F-6D6783569F5F}"/>
              </a:ext>
            </a:extLst>
          </p:cNvPr>
          <p:cNvSpPr>
            <a:spLocks noGrp="1"/>
          </p:cNvSpPr>
          <p:nvPr/>
        </p:nvSpPr>
        <p:spPr>
          <a:xfrm>
            <a:off x="400050" y="2571750"/>
            <a:ext cx="5562600" cy="28575"/>
          </a:xfrm>
          <a:prstGeom prst="rect">
            <a:avLst/>
          </a:prstGeom>
          <a:solidFill>
            <a:srgbClr val="B91C1C"/>
          </a:solidFill>
          <a:ln w="0">
            <a:noFill/>
            <a:prstDash val="solid"/>
          </a:ln>
        </p:spPr>
        <p:txBody>
          <a:bodyPr/>
          <a:lstStyle/>
          <a:p>
            <a:endParaRPr lang="it-IT"/>
          </a:p>
        </p:txBody>
      </p:sp>
      <p:sp>
        <p:nvSpPr>
          <p:cNvPr id="10" name="Rettangolo 9">
            <a:extLst>
              <a:ext uri="{FF2B5EF4-FFF2-40B4-BE49-F238E27FC236}">
                <a16:creationId xmlns:a16="http://schemas.microsoft.com/office/drawing/2014/main" id="{402B77B1-481F-42F1-8874-AD54DD57099F}"/>
              </a:ext>
            </a:extLst>
          </p:cNvPr>
          <p:cNvSpPr>
            <a:spLocks noGrp="1"/>
          </p:cNvSpPr>
          <p:nvPr/>
        </p:nvSpPr>
        <p:spPr>
          <a:xfrm>
            <a:off x="590550" y="2604866"/>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dirty="0">
                <a:solidFill>
                  <a:srgbClr val="1F2937"/>
                </a:solidFill>
                <a:latin typeface="Calibri"/>
                <a:ea typeface="Calibri"/>
                <a:cs typeface="Calibri"/>
              </a:rPr>
              <a:t>Ex ante</a:t>
            </a:r>
          </a:p>
        </p:txBody>
      </p:sp>
      <p:sp>
        <p:nvSpPr>
          <p:cNvPr id="11" name="Rettangolo 10">
            <a:extLst>
              <a:ext uri="{FF2B5EF4-FFF2-40B4-BE49-F238E27FC236}">
                <a16:creationId xmlns:a16="http://schemas.microsoft.com/office/drawing/2014/main" id="{68DD833E-4992-44F7-AE82-4154CDCBAA6C}"/>
              </a:ext>
            </a:extLst>
          </p:cNvPr>
          <p:cNvSpPr>
            <a:spLocks noGrp="1"/>
          </p:cNvSpPr>
          <p:nvPr/>
        </p:nvSpPr>
        <p:spPr>
          <a:xfrm>
            <a:off x="533400" y="3100277"/>
            <a:ext cx="5562600" cy="154305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Il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 operativo deve essere </a:t>
            </a:r>
            <a:r>
              <a:rPr sz="2000" b="0" i="0" dirty="0" err="1">
                <a:solidFill>
                  <a:srgbClr val="5B6470"/>
                </a:solidFill>
                <a:latin typeface="Calibri"/>
                <a:ea typeface="Calibri"/>
                <a:cs typeface="Calibri"/>
              </a:rPr>
              <a:t>identificato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valutato</a:t>
            </a:r>
            <a:r>
              <a:rPr sz="2000" b="0" i="0" dirty="0">
                <a:solidFill>
                  <a:srgbClr val="5B6470"/>
                </a:solidFill>
                <a:latin typeface="Calibri"/>
                <a:ea typeface="Calibri"/>
                <a:cs typeface="Calibri"/>
              </a:rPr>
              <a:t> e </a:t>
            </a:r>
            <a:r>
              <a:rPr sz="2000" b="0" i="0" dirty="0" err="1">
                <a:solidFill>
                  <a:srgbClr val="5B6470"/>
                </a:solidFill>
                <a:latin typeface="Calibri"/>
                <a:ea typeface="Calibri"/>
                <a:cs typeface="Calibri"/>
              </a:rPr>
              <a:t>allocato</a:t>
            </a:r>
            <a:r>
              <a:rPr sz="2000" b="0" i="0" dirty="0">
                <a:solidFill>
                  <a:srgbClr val="5B6470"/>
                </a:solidFill>
                <a:latin typeface="Calibri"/>
                <a:ea typeface="Calibri"/>
                <a:cs typeface="Calibri"/>
              </a:rPr>
              <a:t> al soggetto in grado di </a:t>
            </a:r>
            <a:r>
              <a:rPr sz="2000" b="0" i="0" dirty="0" err="1">
                <a:solidFill>
                  <a:srgbClr val="5B6470"/>
                </a:solidFill>
                <a:latin typeface="Calibri"/>
                <a:ea typeface="Calibri"/>
                <a:cs typeface="Calibri"/>
              </a:rPr>
              <a:t>governarlo</a:t>
            </a:r>
            <a:r>
              <a:rPr sz="2000" b="0" i="0" dirty="0">
                <a:solidFill>
                  <a:srgbClr val="5B6470"/>
                </a:solidFill>
                <a:latin typeface="Calibri"/>
                <a:ea typeface="Calibri"/>
                <a:cs typeface="Calibri"/>
              </a:rPr>
              <a:t> al minor </a:t>
            </a:r>
            <a:r>
              <a:rPr sz="2000" b="0" i="0" dirty="0" err="1">
                <a:solidFill>
                  <a:srgbClr val="5B6470"/>
                </a:solidFill>
                <a:latin typeface="Calibri"/>
                <a:ea typeface="Calibri"/>
                <a:cs typeface="Calibri"/>
              </a:rPr>
              <a:t>costo</a:t>
            </a:r>
            <a:r>
              <a:rPr sz="2000" b="0" i="0" dirty="0">
                <a:solidFill>
                  <a:srgbClr val="5B6470"/>
                </a:solidFill>
                <a:latin typeface="Calibri"/>
                <a:ea typeface="Calibri"/>
                <a:cs typeface="Calibri"/>
              </a:rPr>
              <a:t> complessivo.</a:t>
            </a:r>
          </a:p>
        </p:txBody>
      </p:sp>
      <p:sp>
        <p:nvSpPr>
          <p:cNvPr id="12" name="Rettangolo 11">
            <a:extLst>
              <a:ext uri="{FF2B5EF4-FFF2-40B4-BE49-F238E27FC236}">
                <a16:creationId xmlns:a16="http://schemas.microsoft.com/office/drawing/2014/main" id="{32200F07-3B93-4055-B36F-05B419CDBC95}"/>
              </a:ext>
            </a:extLst>
          </p:cNvPr>
          <p:cNvSpPr>
            <a:spLocks noGrp="1"/>
          </p:cNvSpPr>
          <p:nvPr/>
        </p:nvSpPr>
        <p:spPr>
          <a:xfrm>
            <a:off x="6229350" y="2571750"/>
            <a:ext cx="5562600" cy="28575"/>
          </a:xfrm>
          <a:prstGeom prst="rect">
            <a:avLst/>
          </a:prstGeom>
          <a:solidFill>
            <a:srgbClr val="0F6B78"/>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03775B7C-4574-4367-8E68-D71CE639520C}"/>
              </a:ext>
            </a:extLst>
          </p:cNvPr>
          <p:cNvSpPr>
            <a:spLocks noGrp="1"/>
          </p:cNvSpPr>
          <p:nvPr/>
        </p:nvSpPr>
        <p:spPr>
          <a:xfrm>
            <a:off x="6229350" y="27051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Durante l’esecuzione</a:t>
            </a:r>
          </a:p>
        </p:txBody>
      </p:sp>
      <p:sp>
        <p:nvSpPr>
          <p:cNvPr id="14" name="Rettangolo 13">
            <a:extLst>
              <a:ext uri="{FF2B5EF4-FFF2-40B4-BE49-F238E27FC236}">
                <a16:creationId xmlns:a16="http://schemas.microsoft.com/office/drawing/2014/main" id="{8D359175-235A-4168-A516-877642E5A1DA}"/>
              </a:ext>
            </a:extLst>
          </p:cNvPr>
          <p:cNvSpPr>
            <a:spLocks noGrp="1"/>
          </p:cNvSpPr>
          <p:nvPr/>
        </p:nvSpPr>
        <p:spPr>
          <a:xfrm>
            <a:off x="6229350" y="3162300"/>
            <a:ext cx="5562600" cy="154305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a:solidFill>
                  <a:srgbClr val="5B6470"/>
                </a:solidFill>
                <a:latin typeface="Calibri"/>
                <a:ea typeface="Calibri"/>
                <a:cs typeface="Calibri"/>
              </a:rPr>
              <a:t>Occorre verificare che pagamenti, varianti, garanzie e riequilibri non restituiscano al pubblico il rischio trasferito sulla carta.</a:t>
            </a:r>
          </a:p>
        </p:txBody>
      </p:sp>
      <p:sp>
        <p:nvSpPr>
          <p:cNvPr id="18" name="Rettangolo 17">
            <a:extLst>
              <a:ext uri="{FF2B5EF4-FFF2-40B4-BE49-F238E27FC236}">
                <a16:creationId xmlns:a16="http://schemas.microsoft.com/office/drawing/2014/main" id="{86A6339E-F8B1-4A74-BA6B-12AA2CD30EED}"/>
              </a:ext>
            </a:extLst>
          </p:cNvPr>
          <p:cNvSpPr>
            <a:spLocks noGrp="1"/>
          </p:cNvSpPr>
          <p:nvPr/>
        </p:nvSpPr>
        <p:spPr>
          <a:xfrm>
            <a:off x="2657568" y="4924425"/>
            <a:ext cx="7448550" cy="62865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sz="2000" b="0" i="0" dirty="0">
                <a:solidFill>
                  <a:srgbClr val="1F2937"/>
                </a:solidFill>
                <a:latin typeface="Calibri"/>
                <a:ea typeface="Calibri"/>
                <a:cs typeface="Calibri"/>
              </a:rPr>
              <a:t>Matrice dei rischi, contratto, KPI e PEF devono </a:t>
            </a:r>
            <a:r>
              <a:rPr sz="2000" b="0" i="0" dirty="0" err="1">
                <a:solidFill>
                  <a:srgbClr val="1F2937"/>
                </a:solidFill>
                <a:latin typeface="Calibri"/>
                <a:ea typeface="Calibri"/>
                <a:cs typeface="Calibri"/>
              </a:rPr>
              <a:t>raccontare</a:t>
            </a:r>
            <a:r>
              <a:rPr sz="2000" b="0" i="0" dirty="0">
                <a:solidFill>
                  <a:srgbClr val="1F2937"/>
                </a:solidFill>
                <a:latin typeface="Calibri"/>
                <a:ea typeface="Calibri"/>
                <a:cs typeface="Calibri"/>
              </a:rPr>
              <a:t> la stessa operazione economica.</a:t>
            </a:r>
          </a:p>
        </p:txBody>
      </p:sp>
    </p:spTree>
    <p:extLst>
      <p:ext uri="{BB962C8B-B14F-4D97-AF65-F5344CB8AC3E}">
        <p14:creationId xmlns:p14="http://schemas.microsoft.com/office/powerpoint/2010/main" val="11531480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165525B0-FE2E-4728-ABFE-8C0D2A4F3311}"/>
              </a:ext>
            </a:extLst>
          </p:cNvPr>
          <p:cNvSpPr>
            <a:spLocks noGrp="1"/>
          </p:cNvSpPr>
          <p:nvPr/>
        </p:nvSpPr>
        <p:spPr>
          <a:xfrm>
            <a:off x="400050" y="4381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a:solidFill>
                  <a:srgbClr val="1F2937"/>
                </a:solidFill>
                <a:latin typeface="Calibri"/>
                <a:ea typeface="Calibri"/>
                <a:cs typeface="Calibri"/>
              </a:rPr>
              <a:t>Il rischio va alla parte che può governarlo</a:t>
            </a:r>
          </a:p>
        </p:txBody>
      </p:sp>
      <p:sp>
        <p:nvSpPr>
          <p:cNvPr id="4" name="Rettangolo 3">
            <a:extLst>
              <a:ext uri="{FF2B5EF4-FFF2-40B4-BE49-F238E27FC236}">
                <a16:creationId xmlns:a16="http://schemas.microsoft.com/office/drawing/2014/main" id="{55758A23-0890-4B8F-B0F0-F188E2E00B13}"/>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B5809473-2659-4C95-B0A2-38B77EDDF4AA}"/>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47EE8840-B191-4081-ABBE-E53A79B08661}"/>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34</a:t>
            </a:r>
          </a:p>
        </p:txBody>
      </p:sp>
      <p:sp>
        <p:nvSpPr>
          <p:cNvPr id="8" name="Rettangolo 7">
            <a:extLst>
              <a:ext uri="{FF2B5EF4-FFF2-40B4-BE49-F238E27FC236}">
                <a16:creationId xmlns:a16="http://schemas.microsoft.com/office/drawing/2014/main" id="{790CEAFD-5F78-480B-9E27-BCBEEBC192B5}"/>
              </a:ext>
            </a:extLst>
          </p:cNvPr>
          <p:cNvSpPr>
            <a:spLocks noGrp="1"/>
          </p:cNvSpPr>
          <p:nvPr/>
        </p:nvSpPr>
        <p:spPr>
          <a:xfrm>
            <a:off x="590550" y="1314450"/>
            <a:ext cx="457200" cy="457200"/>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49C61C95-585C-4D25-9502-CD5D24C50B6D}"/>
              </a:ext>
            </a:extLst>
          </p:cNvPr>
          <p:cNvSpPr>
            <a:spLocks noGrp="1"/>
          </p:cNvSpPr>
          <p:nvPr/>
        </p:nvSpPr>
        <p:spPr>
          <a:xfrm>
            <a:off x="590550" y="133350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1</a:t>
            </a:r>
          </a:p>
        </p:txBody>
      </p:sp>
      <p:sp>
        <p:nvSpPr>
          <p:cNvPr id="10" name="Rettangolo 9">
            <a:extLst>
              <a:ext uri="{FF2B5EF4-FFF2-40B4-BE49-F238E27FC236}">
                <a16:creationId xmlns:a16="http://schemas.microsoft.com/office/drawing/2014/main" id="{F23A35BC-CACF-4CF0-8A8C-D9EED6857AA8}"/>
              </a:ext>
            </a:extLst>
          </p:cNvPr>
          <p:cNvSpPr>
            <a:spLocks noGrp="1"/>
          </p:cNvSpPr>
          <p:nvPr/>
        </p:nvSpPr>
        <p:spPr>
          <a:xfrm>
            <a:off x="1257300" y="129540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Prevenzione</a:t>
            </a:r>
          </a:p>
        </p:txBody>
      </p:sp>
      <p:sp>
        <p:nvSpPr>
          <p:cNvPr id="11" name="Rettangolo 10">
            <a:extLst>
              <a:ext uri="{FF2B5EF4-FFF2-40B4-BE49-F238E27FC236}">
                <a16:creationId xmlns:a16="http://schemas.microsoft.com/office/drawing/2014/main" id="{7E12636E-BD91-412E-B771-CF8CEB544B1D}"/>
              </a:ext>
            </a:extLst>
          </p:cNvPr>
          <p:cNvSpPr>
            <a:spLocks noGrp="1"/>
          </p:cNvSpPr>
          <p:nvPr/>
        </p:nvSpPr>
        <p:spPr>
          <a:xfrm>
            <a:off x="4495800" y="129540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Chi può ridurre la probabilità con progettazione, organizzazione, manutenzione o scelta finanziaria?</a:t>
            </a:r>
          </a:p>
        </p:txBody>
      </p:sp>
      <p:sp>
        <p:nvSpPr>
          <p:cNvPr id="12" name="Rettangolo 11">
            <a:extLst>
              <a:ext uri="{FF2B5EF4-FFF2-40B4-BE49-F238E27FC236}">
                <a16:creationId xmlns:a16="http://schemas.microsoft.com/office/drawing/2014/main" id="{F24BAF5E-4836-4EEF-A17B-FBE62B8D0DB7}"/>
              </a:ext>
            </a:extLst>
          </p:cNvPr>
          <p:cNvSpPr>
            <a:spLocks noGrp="1"/>
          </p:cNvSpPr>
          <p:nvPr/>
        </p:nvSpPr>
        <p:spPr>
          <a:xfrm>
            <a:off x="590550" y="2251710"/>
            <a:ext cx="457200" cy="457200"/>
          </a:xfrm>
          <a:prstGeom prst="rect">
            <a:avLst/>
          </a:prstGeom>
          <a:solidFill>
            <a:srgbClr val="B91C1C"/>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43BCA68E-B500-42CE-802D-D11718E4E6E0}"/>
              </a:ext>
            </a:extLst>
          </p:cNvPr>
          <p:cNvSpPr>
            <a:spLocks noGrp="1"/>
          </p:cNvSpPr>
          <p:nvPr/>
        </p:nvSpPr>
        <p:spPr>
          <a:xfrm>
            <a:off x="590550" y="227076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2</a:t>
            </a:r>
          </a:p>
        </p:txBody>
      </p:sp>
      <p:sp>
        <p:nvSpPr>
          <p:cNvPr id="14" name="Rettangolo 13">
            <a:extLst>
              <a:ext uri="{FF2B5EF4-FFF2-40B4-BE49-F238E27FC236}">
                <a16:creationId xmlns:a16="http://schemas.microsoft.com/office/drawing/2014/main" id="{525FCFB3-6A25-4AFB-AC7D-4EDB638C7E5A}"/>
              </a:ext>
            </a:extLst>
          </p:cNvPr>
          <p:cNvSpPr>
            <a:spLocks noGrp="1"/>
          </p:cNvSpPr>
          <p:nvPr/>
        </p:nvSpPr>
        <p:spPr>
          <a:xfrm>
            <a:off x="1257300" y="223266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Mitigazione</a:t>
            </a:r>
          </a:p>
        </p:txBody>
      </p:sp>
      <p:sp>
        <p:nvSpPr>
          <p:cNvPr id="15" name="Rettangolo 14">
            <a:extLst>
              <a:ext uri="{FF2B5EF4-FFF2-40B4-BE49-F238E27FC236}">
                <a16:creationId xmlns:a16="http://schemas.microsoft.com/office/drawing/2014/main" id="{1521CD0C-8027-4B4E-8E41-A87D0F45DBEF}"/>
              </a:ext>
            </a:extLst>
          </p:cNvPr>
          <p:cNvSpPr>
            <a:spLocks noGrp="1"/>
          </p:cNvSpPr>
          <p:nvPr/>
        </p:nvSpPr>
        <p:spPr>
          <a:xfrm>
            <a:off x="4495800" y="223266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Chi può limitare il danno più rapidamente e con il minor costo complessivo?</a:t>
            </a:r>
          </a:p>
        </p:txBody>
      </p:sp>
      <p:sp>
        <p:nvSpPr>
          <p:cNvPr id="16" name="Rettangolo 15">
            <a:extLst>
              <a:ext uri="{FF2B5EF4-FFF2-40B4-BE49-F238E27FC236}">
                <a16:creationId xmlns:a16="http://schemas.microsoft.com/office/drawing/2014/main" id="{A5078B8C-847E-4617-B91E-563938F3A304}"/>
              </a:ext>
            </a:extLst>
          </p:cNvPr>
          <p:cNvSpPr>
            <a:spLocks noGrp="1"/>
          </p:cNvSpPr>
          <p:nvPr/>
        </p:nvSpPr>
        <p:spPr>
          <a:xfrm>
            <a:off x="590550" y="3188970"/>
            <a:ext cx="457200" cy="457200"/>
          </a:xfrm>
          <a:prstGeom prst="rect">
            <a:avLst/>
          </a:prstGeom>
          <a:solidFill>
            <a:srgbClr val="B91C1C"/>
          </a:solidFill>
          <a:ln w="0">
            <a:noFill/>
            <a:prstDash val="solid"/>
          </a:ln>
        </p:spPr>
        <p:txBody>
          <a:bodyPr/>
          <a:lstStyle/>
          <a:p>
            <a:endParaRPr lang="it-IT"/>
          </a:p>
        </p:txBody>
      </p:sp>
      <p:sp>
        <p:nvSpPr>
          <p:cNvPr id="17" name="Rettangolo 16">
            <a:extLst>
              <a:ext uri="{FF2B5EF4-FFF2-40B4-BE49-F238E27FC236}">
                <a16:creationId xmlns:a16="http://schemas.microsoft.com/office/drawing/2014/main" id="{4CDE3435-7DA2-4653-ACA8-5AAF92CA48F8}"/>
              </a:ext>
            </a:extLst>
          </p:cNvPr>
          <p:cNvSpPr>
            <a:spLocks noGrp="1"/>
          </p:cNvSpPr>
          <p:nvPr/>
        </p:nvSpPr>
        <p:spPr>
          <a:xfrm>
            <a:off x="590550" y="320802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3</a:t>
            </a:r>
          </a:p>
        </p:txBody>
      </p:sp>
      <p:sp>
        <p:nvSpPr>
          <p:cNvPr id="18" name="Rettangolo 17">
            <a:extLst>
              <a:ext uri="{FF2B5EF4-FFF2-40B4-BE49-F238E27FC236}">
                <a16:creationId xmlns:a16="http://schemas.microsoft.com/office/drawing/2014/main" id="{3F3A564B-3070-4D0C-B699-12E3028F25E5}"/>
              </a:ext>
            </a:extLst>
          </p:cNvPr>
          <p:cNvSpPr>
            <a:spLocks noGrp="1"/>
          </p:cNvSpPr>
          <p:nvPr/>
        </p:nvSpPr>
        <p:spPr>
          <a:xfrm>
            <a:off x="1257300" y="316992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Assorbimento</a:t>
            </a:r>
          </a:p>
        </p:txBody>
      </p:sp>
      <p:sp>
        <p:nvSpPr>
          <p:cNvPr id="19" name="Rettangolo 18">
            <a:extLst>
              <a:ext uri="{FF2B5EF4-FFF2-40B4-BE49-F238E27FC236}">
                <a16:creationId xmlns:a16="http://schemas.microsoft.com/office/drawing/2014/main" id="{F8846672-3AE1-4389-A1F4-F14849D60F4A}"/>
              </a:ext>
            </a:extLst>
          </p:cNvPr>
          <p:cNvSpPr>
            <a:spLocks noGrp="1"/>
          </p:cNvSpPr>
          <p:nvPr/>
        </p:nvSpPr>
        <p:spPr>
          <a:xfrm>
            <a:off x="4495800" y="316992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Chi dispone di capitale, riserve, assicurazioni e competenze per sostenere l’effetto residuo?</a:t>
            </a:r>
          </a:p>
        </p:txBody>
      </p:sp>
      <p:sp>
        <p:nvSpPr>
          <p:cNvPr id="20" name="Rettangolo 19">
            <a:extLst>
              <a:ext uri="{FF2B5EF4-FFF2-40B4-BE49-F238E27FC236}">
                <a16:creationId xmlns:a16="http://schemas.microsoft.com/office/drawing/2014/main" id="{69989F6E-4872-4384-A4A5-5A706BC2EB0E}"/>
              </a:ext>
            </a:extLst>
          </p:cNvPr>
          <p:cNvSpPr>
            <a:spLocks noGrp="1"/>
          </p:cNvSpPr>
          <p:nvPr/>
        </p:nvSpPr>
        <p:spPr>
          <a:xfrm>
            <a:off x="590550" y="4126230"/>
            <a:ext cx="457200" cy="457200"/>
          </a:xfrm>
          <a:prstGeom prst="rect">
            <a:avLst/>
          </a:prstGeom>
          <a:solidFill>
            <a:srgbClr val="B91C1C"/>
          </a:solidFill>
          <a:ln w="0">
            <a:noFill/>
            <a:prstDash val="solid"/>
          </a:ln>
        </p:spPr>
        <p:txBody>
          <a:bodyPr/>
          <a:lstStyle/>
          <a:p>
            <a:endParaRPr lang="it-IT"/>
          </a:p>
        </p:txBody>
      </p:sp>
      <p:sp>
        <p:nvSpPr>
          <p:cNvPr id="21" name="Rettangolo 20">
            <a:extLst>
              <a:ext uri="{FF2B5EF4-FFF2-40B4-BE49-F238E27FC236}">
                <a16:creationId xmlns:a16="http://schemas.microsoft.com/office/drawing/2014/main" id="{A464E22A-C25B-4C70-80E6-C00557EE1787}"/>
              </a:ext>
            </a:extLst>
          </p:cNvPr>
          <p:cNvSpPr>
            <a:spLocks noGrp="1"/>
          </p:cNvSpPr>
          <p:nvPr/>
        </p:nvSpPr>
        <p:spPr>
          <a:xfrm>
            <a:off x="590550" y="414528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4</a:t>
            </a:r>
          </a:p>
        </p:txBody>
      </p:sp>
      <p:sp>
        <p:nvSpPr>
          <p:cNvPr id="22" name="Rettangolo 21">
            <a:extLst>
              <a:ext uri="{FF2B5EF4-FFF2-40B4-BE49-F238E27FC236}">
                <a16:creationId xmlns:a16="http://schemas.microsoft.com/office/drawing/2014/main" id="{9AA12586-E6CD-41AA-A12E-585F3618AE67}"/>
              </a:ext>
            </a:extLst>
          </p:cNvPr>
          <p:cNvSpPr>
            <a:spLocks noGrp="1"/>
          </p:cNvSpPr>
          <p:nvPr/>
        </p:nvSpPr>
        <p:spPr>
          <a:xfrm>
            <a:off x="1257300" y="410718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Prezzo</a:t>
            </a:r>
          </a:p>
        </p:txBody>
      </p:sp>
      <p:sp>
        <p:nvSpPr>
          <p:cNvPr id="23" name="Rettangolo 22">
            <a:extLst>
              <a:ext uri="{FF2B5EF4-FFF2-40B4-BE49-F238E27FC236}">
                <a16:creationId xmlns:a16="http://schemas.microsoft.com/office/drawing/2014/main" id="{48306D2E-C81D-4418-8F9F-DC6B26F1A0D0}"/>
              </a:ext>
            </a:extLst>
          </p:cNvPr>
          <p:cNvSpPr>
            <a:spLocks noGrp="1"/>
          </p:cNvSpPr>
          <p:nvPr/>
        </p:nvSpPr>
        <p:spPr>
          <a:xfrm>
            <a:off x="4495800" y="410718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Il trasferimento è stato valorizzato nell’offerta oppure crea un premio di rischio sproporzionato?</a:t>
            </a:r>
          </a:p>
        </p:txBody>
      </p:sp>
      <p:sp>
        <p:nvSpPr>
          <p:cNvPr id="24" name="Rettangolo 23">
            <a:extLst>
              <a:ext uri="{FF2B5EF4-FFF2-40B4-BE49-F238E27FC236}">
                <a16:creationId xmlns:a16="http://schemas.microsoft.com/office/drawing/2014/main" id="{7E3539BB-9799-4BA4-AD46-8F25C5A3490A}"/>
              </a:ext>
            </a:extLst>
          </p:cNvPr>
          <p:cNvSpPr>
            <a:spLocks noGrp="1"/>
          </p:cNvSpPr>
          <p:nvPr/>
        </p:nvSpPr>
        <p:spPr>
          <a:xfrm>
            <a:off x="590550" y="5063490"/>
            <a:ext cx="457200" cy="457200"/>
          </a:xfrm>
          <a:prstGeom prst="rect">
            <a:avLst/>
          </a:prstGeom>
          <a:solidFill>
            <a:srgbClr val="B91C1C"/>
          </a:solidFill>
          <a:ln w="0">
            <a:noFill/>
            <a:prstDash val="solid"/>
          </a:ln>
        </p:spPr>
        <p:txBody>
          <a:bodyPr/>
          <a:lstStyle/>
          <a:p>
            <a:endParaRPr lang="it-IT"/>
          </a:p>
        </p:txBody>
      </p:sp>
      <p:sp>
        <p:nvSpPr>
          <p:cNvPr id="25" name="Rettangolo 24">
            <a:extLst>
              <a:ext uri="{FF2B5EF4-FFF2-40B4-BE49-F238E27FC236}">
                <a16:creationId xmlns:a16="http://schemas.microsoft.com/office/drawing/2014/main" id="{1CC8A925-EA91-41A3-8F15-3EE08E3FABF5}"/>
              </a:ext>
            </a:extLst>
          </p:cNvPr>
          <p:cNvSpPr>
            <a:spLocks noGrp="1"/>
          </p:cNvSpPr>
          <p:nvPr/>
        </p:nvSpPr>
        <p:spPr>
          <a:xfrm>
            <a:off x="590550" y="508254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Rettangolo 25">
            <a:extLst>
              <a:ext uri="{FF2B5EF4-FFF2-40B4-BE49-F238E27FC236}">
                <a16:creationId xmlns:a16="http://schemas.microsoft.com/office/drawing/2014/main" id="{326DBADB-E52D-44A3-B8D1-29299B1E4F23}"/>
              </a:ext>
            </a:extLst>
          </p:cNvPr>
          <p:cNvSpPr>
            <a:spLocks noGrp="1"/>
          </p:cNvSpPr>
          <p:nvPr/>
        </p:nvSpPr>
        <p:spPr>
          <a:xfrm>
            <a:off x="1257300" y="504444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Controllabilità</a:t>
            </a:r>
          </a:p>
        </p:txBody>
      </p:sp>
      <p:sp>
        <p:nvSpPr>
          <p:cNvPr id="27" name="Rettangolo 26">
            <a:extLst>
              <a:ext uri="{FF2B5EF4-FFF2-40B4-BE49-F238E27FC236}">
                <a16:creationId xmlns:a16="http://schemas.microsoft.com/office/drawing/2014/main" id="{693B2863-26D4-4B75-BC84-E27ACE2AFF48}"/>
              </a:ext>
            </a:extLst>
          </p:cNvPr>
          <p:cNvSpPr>
            <a:spLocks noGrp="1"/>
          </p:cNvSpPr>
          <p:nvPr/>
        </p:nvSpPr>
        <p:spPr>
          <a:xfrm>
            <a:off x="4495800" y="5044440"/>
            <a:ext cx="7105650" cy="82296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L’allocazione è tradotta in obblighi, dati, rimedi e conseguenze economiche effettive?</a:t>
            </a:r>
          </a:p>
        </p:txBody>
      </p:sp>
    </p:spTree>
    <p:extLst>
      <p:ext uri="{BB962C8B-B14F-4D97-AF65-F5344CB8AC3E}">
        <p14:creationId xmlns:p14="http://schemas.microsoft.com/office/powerpoint/2010/main" val="11275902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6F81745-1466-49D4-AA41-C773F7CDB569}"/>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2B159FF5-439B-47EE-8039-F4EDA0D640FD}"/>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510BD294-FDAA-4E3E-B7F5-B526B87BD70A}"/>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4</a:t>
            </a:r>
          </a:p>
        </p:txBody>
      </p:sp>
      <p:sp>
        <p:nvSpPr>
          <p:cNvPr id="8" name="Rettangolo 7">
            <a:extLst>
              <a:ext uri="{FF2B5EF4-FFF2-40B4-BE49-F238E27FC236}">
                <a16:creationId xmlns:a16="http://schemas.microsoft.com/office/drawing/2014/main" id="{D9072263-7276-4860-B3F6-926D21C61EA6}"/>
              </a:ext>
            </a:extLst>
          </p:cNvPr>
          <p:cNvSpPr>
            <a:spLocks noGrp="1"/>
          </p:cNvSpPr>
          <p:nvPr/>
        </p:nvSpPr>
        <p:spPr>
          <a:xfrm>
            <a:off x="590550" y="1428750"/>
            <a:ext cx="457200" cy="457200"/>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A49BC962-82C8-42BE-BE31-6580BFDE3E13}"/>
              </a:ext>
            </a:extLst>
          </p:cNvPr>
          <p:cNvSpPr>
            <a:spLocks noGrp="1"/>
          </p:cNvSpPr>
          <p:nvPr/>
        </p:nvSpPr>
        <p:spPr>
          <a:xfrm>
            <a:off x="590550" y="144780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1</a:t>
            </a:r>
          </a:p>
        </p:txBody>
      </p:sp>
      <p:sp>
        <p:nvSpPr>
          <p:cNvPr id="10" name="Rettangolo 9">
            <a:extLst>
              <a:ext uri="{FF2B5EF4-FFF2-40B4-BE49-F238E27FC236}">
                <a16:creationId xmlns:a16="http://schemas.microsoft.com/office/drawing/2014/main" id="{C6901C92-8C3A-4B54-8E43-4DE288ADDE9F}"/>
              </a:ext>
            </a:extLst>
          </p:cNvPr>
          <p:cNvSpPr>
            <a:spLocks noGrp="1"/>
          </p:cNvSpPr>
          <p:nvPr/>
        </p:nvSpPr>
        <p:spPr>
          <a:xfrm>
            <a:off x="1257300" y="140970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Rischio operativo</a:t>
            </a:r>
          </a:p>
        </p:txBody>
      </p:sp>
      <p:sp>
        <p:nvSpPr>
          <p:cNvPr id="11" name="Rettangolo 10">
            <a:extLst>
              <a:ext uri="{FF2B5EF4-FFF2-40B4-BE49-F238E27FC236}">
                <a16:creationId xmlns:a16="http://schemas.microsoft.com/office/drawing/2014/main" id="{7B001E5E-3ECB-4F81-9CE9-AC639769382F}"/>
              </a:ext>
            </a:extLst>
          </p:cNvPr>
          <p:cNvSpPr>
            <a:spLocks noGrp="1"/>
          </p:cNvSpPr>
          <p:nvPr/>
        </p:nvSpPr>
        <p:spPr>
          <a:xfrm>
            <a:off x="4495800" y="1409700"/>
            <a:ext cx="7105650" cy="8763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Nozione, test sostanziale e peculiarità del monitoraggio delle concessioni e dei PPP.</a:t>
            </a:r>
          </a:p>
        </p:txBody>
      </p:sp>
      <p:sp>
        <p:nvSpPr>
          <p:cNvPr id="12" name="Rettangolo 11">
            <a:extLst>
              <a:ext uri="{FF2B5EF4-FFF2-40B4-BE49-F238E27FC236}">
                <a16:creationId xmlns:a16="http://schemas.microsoft.com/office/drawing/2014/main" id="{B4607DFA-B774-40D8-ADAB-45A3A0466B0D}"/>
              </a:ext>
            </a:extLst>
          </p:cNvPr>
          <p:cNvSpPr>
            <a:spLocks noGrp="1"/>
          </p:cNvSpPr>
          <p:nvPr/>
        </p:nvSpPr>
        <p:spPr>
          <a:xfrm>
            <a:off x="590550" y="2419350"/>
            <a:ext cx="457200" cy="457200"/>
          </a:xfrm>
          <a:prstGeom prst="rect">
            <a:avLst/>
          </a:prstGeom>
          <a:solidFill>
            <a:srgbClr val="B91C1C"/>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39B1D265-A427-4515-94AF-04AF55E21765}"/>
              </a:ext>
            </a:extLst>
          </p:cNvPr>
          <p:cNvSpPr>
            <a:spLocks noGrp="1"/>
          </p:cNvSpPr>
          <p:nvPr/>
        </p:nvSpPr>
        <p:spPr>
          <a:xfrm>
            <a:off x="590550" y="243840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2</a:t>
            </a:r>
          </a:p>
        </p:txBody>
      </p:sp>
      <p:sp>
        <p:nvSpPr>
          <p:cNvPr id="14" name="Rettangolo 13">
            <a:extLst>
              <a:ext uri="{FF2B5EF4-FFF2-40B4-BE49-F238E27FC236}">
                <a16:creationId xmlns:a16="http://schemas.microsoft.com/office/drawing/2014/main" id="{2B7EED0C-D27C-4339-B4C7-7A0919DA8F08}"/>
              </a:ext>
            </a:extLst>
          </p:cNvPr>
          <p:cNvSpPr>
            <a:spLocks noGrp="1"/>
          </p:cNvSpPr>
          <p:nvPr/>
        </p:nvSpPr>
        <p:spPr>
          <a:xfrm>
            <a:off x="1257300" y="240030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Matrice dei rischi</a:t>
            </a:r>
          </a:p>
        </p:txBody>
      </p:sp>
      <p:sp>
        <p:nvSpPr>
          <p:cNvPr id="15" name="Rettangolo 14">
            <a:extLst>
              <a:ext uri="{FF2B5EF4-FFF2-40B4-BE49-F238E27FC236}">
                <a16:creationId xmlns:a16="http://schemas.microsoft.com/office/drawing/2014/main" id="{CF4FF38B-37D2-4546-8C24-56B87E401189}"/>
              </a:ext>
            </a:extLst>
          </p:cNvPr>
          <p:cNvSpPr>
            <a:spLocks noGrp="1"/>
          </p:cNvSpPr>
          <p:nvPr/>
        </p:nvSpPr>
        <p:spPr>
          <a:xfrm>
            <a:off x="4495800" y="2400300"/>
            <a:ext cx="7105650" cy="8763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Costruzione, allocazione, trigger, rimedi e collegamento alle clausole contrattuali.</a:t>
            </a:r>
          </a:p>
        </p:txBody>
      </p:sp>
      <p:sp>
        <p:nvSpPr>
          <p:cNvPr id="16" name="Rettangolo 15">
            <a:extLst>
              <a:ext uri="{FF2B5EF4-FFF2-40B4-BE49-F238E27FC236}">
                <a16:creationId xmlns:a16="http://schemas.microsoft.com/office/drawing/2014/main" id="{19D0322A-B431-4522-B7FE-06B71D2BB507}"/>
              </a:ext>
            </a:extLst>
          </p:cNvPr>
          <p:cNvSpPr>
            <a:spLocks noGrp="1"/>
          </p:cNvSpPr>
          <p:nvPr/>
        </p:nvSpPr>
        <p:spPr>
          <a:xfrm>
            <a:off x="590550" y="3409950"/>
            <a:ext cx="457200" cy="457200"/>
          </a:xfrm>
          <a:prstGeom prst="rect">
            <a:avLst/>
          </a:prstGeom>
          <a:solidFill>
            <a:srgbClr val="B91C1C"/>
          </a:solidFill>
          <a:ln w="0">
            <a:noFill/>
            <a:prstDash val="solid"/>
          </a:ln>
        </p:spPr>
        <p:txBody>
          <a:bodyPr/>
          <a:lstStyle/>
          <a:p>
            <a:endParaRPr lang="it-IT"/>
          </a:p>
        </p:txBody>
      </p:sp>
      <p:sp>
        <p:nvSpPr>
          <p:cNvPr id="17" name="Rettangolo 16">
            <a:extLst>
              <a:ext uri="{FF2B5EF4-FFF2-40B4-BE49-F238E27FC236}">
                <a16:creationId xmlns:a16="http://schemas.microsoft.com/office/drawing/2014/main" id="{1F411C39-9702-47C9-BE9D-919615666CEC}"/>
              </a:ext>
            </a:extLst>
          </p:cNvPr>
          <p:cNvSpPr>
            <a:spLocks noGrp="1"/>
          </p:cNvSpPr>
          <p:nvPr/>
        </p:nvSpPr>
        <p:spPr>
          <a:xfrm>
            <a:off x="590550" y="342900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3</a:t>
            </a:r>
          </a:p>
        </p:txBody>
      </p:sp>
      <p:sp>
        <p:nvSpPr>
          <p:cNvPr id="18" name="Rettangolo 17">
            <a:extLst>
              <a:ext uri="{FF2B5EF4-FFF2-40B4-BE49-F238E27FC236}">
                <a16:creationId xmlns:a16="http://schemas.microsoft.com/office/drawing/2014/main" id="{42583F4E-E35B-49F5-8337-F0A979E2C2B0}"/>
              </a:ext>
            </a:extLst>
          </p:cNvPr>
          <p:cNvSpPr>
            <a:spLocks noGrp="1"/>
          </p:cNvSpPr>
          <p:nvPr/>
        </p:nvSpPr>
        <p:spPr>
          <a:xfrm>
            <a:off x="1257300" y="339090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PEF in esecuzione</a:t>
            </a:r>
          </a:p>
        </p:txBody>
      </p:sp>
      <p:sp>
        <p:nvSpPr>
          <p:cNvPr id="19" name="Rettangolo 18">
            <a:extLst>
              <a:ext uri="{FF2B5EF4-FFF2-40B4-BE49-F238E27FC236}">
                <a16:creationId xmlns:a16="http://schemas.microsoft.com/office/drawing/2014/main" id="{4F9A3BD1-EC07-4022-AC5B-7704930BA387}"/>
              </a:ext>
            </a:extLst>
          </p:cNvPr>
          <p:cNvSpPr>
            <a:spLocks noGrp="1"/>
          </p:cNvSpPr>
          <p:nvPr/>
        </p:nvSpPr>
        <p:spPr>
          <a:xfrm>
            <a:off x="4495800" y="3390900"/>
            <a:ext cx="7105650" cy="8763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Architettura dei flussi, indicatori, scostamenti, stress test e soglie di allerta.</a:t>
            </a:r>
          </a:p>
        </p:txBody>
      </p:sp>
      <p:sp>
        <p:nvSpPr>
          <p:cNvPr id="20" name="Rettangolo 19">
            <a:extLst>
              <a:ext uri="{FF2B5EF4-FFF2-40B4-BE49-F238E27FC236}">
                <a16:creationId xmlns:a16="http://schemas.microsoft.com/office/drawing/2014/main" id="{FDB12D26-0105-48C4-8D90-7F589A34604E}"/>
              </a:ext>
            </a:extLst>
          </p:cNvPr>
          <p:cNvSpPr>
            <a:spLocks noGrp="1"/>
          </p:cNvSpPr>
          <p:nvPr/>
        </p:nvSpPr>
        <p:spPr>
          <a:xfrm>
            <a:off x="590550" y="4400550"/>
            <a:ext cx="457200" cy="457200"/>
          </a:xfrm>
          <a:prstGeom prst="rect">
            <a:avLst/>
          </a:prstGeom>
          <a:solidFill>
            <a:srgbClr val="B91C1C"/>
          </a:solidFill>
          <a:ln w="0">
            <a:noFill/>
            <a:prstDash val="solid"/>
          </a:ln>
        </p:spPr>
        <p:txBody>
          <a:bodyPr/>
          <a:lstStyle/>
          <a:p>
            <a:endParaRPr lang="it-IT"/>
          </a:p>
        </p:txBody>
      </p:sp>
      <p:sp>
        <p:nvSpPr>
          <p:cNvPr id="21" name="Rettangolo 20">
            <a:extLst>
              <a:ext uri="{FF2B5EF4-FFF2-40B4-BE49-F238E27FC236}">
                <a16:creationId xmlns:a16="http://schemas.microsoft.com/office/drawing/2014/main" id="{9460F315-7071-42BE-8B2E-7F00415520E5}"/>
              </a:ext>
            </a:extLst>
          </p:cNvPr>
          <p:cNvSpPr>
            <a:spLocks noGrp="1"/>
          </p:cNvSpPr>
          <p:nvPr/>
        </p:nvSpPr>
        <p:spPr>
          <a:xfrm>
            <a:off x="590550" y="4419600"/>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4</a:t>
            </a:r>
          </a:p>
        </p:txBody>
      </p:sp>
      <p:sp>
        <p:nvSpPr>
          <p:cNvPr id="22" name="Rettangolo 21">
            <a:extLst>
              <a:ext uri="{FF2B5EF4-FFF2-40B4-BE49-F238E27FC236}">
                <a16:creationId xmlns:a16="http://schemas.microsoft.com/office/drawing/2014/main" id="{B3486DAF-8727-43BD-A97A-F374C1BAD207}"/>
              </a:ext>
            </a:extLst>
          </p:cNvPr>
          <p:cNvSpPr>
            <a:spLocks noGrp="1"/>
          </p:cNvSpPr>
          <p:nvPr/>
        </p:nvSpPr>
        <p:spPr>
          <a:xfrm>
            <a:off x="1257300" y="4381500"/>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Decisione amministrativa</a:t>
            </a:r>
          </a:p>
        </p:txBody>
      </p:sp>
      <p:sp>
        <p:nvSpPr>
          <p:cNvPr id="23" name="Rettangolo 22">
            <a:extLst>
              <a:ext uri="{FF2B5EF4-FFF2-40B4-BE49-F238E27FC236}">
                <a16:creationId xmlns:a16="http://schemas.microsoft.com/office/drawing/2014/main" id="{21B60648-ECC4-4DCA-903F-5517F035B554}"/>
              </a:ext>
            </a:extLst>
          </p:cNvPr>
          <p:cNvSpPr>
            <a:spLocks noGrp="1"/>
          </p:cNvSpPr>
          <p:nvPr/>
        </p:nvSpPr>
        <p:spPr>
          <a:xfrm>
            <a:off x="4495800" y="4381500"/>
            <a:ext cx="7105650" cy="8763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Modifiche, riequilibrio, cessazione e fascicolo istruttorio del RUP.</a:t>
            </a:r>
          </a:p>
        </p:txBody>
      </p:sp>
    </p:spTree>
    <p:extLst>
      <p:ext uri="{BB962C8B-B14F-4D97-AF65-F5344CB8AC3E}">
        <p14:creationId xmlns:p14="http://schemas.microsoft.com/office/powerpoint/2010/main" val="3747640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CCB4EA91-45BD-4029-A2CB-1B59BB25CB29}"/>
              </a:ext>
            </a:extLst>
          </p:cNvPr>
          <p:cNvSpPr>
            <a:spLocks noGrp="1"/>
          </p:cNvSpPr>
          <p:nvPr/>
        </p:nvSpPr>
        <p:spPr>
          <a:xfrm>
            <a:off x="708394" y="385763"/>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Il test del rischio operativo </a:t>
            </a:r>
            <a:r>
              <a:rPr sz="2700" b="1" i="0" dirty="0" err="1">
                <a:solidFill>
                  <a:srgbClr val="1F2937"/>
                </a:solidFill>
                <a:latin typeface="Calibri"/>
                <a:ea typeface="Calibri"/>
                <a:cs typeface="Calibri"/>
              </a:rPr>
              <a:t>è</a:t>
            </a:r>
            <a:r>
              <a:rPr sz="2700" b="1" i="0" dirty="0">
                <a:solidFill>
                  <a:srgbClr val="1F2937"/>
                </a:solidFill>
                <a:latin typeface="Calibri"/>
                <a:ea typeface="Calibri"/>
                <a:cs typeface="Calibri"/>
              </a:rPr>
              <a:t> economico e sostanziale</a:t>
            </a:r>
          </a:p>
        </p:txBody>
      </p:sp>
      <p:sp>
        <p:nvSpPr>
          <p:cNvPr id="4" name="Rettangolo 3">
            <a:extLst>
              <a:ext uri="{FF2B5EF4-FFF2-40B4-BE49-F238E27FC236}">
                <a16:creationId xmlns:a16="http://schemas.microsoft.com/office/drawing/2014/main" id="{A7F37298-6BD5-41CD-9FA9-78A031639E76}"/>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92053740-EF54-490F-BE00-EED68BBCBEA4}"/>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3F5BF605-C8A8-4706-B693-9CDF18E5E9E6}"/>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8</a:t>
            </a:r>
          </a:p>
        </p:txBody>
      </p:sp>
      <p:sp>
        <p:nvSpPr>
          <p:cNvPr id="8" name="Rettangolo 7">
            <a:extLst>
              <a:ext uri="{FF2B5EF4-FFF2-40B4-BE49-F238E27FC236}">
                <a16:creationId xmlns:a16="http://schemas.microsoft.com/office/drawing/2014/main" id="{D939729E-0DD9-4889-861F-F2D00C2C929E}"/>
              </a:ext>
            </a:extLst>
          </p:cNvPr>
          <p:cNvSpPr>
            <a:spLocks noGrp="1"/>
          </p:cNvSpPr>
          <p:nvPr/>
        </p:nvSpPr>
        <p:spPr>
          <a:xfrm>
            <a:off x="590550" y="1381125"/>
            <a:ext cx="457200" cy="457200"/>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775A20D9-15A0-4247-B781-1C37DD7362FC}"/>
              </a:ext>
            </a:extLst>
          </p:cNvPr>
          <p:cNvSpPr>
            <a:spLocks noGrp="1"/>
          </p:cNvSpPr>
          <p:nvPr/>
        </p:nvSpPr>
        <p:spPr>
          <a:xfrm>
            <a:off x="590550" y="1400175"/>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1</a:t>
            </a:r>
          </a:p>
        </p:txBody>
      </p:sp>
      <p:sp>
        <p:nvSpPr>
          <p:cNvPr id="10" name="Rettangolo 9">
            <a:extLst>
              <a:ext uri="{FF2B5EF4-FFF2-40B4-BE49-F238E27FC236}">
                <a16:creationId xmlns:a16="http://schemas.microsoft.com/office/drawing/2014/main" id="{2B62B95F-4DDA-4BA9-9055-B57B526E1625}"/>
              </a:ext>
            </a:extLst>
          </p:cNvPr>
          <p:cNvSpPr>
            <a:spLocks noGrp="1"/>
          </p:cNvSpPr>
          <p:nvPr/>
        </p:nvSpPr>
        <p:spPr>
          <a:xfrm>
            <a:off x="1257300" y="1362075"/>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Condizioni normali</a:t>
            </a:r>
          </a:p>
        </p:txBody>
      </p:sp>
      <p:sp>
        <p:nvSpPr>
          <p:cNvPr id="11" name="Rettangolo 10">
            <a:extLst>
              <a:ext uri="{FF2B5EF4-FFF2-40B4-BE49-F238E27FC236}">
                <a16:creationId xmlns:a16="http://schemas.microsoft.com/office/drawing/2014/main" id="{1B60895B-1523-4FD0-9370-3A8E8F402286}"/>
              </a:ext>
            </a:extLst>
          </p:cNvPr>
          <p:cNvSpPr>
            <a:spLocks noGrp="1"/>
          </p:cNvSpPr>
          <p:nvPr/>
        </p:nvSpPr>
        <p:spPr>
          <a:xfrm>
            <a:off x="4495800" y="1362075"/>
            <a:ext cx="7105650" cy="8763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Il recupero di investimenti e costi non deve essere garantito in ogni scenario ordinario di gestione.</a:t>
            </a:r>
          </a:p>
        </p:txBody>
      </p:sp>
      <p:sp>
        <p:nvSpPr>
          <p:cNvPr id="12" name="Rettangolo 11">
            <a:extLst>
              <a:ext uri="{FF2B5EF4-FFF2-40B4-BE49-F238E27FC236}">
                <a16:creationId xmlns:a16="http://schemas.microsoft.com/office/drawing/2014/main" id="{A4A52F3D-92CB-4290-B28D-8CC079A1FAC7}"/>
              </a:ext>
            </a:extLst>
          </p:cNvPr>
          <p:cNvSpPr>
            <a:spLocks noGrp="1"/>
          </p:cNvSpPr>
          <p:nvPr/>
        </p:nvSpPr>
        <p:spPr>
          <a:xfrm>
            <a:off x="590550" y="2371725"/>
            <a:ext cx="457200" cy="457200"/>
          </a:xfrm>
          <a:prstGeom prst="rect">
            <a:avLst/>
          </a:prstGeom>
          <a:solidFill>
            <a:srgbClr val="B91C1C"/>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CE338FCC-DDFB-49A9-92A8-93E2180988CE}"/>
              </a:ext>
            </a:extLst>
          </p:cNvPr>
          <p:cNvSpPr>
            <a:spLocks noGrp="1"/>
          </p:cNvSpPr>
          <p:nvPr/>
        </p:nvSpPr>
        <p:spPr>
          <a:xfrm>
            <a:off x="590550" y="2390775"/>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2</a:t>
            </a:r>
          </a:p>
        </p:txBody>
      </p:sp>
      <p:sp>
        <p:nvSpPr>
          <p:cNvPr id="14" name="Rettangolo 13">
            <a:extLst>
              <a:ext uri="{FF2B5EF4-FFF2-40B4-BE49-F238E27FC236}">
                <a16:creationId xmlns:a16="http://schemas.microsoft.com/office/drawing/2014/main" id="{6A853D32-B1B6-417E-B8C2-564A607C866C}"/>
              </a:ext>
            </a:extLst>
          </p:cNvPr>
          <p:cNvSpPr>
            <a:spLocks noGrp="1"/>
          </p:cNvSpPr>
          <p:nvPr/>
        </p:nvSpPr>
        <p:spPr>
          <a:xfrm>
            <a:off x="1257300" y="2352675"/>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Esposizione reale</a:t>
            </a:r>
          </a:p>
        </p:txBody>
      </p:sp>
      <p:sp>
        <p:nvSpPr>
          <p:cNvPr id="15" name="Rettangolo 14">
            <a:extLst>
              <a:ext uri="{FF2B5EF4-FFF2-40B4-BE49-F238E27FC236}">
                <a16:creationId xmlns:a16="http://schemas.microsoft.com/office/drawing/2014/main" id="{695A6350-BC8F-4119-8BA9-01EACD74273B}"/>
              </a:ext>
            </a:extLst>
          </p:cNvPr>
          <p:cNvSpPr>
            <a:spLocks noGrp="1"/>
          </p:cNvSpPr>
          <p:nvPr/>
        </p:nvSpPr>
        <p:spPr>
          <a:xfrm>
            <a:off x="4495800" y="2352675"/>
            <a:ext cx="7105650" cy="8763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La perdita potenziale deve essere effettiva e non puramente nominale o trascurabile.</a:t>
            </a:r>
          </a:p>
        </p:txBody>
      </p:sp>
      <p:sp>
        <p:nvSpPr>
          <p:cNvPr id="16" name="Rettangolo 15">
            <a:extLst>
              <a:ext uri="{FF2B5EF4-FFF2-40B4-BE49-F238E27FC236}">
                <a16:creationId xmlns:a16="http://schemas.microsoft.com/office/drawing/2014/main" id="{CE52394A-4C0C-487D-9822-5D7456F666A7}"/>
              </a:ext>
            </a:extLst>
          </p:cNvPr>
          <p:cNvSpPr>
            <a:spLocks noGrp="1"/>
          </p:cNvSpPr>
          <p:nvPr/>
        </p:nvSpPr>
        <p:spPr>
          <a:xfrm>
            <a:off x="590550" y="3362325"/>
            <a:ext cx="457200" cy="457200"/>
          </a:xfrm>
          <a:prstGeom prst="rect">
            <a:avLst/>
          </a:prstGeom>
          <a:solidFill>
            <a:srgbClr val="B91C1C"/>
          </a:solidFill>
          <a:ln w="0">
            <a:noFill/>
            <a:prstDash val="solid"/>
          </a:ln>
        </p:spPr>
        <p:txBody>
          <a:bodyPr/>
          <a:lstStyle/>
          <a:p>
            <a:endParaRPr lang="it-IT"/>
          </a:p>
        </p:txBody>
      </p:sp>
      <p:sp>
        <p:nvSpPr>
          <p:cNvPr id="17" name="Rettangolo 16">
            <a:extLst>
              <a:ext uri="{FF2B5EF4-FFF2-40B4-BE49-F238E27FC236}">
                <a16:creationId xmlns:a16="http://schemas.microsoft.com/office/drawing/2014/main" id="{D1B8F741-1EDB-4F56-8419-49A405944CF7}"/>
              </a:ext>
            </a:extLst>
          </p:cNvPr>
          <p:cNvSpPr>
            <a:spLocks noGrp="1"/>
          </p:cNvSpPr>
          <p:nvPr/>
        </p:nvSpPr>
        <p:spPr>
          <a:xfrm>
            <a:off x="590550" y="3381375"/>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3</a:t>
            </a:r>
          </a:p>
        </p:txBody>
      </p:sp>
      <p:sp>
        <p:nvSpPr>
          <p:cNvPr id="18" name="Rettangolo 17">
            <a:extLst>
              <a:ext uri="{FF2B5EF4-FFF2-40B4-BE49-F238E27FC236}">
                <a16:creationId xmlns:a16="http://schemas.microsoft.com/office/drawing/2014/main" id="{42D01E80-904F-4435-A921-3EDFF941CBEE}"/>
              </a:ext>
            </a:extLst>
          </p:cNvPr>
          <p:cNvSpPr>
            <a:spLocks noGrp="1"/>
          </p:cNvSpPr>
          <p:nvPr/>
        </p:nvSpPr>
        <p:spPr>
          <a:xfrm>
            <a:off x="1257300" y="3343275"/>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Valore attuale netto</a:t>
            </a:r>
          </a:p>
        </p:txBody>
      </p:sp>
      <p:sp>
        <p:nvSpPr>
          <p:cNvPr id="19" name="Rettangolo 18">
            <a:extLst>
              <a:ext uri="{FF2B5EF4-FFF2-40B4-BE49-F238E27FC236}">
                <a16:creationId xmlns:a16="http://schemas.microsoft.com/office/drawing/2014/main" id="{002EC4C5-AF5A-4D23-B7D2-DB1D1F4C6C5F}"/>
              </a:ext>
            </a:extLst>
          </p:cNvPr>
          <p:cNvSpPr>
            <a:spLocks noGrp="1"/>
          </p:cNvSpPr>
          <p:nvPr/>
        </p:nvSpPr>
        <p:spPr>
          <a:xfrm>
            <a:off x="4495800" y="3343275"/>
            <a:ext cx="7105650" cy="8763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Il giudizio considera il VAN dell’insieme di investimenti, costi e ricavi del concessionario.</a:t>
            </a:r>
          </a:p>
        </p:txBody>
      </p:sp>
      <p:sp>
        <p:nvSpPr>
          <p:cNvPr id="20" name="Rettangolo 19">
            <a:extLst>
              <a:ext uri="{FF2B5EF4-FFF2-40B4-BE49-F238E27FC236}">
                <a16:creationId xmlns:a16="http://schemas.microsoft.com/office/drawing/2014/main" id="{B0BCE7F1-E333-41FD-9DAB-6479F716F433}"/>
              </a:ext>
            </a:extLst>
          </p:cNvPr>
          <p:cNvSpPr>
            <a:spLocks noGrp="1"/>
          </p:cNvSpPr>
          <p:nvPr/>
        </p:nvSpPr>
        <p:spPr>
          <a:xfrm>
            <a:off x="590550" y="4352925"/>
            <a:ext cx="457200" cy="457200"/>
          </a:xfrm>
          <a:prstGeom prst="rect">
            <a:avLst/>
          </a:prstGeom>
          <a:solidFill>
            <a:srgbClr val="B91C1C"/>
          </a:solidFill>
          <a:ln w="0">
            <a:noFill/>
            <a:prstDash val="solid"/>
          </a:ln>
        </p:spPr>
        <p:txBody>
          <a:bodyPr/>
          <a:lstStyle/>
          <a:p>
            <a:endParaRPr lang="it-IT"/>
          </a:p>
        </p:txBody>
      </p:sp>
      <p:sp>
        <p:nvSpPr>
          <p:cNvPr id="21" name="Rettangolo 20">
            <a:extLst>
              <a:ext uri="{FF2B5EF4-FFF2-40B4-BE49-F238E27FC236}">
                <a16:creationId xmlns:a16="http://schemas.microsoft.com/office/drawing/2014/main" id="{996014AE-161A-4EC2-9021-BC1105281537}"/>
              </a:ext>
            </a:extLst>
          </p:cNvPr>
          <p:cNvSpPr>
            <a:spLocks noGrp="1"/>
          </p:cNvSpPr>
          <p:nvPr/>
        </p:nvSpPr>
        <p:spPr>
          <a:xfrm>
            <a:off x="590550" y="4371975"/>
            <a:ext cx="457200" cy="419100"/>
          </a:xfrm>
          <a:prstGeom prst="rect">
            <a:avLst/>
          </a:prstGeom>
          <a:noFill/>
          <a:ln w="0">
            <a:noFill/>
            <a:prstDash val="solid"/>
          </a:ln>
        </p:spPr>
        <p:txBody>
          <a:bodyPr wrap="square" anchor="ct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4</a:t>
            </a:r>
          </a:p>
        </p:txBody>
      </p:sp>
      <p:sp>
        <p:nvSpPr>
          <p:cNvPr id="22" name="Rettangolo 21">
            <a:extLst>
              <a:ext uri="{FF2B5EF4-FFF2-40B4-BE49-F238E27FC236}">
                <a16:creationId xmlns:a16="http://schemas.microsoft.com/office/drawing/2014/main" id="{98286EFC-B3E8-4AC5-972E-0FBF8A760C49}"/>
              </a:ext>
            </a:extLst>
          </p:cNvPr>
          <p:cNvSpPr>
            <a:spLocks noGrp="1"/>
          </p:cNvSpPr>
          <p:nvPr/>
        </p:nvSpPr>
        <p:spPr>
          <a:xfrm>
            <a:off x="1257300" y="4333875"/>
            <a:ext cx="3143250" cy="304800"/>
          </a:xfrm>
          <a:prstGeom prst="rect">
            <a:avLst/>
          </a:prstGeom>
          <a:noFill/>
          <a:ln w="0">
            <a:noFill/>
            <a:prstDash val="solid"/>
          </a:ln>
        </p:spPr>
        <p:txBody>
          <a:bodyPr wrap="square" anchor="t"/>
          <a:lstStyle/>
          <a:p>
            <a:pPr algn="l">
              <a:defRPr sz="1575" b="1" i="0">
                <a:solidFill>
                  <a:srgbClr val="1F2937"/>
                </a:solidFill>
                <a:latin typeface="Calibri"/>
                <a:ea typeface="Calibri"/>
                <a:cs typeface="Calibri"/>
              </a:defRPr>
            </a:pPr>
            <a:r>
              <a:rPr sz="1575" b="1" i="0">
                <a:solidFill>
                  <a:srgbClr val="1F2937"/>
                </a:solidFill>
                <a:latin typeface="Calibri"/>
                <a:ea typeface="Calibri"/>
                <a:cs typeface="Calibri"/>
              </a:rPr>
              <a:t>Evidenza contrattuale</a:t>
            </a:r>
          </a:p>
        </p:txBody>
      </p:sp>
      <p:sp>
        <p:nvSpPr>
          <p:cNvPr id="23" name="Rettangolo 22">
            <a:extLst>
              <a:ext uri="{FF2B5EF4-FFF2-40B4-BE49-F238E27FC236}">
                <a16:creationId xmlns:a16="http://schemas.microsoft.com/office/drawing/2014/main" id="{3A71E016-29BB-4F3E-9600-9AAA0B64B643}"/>
              </a:ext>
            </a:extLst>
          </p:cNvPr>
          <p:cNvSpPr>
            <a:spLocks noGrp="1"/>
          </p:cNvSpPr>
          <p:nvPr/>
        </p:nvSpPr>
        <p:spPr>
          <a:xfrm>
            <a:off x="4495800" y="4333875"/>
            <a:ext cx="7105650" cy="8763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KPI, rettifiche del corrispettivo, rischio di domanda e rimedi devono poter incidere sui flussi.</a:t>
            </a:r>
          </a:p>
        </p:txBody>
      </p:sp>
    </p:spTree>
    <p:extLst>
      <p:ext uri="{BB962C8B-B14F-4D97-AF65-F5344CB8AC3E}">
        <p14:creationId xmlns:p14="http://schemas.microsoft.com/office/powerpoint/2010/main" val="821391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rPr dirty="0"/>
              <a:t>Penali qualitative: il quadro non </a:t>
            </a:r>
            <a:r>
              <a:rPr dirty="0" err="1"/>
              <a:t>è</a:t>
            </a:r>
            <a:r>
              <a:rPr dirty="0"/>
              <a:t> lineare, quindi la redazione deve essere </a:t>
            </a:r>
            <a:r>
              <a:rPr dirty="0" err="1"/>
              <a:t>prudente</a:t>
            </a:r>
            <a:endParaRPr dirty="0"/>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11</a:t>
            </a:r>
          </a:p>
        </p:txBody>
      </p:sp>
      <p:sp>
        <p:nvSpPr>
          <p:cNvPr id="8" name="Rectangle 7"/>
          <p:cNvSpPr/>
          <p:nvPr/>
        </p:nvSpPr>
        <p:spPr>
          <a:xfrm>
            <a:off x="658368" y="1417320"/>
            <a:ext cx="5376672" cy="566928"/>
          </a:xfrm>
          <a:prstGeom prst="rect">
            <a:avLst/>
          </a:prstGeom>
          <a:solidFill>
            <a:srgbClr val="266DAB"/>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Lettura restrittiva</a:t>
            </a:r>
          </a:p>
        </p:txBody>
      </p:sp>
      <p:sp>
        <p:nvSpPr>
          <p:cNvPr id="9" name="TextBox 8"/>
          <p:cNvSpPr txBox="1"/>
          <p:nvPr/>
        </p:nvSpPr>
        <p:spPr>
          <a:xfrm>
            <a:off x="813816" y="2130552"/>
            <a:ext cx="4906500" cy="2252924"/>
          </a:xfrm>
          <a:prstGeom prst="rect">
            <a:avLst/>
          </a:prstGeom>
          <a:noFill/>
        </p:spPr>
        <p:txBody>
          <a:bodyPr wrap="square" lIns="18288" tIns="18288" rIns="18288" bIns="18288" anchor="t">
            <a:spAutoFit/>
          </a:bodyPr>
          <a:lstStyle/>
          <a:p>
            <a:pPr algn="just">
              <a:defRPr sz="1800" b="0" i="0">
                <a:solidFill>
                  <a:srgbClr val="252F38"/>
                </a:solidFill>
                <a:latin typeface="Calibri"/>
              </a:defRPr>
            </a:pPr>
            <a:r>
              <a:rPr dirty="0"/>
              <a:t>La delibera ANAC n. 73/2024, in relazione alla disciplina allora applicabile, </a:t>
            </a:r>
            <a:r>
              <a:rPr dirty="0" err="1"/>
              <a:t>riconduce</a:t>
            </a:r>
            <a:r>
              <a:rPr dirty="0"/>
              <a:t> le penali </a:t>
            </a:r>
            <a:r>
              <a:rPr dirty="0" err="1"/>
              <a:t>codicistiche</a:t>
            </a:r>
            <a:r>
              <a:rPr dirty="0"/>
              <a:t> al </a:t>
            </a:r>
            <a:r>
              <a:rPr dirty="0" err="1"/>
              <a:t>ritardo</a:t>
            </a:r>
            <a:r>
              <a:rPr dirty="0"/>
              <a:t> e </a:t>
            </a:r>
            <a:r>
              <a:rPr dirty="0" err="1"/>
              <a:t>critica</a:t>
            </a:r>
            <a:r>
              <a:rPr dirty="0"/>
              <a:t> l’utilizzo di una “penale” </a:t>
            </a:r>
            <a:r>
              <a:rPr dirty="0" err="1"/>
              <a:t>sganciata</a:t>
            </a:r>
            <a:r>
              <a:rPr dirty="0"/>
              <a:t> </a:t>
            </a:r>
            <a:r>
              <a:rPr dirty="0" err="1"/>
              <a:t>dall’inesatta</a:t>
            </a:r>
            <a:r>
              <a:rPr dirty="0"/>
              <a:t> o </a:t>
            </a:r>
            <a:r>
              <a:rPr dirty="0" err="1"/>
              <a:t>tardiva</a:t>
            </a:r>
            <a:r>
              <a:rPr dirty="0"/>
              <a:t> esecuzione. </a:t>
            </a:r>
            <a:endParaRPr lang="it-IT" dirty="0"/>
          </a:p>
          <a:p>
            <a:pPr algn="just">
              <a:defRPr sz="1800" b="0" i="0">
                <a:solidFill>
                  <a:srgbClr val="252F38"/>
                </a:solidFill>
                <a:latin typeface="Calibri"/>
              </a:defRPr>
            </a:pPr>
            <a:endParaRPr lang="it-IT" dirty="0"/>
          </a:p>
          <a:p>
            <a:pPr algn="just">
              <a:defRPr sz="1800" b="0" i="0">
                <a:solidFill>
                  <a:srgbClr val="252F38"/>
                </a:solidFill>
                <a:latin typeface="Calibri"/>
              </a:defRPr>
            </a:pPr>
            <a:r>
              <a:rPr dirty="0"/>
              <a:t>Il rischio </a:t>
            </a:r>
            <a:r>
              <a:rPr dirty="0" err="1"/>
              <a:t>è</a:t>
            </a:r>
            <a:r>
              <a:rPr dirty="0"/>
              <a:t> che la clausola sia percepita come </a:t>
            </a:r>
            <a:r>
              <a:rPr dirty="0" err="1"/>
              <a:t>sanzione</a:t>
            </a:r>
            <a:r>
              <a:rPr dirty="0"/>
              <a:t> </a:t>
            </a:r>
            <a:r>
              <a:rPr dirty="0" err="1"/>
              <a:t>atipica</a:t>
            </a:r>
            <a:r>
              <a:rPr dirty="0"/>
              <a:t> e </a:t>
            </a:r>
            <a:r>
              <a:rPr dirty="0" err="1"/>
              <a:t>punitiva</a:t>
            </a:r>
            <a:r>
              <a:rPr dirty="0"/>
              <a:t>.</a:t>
            </a:r>
          </a:p>
        </p:txBody>
      </p:sp>
      <p:sp>
        <p:nvSpPr>
          <p:cNvPr id="11" name="Rectangle 10"/>
          <p:cNvSpPr/>
          <p:nvPr/>
        </p:nvSpPr>
        <p:spPr>
          <a:xfrm>
            <a:off x="6181344" y="1417320"/>
            <a:ext cx="5376672" cy="566928"/>
          </a:xfrm>
          <a:prstGeom prst="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109728" tIns="109728" rIns="109728" bIns="109728" rtlCol="0" anchor="ctr"/>
          <a:lstStyle/>
          <a:p>
            <a:pPr algn="l">
              <a:defRPr sz="2000" b="1" i="0">
                <a:solidFill>
                  <a:srgbClr val="FFFFFF"/>
                </a:solidFill>
                <a:latin typeface="Calibri"/>
              </a:defRPr>
            </a:pPr>
            <a:r>
              <a:t>Lettura funzionale e prudenziale</a:t>
            </a:r>
          </a:p>
        </p:txBody>
      </p:sp>
      <p:sp>
        <p:nvSpPr>
          <p:cNvPr id="12" name="TextBox 11"/>
          <p:cNvSpPr txBox="1"/>
          <p:nvPr/>
        </p:nvSpPr>
        <p:spPr>
          <a:xfrm>
            <a:off x="6336792" y="2130552"/>
            <a:ext cx="5065776" cy="3083921"/>
          </a:xfrm>
          <a:prstGeom prst="rect">
            <a:avLst/>
          </a:prstGeom>
          <a:noFill/>
        </p:spPr>
        <p:txBody>
          <a:bodyPr wrap="square" lIns="18288" tIns="18288" rIns="18288" bIns="18288" anchor="t">
            <a:spAutoFit/>
          </a:bodyPr>
          <a:lstStyle/>
          <a:p>
            <a:pPr algn="just">
              <a:defRPr sz="1800" b="0" i="0">
                <a:solidFill>
                  <a:srgbClr val="252F38"/>
                </a:solidFill>
                <a:latin typeface="Calibri"/>
              </a:defRPr>
            </a:pPr>
            <a:r>
              <a:rPr lang="it-IT" dirty="0"/>
              <a:t>L</a:t>
            </a:r>
            <a:r>
              <a:rPr dirty="0"/>
              <a:t>’art. 126 non vieta espressamente altre forme di penale</a:t>
            </a:r>
            <a:r>
              <a:rPr lang="it-IT" dirty="0"/>
              <a:t> diverse da quelle per il ritardo</a:t>
            </a:r>
            <a:r>
              <a:rPr dirty="0"/>
              <a:t>, purché </a:t>
            </a:r>
            <a:r>
              <a:rPr dirty="0" err="1"/>
              <a:t>congrue</a:t>
            </a:r>
            <a:r>
              <a:rPr dirty="0"/>
              <a:t> e </a:t>
            </a:r>
            <a:r>
              <a:rPr dirty="0" err="1"/>
              <a:t>proporzionate</a:t>
            </a:r>
            <a:r>
              <a:rPr dirty="0"/>
              <a:t>. </a:t>
            </a:r>
            <a:endParaRPr lang="it-IT" dirty="0"/>
          </a:p>
          <a:p>
            <a:pPr algn="just">
              <a:defRPr sz="1800" b="0" i="0">
                <a:solidFill>
                  <a:srgbClr val="252F38"/>
                </a:solidFill>
                <a:latin typeface="Calibri"/>
              </a:defRPr>
            </a:pPr>
            <a:endParaRPr lang="it-IT" dirty="0"/>
          </a:p>
          <a:p>
            <a:pPr algn="just">
              <a:defRPr sz="1800" b="0" i="0">
                <a:solidFill>
                  <a:srgbClr val="252F38"/>
                </a:solidFill>
                <a:latin typeface="Calibri"/>
              </a:defRPr>
            </a:pPr>
            <a:r>
              <a:rPr dirty="0"/>
              <a:t>La soluzione </a:t>
            </a:r>
            <a:r>
              <a:rPr lang="it-IT" dirty="0"/>
              <a:t>da adottare </a:t>
            </a:r>
            <a:r>
              <a:rPr dirty="0" err="1"/>
              <a:t>è</a:t>
            </a:r>
            <a:r>
              <a:rPr dirty="0"/>
              <a:t> distinguere: penale ex art. 126 per </a:t>
            </a:r>
            <a:r>
              <a:rPr dirty="0" err="1"/>
              <a:t>ritardi</a:t>
            </a:r>
            <a:r>
              <a:rPr lang="it-IT" dirty="0"/>
              <a:t> dalle</a:t>
            </a:r>
            <a:r>
              <a:rPr dirty="0"/>
              <a:t> </a:t>
            </a:r>
            <a:r>
              <a:rPr dirty="0" err="1"/>
              <a:t>detrazioni</a:t>
            </a:r>
            <a:r>
              <a:rPr dirty="0"/>
              <a:t> </a:t>
            </a:r>
            <a:r>
              <a:rPr lang="it-IT" dirty="0"/>
              <a:t>legate ai </a:t>
            </a:r>
            <a:r>
              <a:rPr dirty="0"/>
              <a:t>livelli di servizio</a:t>
            </a:r>
            <a:endParaRPr lang="it-IT" dirty="0"/>
          </a:p>
          <a:p>
            <a:pPr algn="just">
              <a:defRPr sz="1800" b="0" i="0">
                <a:solidFill>
                  <a:srgbClr val="252F38"/>
                </a:solidFill>
                <a:latin typeface="Calibri"/>
              </a:defRPr>
            </a:pPr>
            <a:endParaRPr lang="it-IT" dirty="0"/>
          </a:p>
          <a:p>
            <a:pPr algn="just">
              <a:defRPr sz="1800" b="0" i="0">
                <a:solidFill>
                  <a:srgbClr val="252F38"/>
                </a:solidFill>
                <a:latin typeface="Calibri"/>
              </a:defRPr>
            </a:pPr>
            <a:r>
              <a:rPr lang="it-IT" dirty="0"/>
              <a:t>E</a:t>
            </a:r>
            <a:r>
              <a:rPr dirty="0" err="1"/>
              <a:t>ventuale</a:t>
            </a:r>
            <a:r>
              <a:rPr dirty="0"/>
              <a:t> </a:t>
            </a:r>
            <a:r>
              <a:rPr lang="it-IT" dirty="0"/>
              <a:t>ulteriore </a:t>
            </a:r>
            <a:r>
              <a:rPr dirty="0"/>
              <a:t>clausola penale </a:t>
            </a:r>
            <a:r>
              <a:rPr dirty="0" err="1"/>
              <a:t>civilistica</a:t>
            </a:r>
            <a:r>
              <a:rPr dirty="0"/>
              <a:t> per violazioni </a:t>
            </a:r>
            <a:r>
              <a:rPr dirty="0" err="1"/>
              <a:t>tipizzate</a:t>
            </a:r>
            <a:r>
              <a:rPr dirty="0"/>
              <a:t>, con interesse </a:t>
            </a:r>
            <a:r>
              <a:rPr dirty="0" err="1"/>
              <a:t>creditorio</a:t>
            </a:r>
            <a:r>
              <a:rPr dirty="0"/>
              <a:t> e proporzionalità </a:t>
            </a:r>
            <a:r>
              <a:rPr dirty="0" err="1"/>
              <a:t>esplicitati</a:t>
            </a:r>
            <a:r>
              <a:rPr dirty="0"/>
              <a: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A5838698-18DF-4B6F-AFB3-510860483E88}"/>
              </a:ext>
            </a:extLst>
          </p:cNvPr>
          <p:cNvSpPr>
            <a:spLocks noGrp="1"/>
          </p:cNvSpPr>
          <p:nvPr/>
        </p:nvSpPr>
        <p:spPr>
          <a:xfrm>
            <a:off x="1326976" y="442717"/>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a:solidFill>
                  <a:srgbClr val="1F2937"/>
                </a:solidFill>
                <a:latin typeface="Calibri"/>
                <a:ea typeface="Calibri"/>
                <a:cs typeface="Calibri"/>
              </a:rPr>
              <a:t>Alcune clausole attenuano il rischio in modo sostanziale</a:t>
            </a:r>
          </a:p>
        </p:txBody>
      </p:sp>
      <p:sp>
        <p:nvSpPr>
          <p:cNvPr id="4" name="Rettangolo 3">
            <a:extLst>
              <a:ext uri="{FF2B5EF4-FFF2-40B4-BE49-F238E27FC236}">
                <a16:creationId xmlns:a16="http://schemas.microsoft.com/office/drawing/2014/main" id="{789C6BBD-5B7A-4E2C-A04A-02DED4FB1E43}"/>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00B6D58E-7A0D-44F7-A6C9-9BDE6A910FBB}"/>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4774160A-E7DE-4303-B84B-A1FEEB9C2027}"/>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29</a:t>
            </a:r>
          </a:p>
        </p:txBody>
      </p:sp>
      <p:sp>
        <p:nvSpPr>
          <p:cNvPr id="8" name="Rettangolo 7">
            <a:extLst>
              <a:ext uri="{FF2B5EF4-FFF2-40B4-BE49-F238E27FC236}">
                <a16:creationId xmlns:a16="http://schemas.microsoft.com/office/drawing/2014/main" id="{09F5557D-EEE1-4A09-BED0-E35747600E7F}"/>
              </a:ext>
            </a:extLst>
          </p:cNvPr>
          <p:cNvSpPr>
            <a:spLocks noGrp="1"/>
          </p:cNvSpPr>
          <p:nvPr/>
        </p:nvSpPr>
        <p:spPr>
          <a:xfrm>
            <a:off x="400050" y="1381125"/>
            <a:ext cx="3657600" cy="28575"/>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9F3DDB17-957E-40F8-84C0-FC4AE8239329}"/>
              </a:ext>
            </a:extLst>
          </p:cNvPr>
          <p:cNvSpPr>
            <a:spLocks noGrp="1"/>
          </p:cNvSpPr>
          <p:nvPr/>
        </p:nvSpPr>
        <p:spPr>
          <a:xfrm>
            <a:off x="400050" y="1514475"/>
            <a:ext cx="3657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Garanzie estese</a:t>
            </a:r>
          </a:p>
        </p:txBody>
      </p:sp>
      <p:sp>
        <p:nvSpPr>
          <p:cNvPr id="10" name="Rettangolo 9">
            <a:extLst>
              <a:ext uri="{FF2B5EF4-FFF2-40B4-BE49-F238E27FC236}">
                <a16:creationId xmlns:a16="http://schemas.microsoft.com/office/drawing/2014/main" id="{ABF8A31D-182C-466C-89E0-214DB4B5636A}"/>
              </a:ext>
            </a:extLst>
          </p:cNvPr>
          <p:cNvSpPr>
            <a:spLocks noGrp="1"/>
          </p:cNvSpPr>
          <p:nvPr/>
        </p:nvSpPr>
        <p:spPr>
          <a:xfrm>
            <a:off x="400050" y="1971675"/>
            <a:ext cx="3657600" cy="15097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Coperture</a:t>
            </a:r>
            <a:r>
              <a:rPr sz="2000" b="0" i="0" dirty="0">
                <a:solidFill>
                  <a:srgbClr val="5B6470"/>
                </a:solidFill>
                <a:latin typeface="Calibri"/>
                <a:ea typeface="Calibri"/>
                <a:cs typeface="Calibri"/>
              </a:rPr>
              <a:t> pubbliche di </a:t>
            </a:r>
            <a:r>
              <a:rPr sz="2000" b="0" i="0" dirty="0" err="1">
                <a:solidFill>
                  <a:srgbClr val="5B6470"/>
                </a:solidFill>
                <a:latin typeface="Calibri"/>
                <a:ea typeface="Calibri"/>
                <a:cs typeface="Calibri"/>
              </a:rPr>
              <a:t>debito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ricavi</a:t>
            </a:r>
            <a:r>
              <a:rPr sz="2000" b="0" i="0" dirty="0">
                <a:solidFill>
                  <a:srgbClr val="5B6470"/>
                </a:solidFill>
                <a:latin typeface="Calibri"/>
                <a:ea typeface="Calibri"/>
                <a:cs typeface="Calibri"/>
              </a:rPr>
              <a:t> o valore </a:t>
            </a:r>
            <a:r>
              <a:rPr sz="2000" b="0" i="0" dirty="0" err="1">
                <a:solidFill>
                  <a:srgbClr val="5B6470"/>
                </a:solidFill>
                <a:latin typeface="Calibri"/>
                <a:ea typeface="Calibri"/>
                <a:cs typeface="Calibri"/>
              </a:rPr>
              <a:t>residuo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riducono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l’esposizione</a:t>
            </a:r>
            <a:r>
              <a:rPr sz="2000" b="0" i="0" dirty="0">
                <a:solidFill>
                  <a:srgbClr val="5B6470"/>
                </a:solidFill>
                <a:latin typeface="Calibri"/>
                <a:ea typeface="Calibri"/>
                <a:cs typeface="Calibri"/>
              </a:rPr>
              <a:t> privata.</a:t>
            </a:r>
          </a:p>
        </p:txBody>
      </p:sp>
      <p:sp>
        <p:nvSpPr>
          <p:cNvPr id="11" name="Rettangolo 10">
            <a:extLst>
              <a:ext uri="{FF2B5EF4-FFF2-40B4-BE49-F238E27FC236}">
                <a16:creationId xmlns:a16="http://schemas.microsoft.com/office/drawing/2014/main" id="{A4255305-F6D3-469A-82E5-B1BBC07466B9}"/>
              </a:ext>
            </a:extLst>
          </p:cNvPr>
          <p:cNvSpPr>
            <a:spLocks noGrp="1"/>
          </p:cNvSpPr>
          <p:nvPr/>
        </p:nvSpPr>
        <p:spPr>
          <a:xfrm>
            <a:off x="4267200" y="1381125"/>
            <a:ext cx="3657600" cy="28575"/>
          </a:xfrm>
          <a:prstGeom prst="rect">
            <a:avLst/>
          </a:prstGeom>
          <a:solidFill>
            <a:srgbClr val="B91C1C"/>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01C53628-850D-4411-B2E8-4391D52F1E50}"/>
              </a:ext>
            </a:extLst>
          </p:cNvPr>
          <p:cNvSpPr>
            <a:spLocks noGrp="1"/>
          </p:cNvSpPr>
          <p:nvPr/>
        </p:nvSpPr>
        <p:spPr>
          <a:xfrm>
            <a:off x="4267200" y="1514475"/>
            <a:ext cx="3657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Canone quasi fisso</a:t>
            </a:r>
          </a:p>
        </p:txBody>
      </p:sp>
      <p:sp>
        <p:nvSpPr>
          <p:cNvPr id="13" name="Rettangolo 12">
            <a:extLst>
              <a:ext uri="{FF2B5EF4-FFF2-40B4-BE49-F238E27FC236}">
                <a16:creationId xmlns:a16="http://schemas.microsoft.com/office/drawing/2014/main" id="{052C4795-9E79-44F1-AE30-3617D14161DE}"/>
              </a:ext>
            </a:extLst>
          </p:cNvPr>
          <p:cNvSpPr>
            <a:spLocks noGrp="1"/>
          </p:cNvSpPr>
          <p:nvPr/>
        </p:nvSpPr>
        <p:spPr>
          <a:xfrm>
            <a:off x="4267200" y="1971675"/>
            <a:ext cx="3657600" cy="15097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Deduzioni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basse</a:t>
            </a:r>
            <a:r>
              <a:rPr sz="2000" b="0" i="0" dirty="0">
                <a:solidFill>
                  <a:srgbClr val="5B6470"/>
                </a:solidFill>
                <a:latin typeface="Calibri"/>
                <a:ea typeface="Calibri"/>
                <a:cs typeface="Calibri"/>
              </a:rPr>
              <a:t>, caps rigidi o </a:t>
            </a:r>
            <a:r>
              <a:rPr sz="2000" b="0" i="0" dirty="0" err="1">
                <a:solidFill>
                  <a:srgbClr val="5B6470"/>
                </a:solidFill>
                <a:latin typeface="Calibri"/>
                <a:ea typeface="Calibri"/>
                <a:cs typeface="Calibri"/>
              </a:rPr>
              <a:t>tolleranze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eccessive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rendono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nominale</a:t>
            </a:r>
            <a:r>
              <a:rPr sz="2000" b="0" i="0" dirty="0">
                <a:solidFill>
                  <a:srgbClr val="5B6470"/>
                </a:solidFill>
                <a:latin typeface="Calibri"/>
                <a:ea typeface="Calibri"/>
                <a:cs typeface="Calibri"/>
              </a:rPr>
              <a:t> il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 di </a:t>
            </a:r>
            <a:r>
              <a:rPr sz="2000" b="0" i="0" dirty="0" err="1">
                <a:solidFill>
                  <a:srgbClr val="5B6470"/>
                </a:solidFill>
                <a:latin typeface="Calibri"/>
                <a:ea typeface="Calibri"/>
                <a:cs typeface="Calibri"/>
              </a:rPr>
              <a:t>disponibilità</a:t>
            </a:r>
            <a:r>
              <a:rPr sz="2000" b="0" i="0" dirty="0">
                <a:solidFill>
                  <a:srgbClr val="5B6470"/>
                </a:solidFill>
                <a:latin typeface="Calibri"/>
                <a:ea typeface="Calibri"/>
                <a:cs typeface="Calibri"/>
              </a:rPr>
              <a:t>.</a:t>
            </a:r>
          </a:p>
        </p:txBody>
      </p:sp>
      <p:sp>
        <p:nvSpPr>
          <p:cNvPr id="14" name="Rettangolo 13">
            <a:extLst>
              <a:ext uri="{FF2B5EF4-FFF2-40B4-BE49-F238E27FC236}">
                <a16:creationId xmlns:a16="http://schemas.microsoft.com/office/drawing/2014/main" id="{30947270-9B60-4E13-ACE3-11A582B72874}"/>
              </a:ext>
            </a:extLst>
          </p:cNvPr>
          <p:cNvSpPr>
            <a:spLocks noGrp="1"/>
          </p:cNvSpPr>
          <p:nvPr/>
        </p:nvSpPr>
        <p:spPr>
          <a:xfrm>
            <a:off x="8134350" y="1381125"/>
            <a:ext cx="3657600" cy="28575"/>
          </a:xfrm>
          <a:prstGeom prst="rect">
            <a:avLst/>
          </a:prstGeom>
          <a:solidFill>
            <a:srgbClr val="B91C1C"/>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C07F8602-7E0D-4946-8287-E7E95D0C3572}"/>
              </a:ext>
            </a:extLst>
          </p:cNvPr>
          <p:cNvSpPr>
            <a:spLocks noGrp="1"/>
          </p:cNvSpPr>
          <p:nvPr/>
        </p:nvSpPr>
        <p:spPr>
          <a:xfrm>
            <a:off x="8134350" y="1514475"/>
            <a:ext cx="3657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Compensazioni automatiche</a:t>
            </a:r>
          </a:p>
        </p:txBody>
      </p:sp>
      <p:sp>
        <p:nvSpPr>
          <p:cNvPr id="16" name="Rettangolo 15">
            <a:extLst>
              <a:ext uri="{FF2B5EF4-FFF2-40B4-BE49-F238E27FC236}">
                <a16:creationId xmlns:a16="http://schemas.microsoft.com/office/drawing/2014/main" id="{7BE2F6EC-53A0-46D7-8987-90F4A102DDF8}"/>
              </a:ext>
            </a:extLst>
          </p:cNvPr>
          <p:cNvSpPr>
            <a:spLocks noGrp="1"/>
          </p:cNvSpPr>
          <p:nvPr/>
        </p:nvSpPr>
        <p:spPr>
          <a:xfrm>
            <a:off x="8134350" y="1971675"/>
            <a:ext cx="3657600" cy="15097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Ristori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generalizzati</a:t>
            </a:r>
            <a:r>
              <a:rPr sz="2000" b="0" i="0" dirty="0">
                <a:solidFill>
                  <a:srgbClr val="5B6470"/>
                </a:solidFill>
                <a:latin typeface="Calibri"/>
                <a:ea typeface="Calibri"/>
                <a:cs typeface="Calibri"/>
              </a:rPr>
              <a:t> per </a:t>
            </a:r>
            <a:r>
              <a:rPr sz="2000" b="0" i="0" dirty="0" err="1">
                <a:solidFill>
                  <a:srgbClr val="5B6470"/>
                </a:solidFill>
                <a:latin typeface="Calibri"/>
                <a:ea typeface="Calibri"/>
                <a:cs typeface="Calibri"/>
              </a:rPr>
              <a:t>costo</a:t>
            </a:r>
            <a:r>
              <a:rPr sz="2000" b="0" i="0" dirty="0">
                <a:solidFill>
                  <a:srgbClr val="5B6470"/>
                </a:solidFill>
                <a:latin typeface="Calibri"/>
                <a:ea typeface="Calibri"/>
                <a:cs typeface="Calibri"/>
              </a:rPr>
              <a:t>, domanda o </a:t>
            </a:r>
            <a:r>
              <a:rPr sz="2000" b="0" i="0" dirty="0" err="1">
                <a:solidFill>
                  <a:srgbClr val="5B6470"/>
                </a:solidFill>
                <a:latin typeface="Calibri"/>
                <a:ea typeface="Calibri"/>
                <a:cs typeface="Calibri"/>
              </a:rPr>
              <a:t>tassi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trasferiscono</a:t>
            </a:r>
            <a:r>
              <a:rPr sz="2000" b="0" i="0" dirty="0">
                <a:solidFill>
                  <a:srgbClr val="5B6470"/>
                </a:solidFill>
                <a:latin typeface="Calibri"/>
                <a:ea typeface="Calibri"/>
                <a:cs typeface="Calibri"/>
              </a:rPr>
              <a:t> al pubblico </a:t>
            </a:r>
            <a:r>
              <a:rPr sz="2000" b="0" i="0" dirty="0" err="1">
                <a:solidFill>
                  <a:srgbClr val="5B6470"/>
                </a:solidFill>
                <a:latin typeface="Calibri"/>
                <a:ea typeface="Calibri"/>
                <a:cs typeface="Calibri"/>
              </a:rPr>
              <a:t>l’alea</a:t>
            </a:r>
            <a:r>
              <a:rPr sz="2000" b="0" i="0" dirty="0">
                <a:solidFill>
                  <a:srgbClr val="5B6470"/>
                </a:solidFill>
                <a:latin typeface="Calibri"/>
                <a:ea typeface="Calibri"/>
                <a:cs typeface="Calibri"/>
              </a:rPr>
              <a:t> ordinaria.</a:t>
            </a:r>
          </a:p>
        </p:txBody>
      </p:sp>
      <p:sp>
        <p:nvSpPr>
          <p:cNvPr id="17" name="Rettangolo 16">
            <a:extLst>
              <a:ext uri="{FF2B5EF4-FFF2-40B4-BE49-F238E27FC236}">
                <a16:creationId xmlns:a16="http://schemas.microsoft.com/office/drawing/2014/main" id="{0C747242-5997-4918-943A-AD6CDD49CF1D}"/>
              </a:ext>
            </a:extLst>
          </p:cNvPr>
          <p:cNvSpPr>
            <a:spLocks noGrp="1"/>
          </p:cNvSpPr>
          <p:nvPr/>
        </p:nvSpPr>
        <p:spPr>
          <a:xfrm>
            <a:off x="400050" y="3748088"/>
            <a:ext cx="3657600" cy="28575"/>
          </a:xfrm>
          <a:prstGeom prst="rect">
            <a:avLst/>
          </a:prstGeom>
          <a:solidFill>
            <a:srgbClr val="B91C1C"/>
          </a:solidFill>
          <a:ln w="0">
            <a:noFill/>
            <a:prstDash val="solid"/>
          </a:ln>
        </p:spPr>
        <p:txBody>
          <a:bodyPr/>
          <a:lstStyle/>
          <a:p>
            <a:endParaRPr lang="it-IT"/>
          </a:p>
        </p:txBody>
      </p:sp>
      <p:sp>
        <p:nvSpPr>
          <p:cNvPr id="18" name="Rettangolo 17">
            <a:extLst>
              <a:ext uri="{FF2B5EF4-FFF2-40B4-BE49-F238E27FC236}">
                <a16:creationId xmlns:a16="http://schemas.microsoft.com/office/drawing/2014/main" id="{CCB93728-D391-4389-9C07-C8B74DF13E37}"/>
              </a:ext>
            </a:extLst>
          </p:cNvPr>
          <p:cNvSpPr>
            <a:spLocks noGrp="1"/>
          </p:cNvSpPr>
          <p:nvPr/>
        </p:nvSpPr>
        <p:spPr>
          <a:xfrm>
            <a:off x="400050" y="3881438"/>
            <a:ext cx="3657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lang="it-IT" sz="1650" b="1" i="0" dirty="0">
                <a:solidFill>
                  <a:srgbClr val="1F2937"/>
                </a:solidFill>
                <a:latin typeface="Calibri"/>
                <a:ea typeface="Calibri"/>
                <a:cs typeface="Calibri"/>
              </a:rPr>
              <a:t>Pagamenti a fine contratto</a:t>
            </a:r>
            <a:endParaRPr sz="1650" b="1" i="0" dirty="0">
              <a:solidFill>
                <a:srgbClr val="1F2937"/>
              </a:solidFill>
              <a:latin typeface="Calibri"/>
              <a:ea typeface="Calibri"/>
              <a:cs typeface="Calibri"/>
            </a:endParaRPr>
          </a:p>
        </p:txBody>
      </p:sp>
      <p:sp>
        <p:nvSpPr>
          <p:cNvPr id="19" name="Rettangolo 18">
            <a:extLst>
              <a:ext uri="{FF2B5EF4-FFF2-40B4-BE49-F238E27FC236}">
                <a16:creationId xmlns:a16="http://schemas.microsoft.com/office/drawing/2014/main" id="{A21FC119-1084-4F7E-94E7-750B9E44081A}"/>
              </a:ext>
            </a:extLst>
          </p:cNvPr>
          <p:cNvSpPr>
            <a:spLocks noGrp="1"/>
          </p:cNvSpPr>
          <p:nvPr/>
        </p:nvSpPr>
        <p:spPr>
          <a:xfrm>
            <a:off x="400050" y="4338638"/>
            <a:ext cx="3657600" cy="15097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Indennizzi</a:t>
            </a:r>
            <a:r>
              <a:rPr sz="2000" b="0" i="0" dirty="0">
                <a:solidFill>
                  <a:srgbClr val="5B6470"/>
                </a:solidFill>
                <a:latin typeface="Calibri"/>
                <a:ea typeface="Calibri"/>
                <a:cs typeface="Calibri"/>
              </a:rPr>
              <a:t> che </a:t>
            </a:r>
            <a:r>
              <a:rPr sz="2000" b="0" i="0" dirty="0" err="1">
                <a:solidFill>
                  <a:srgbClr val="5B6470"/>
                </a:solidFill>
                <a:latin typeface="Calibri"/>
                <a:ea typeface="Calibri"/>
                <a:cs typeface="Calibri"/>
              </a:rPr>
              <a:t>rimborsano</a:t>
            </a:r>
            <a:r>
              <a:rPr sz="2000" b="0" i="0" dirty="0">
                <a:solidFill>
                  <a:srgbClr val="5B6470"/>
                </a:solidFill>
                <a:latin typeface="Calibri"/>
                <a:ea typeface="Calibri"/>
                <a:cs typeface="Calibri"/>
              </a:rPr>
              <a:t> sempre capitale e </a:t>
            </a:r>
            <a:r>
              <a:rPr sz="2000" b="0" i="0" dirty="0" err="1">
                <a:solidFill>
                  <a:srgbClr val="5B6470"/>
                </a:solidFill>
                <a:latin typeface="Calibri"/>
                <a:ea typeface="Calibri"/>
                <a:cs typeface="Calibri"/>
              </a:rPr>
              <a:t>rendimento</a:t>
            </a:r>
            <a:r>
              <a:rPr sz="2000" b="0" i="0" dirty="0">
                <a:solidFill>
                  <a:srgbClr val="5B6470"/>
                </a:solidFill>
                <a:latin typeface="Calibri"/>
                <a:ea typeface="Calibri"/>
                <a:cs typeface="Calibri"/>
              </a:rPr>
              <a:t> possono </a:t>
            </a:r>
            <a:r>
              <a:rPr sz="2000" b="0" i="0" dirty="0" err="1">
                <a:solidFill>
                  <a:srgbClr val="5B6470"/>
                </a:solidFill>
                <a:latin typeface="Calibri"/>
                <a:ea typeface="Calibri"/>
                <a:cs typeface="Calibri"/>
              </a:rPr>
              <a:t>spostare</a:t>
            </a:r>
            <a:r>
              <a:rPr sz="2000" b="0" i="0" dirty="0">
                <a:solidFill>
                  <a:srgbClr val="5B6470"/>
                </a:solidFill>
                <a:latin typeface="Calibri"/>
                <a:ea typeface="Calibri"/>
                <a:cs typeface="Calibri"/>
              </a:rPr>
              <a:t> rischi e </a:t>
            </a:r>
            <a:r>
              <a:rPr sz="2000" b="0" i="0" dirty="0" err="1">
                <a:solidFill>
                  <a:srgbClr val="5B6470"/>
                </a:solidFill>
                <a:latin typeface="Calibri"/>
                <a:ea typeface="Calibri"/>
                <a:cs typeface="Calibri"/>
              </a:rPr>
              <a:t>benefici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dell’asset</a:t>
            </a:r>
            <a:r>
              <a:rPr sz="2000" b="0" i="0" dirty="0">
                <a:solidFill>
                  <a:srgbClr val="5B6470"/>
                </a:solidFill>
                <a:latin typeface="Calibri"/>
                <a:ea typeface="Calibri"/>
                <a:cs typeface="Calibri"/>
              </a:rPr>
              <a:t>.</a:t>
            </a:r>
          </a:p>
        </p:txBody>
      </p:sp>
      <p:sp>
        <p:nvSpPr>
          <p:cNvPr id="20" name="Rettangolo 19">
            <a:extLst>
              <a:ext uri="{FF2B5EF4-FFF2-40B4-BE49-F238E27FC236}">
                <a16:creationId xmlns:a16="http://schemas.microsoft.com/office/drawing/2014/main" id="{9B279921-86AF-4411-8DC6-65FE690F919A}"/>
              </a:ext>
            </a:extLst>
          </p:cNvPr>
          <p:cNvSpPr>
            <a:spLocks noGrp="1"/>
          </p:cNvSpPr>
          <p:nvPr/>
        </p:nvSpPr>
        <p:spPr>
          <a:xfrm>
            <a:off x="4267200" y="3748088"/>
            <a:ext cx="3657600" cy="28575"/>
          </a:xfrm>
          <a:prstGeom prst="rect">
            <a:avLst/>
          </a:prstGeom>
          <a:solidFill>
            <a:srgbClr val="B91C1C"/>
          </a:solidFill>
          <a:ln w="0">
            <a:noFill/>
            <a:prstDash val="solid"/>
          </a:ln>
        </p:spPr>
        <p:txBody>
          <a:bodyPr/>
          <a:lstStyle/>
          <a:p>
            <a:endParaRPr lang="it-IT"/>
          </a:p>
        </p:txBody>
      </p:sp>
      <p:sp>
        <p:nvSpPr>
          <p:cNvPr id="21" name="Rettangolo 20">
            <a:extLst>
              <a:ext uri="{FF2B5EF4-FFF2-40B4-BE49-F238E27FC236}">
                <a16:creationId xmlns:a16="http://schemas.microsoft.com/office/drawing/2014/main" id="{F406E648-2586-46EF-B299-E5034EA31917}"/>
              </a:ext>
            </a:extLst>
          </p:cNvPr>
          <p:cNvSpPr>
            <a:spLocks noGrp="1"/>
          </p:cNvSpPr>
          <p:nvPr/>
        </p:nvSpPr>
        <p:spPr>
          <a:xfrm>
            <a:off x="4267200" y="3881438"/>
            <a:ext cx="3657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Finanziamento pubblico</a:t>
            </a:r>
          </a:p>
        </p:txBody>
      </p:sp>
      <p:sp>
        <p:nvSpPr>
          <p:cNvPr id="22" name="Rettangolo 21">
            <a:extLst>
              <a:ext uri="{FF2B5EF4-FFF2-40B4-BE49-F238E27FC236}">
                <a16:creationId xmlns:a16="http://schemas.microsoft.com/office/drawing/2014/main" id="{C8E25B2C-5175-47DF-A062-5378D8154CF5}"/>
              </a:ext>
            </a:extLst>
          </p:cNvPr>
          <p:cNvSpPr>
            <a:spLocks noGrp="1"/>
          </p:cNvSpPr>
          <p:nvPr/>
        </p:nvSpPr>
        <p:spPr>
          <a:xfrm>
            <a:off x="4267200" y="4338638"/>
            <a:ext cx="3657600" cy="15097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Contributi </a:t>
            </a:r>
            <a:r>
              <a:rPr sz="2000" b="0" i="0" dirty="0" err="1">
                <a:solidFill>
                  <a:srgbClr val="5B6470"/>
                </a:solidFill>
                <a:latin typeface="Calibri"/>
                <a:ea typeface="Calibri"/>
                <a:cs typeface="Calibri"/>
              </a:rPr>
              <a:t>anticipati</a:t>
            </a:r>
            <a:r>
              <a:rPr sz="2000" b="0" i="0" dirty="0">
                <a:solidFill>
                  <a:srgbClr val="5B6470"/>
                </a:solidFill>
                <a:latin typeface="Calibri"/>
                <a:ea typeface="Calibri"/>
                <a:cs typeface="Calibri"/>
              </a:rPr>
              <a:t> o </a:t>
            </a:r>
            <a:r>
              <a:rPr sz="2000" b="0" i="0" dirty="0" err="1">
                <a:solidFill>
                  <a:srgbClr val="5B6470"/>
                </a:solidFill>
                <a:latin typeface="Calibri"/>
                <a:ea typeface="Calibri"/>
                <a:cs typeface="Calibri"/>
              </a:rPr>
              <a:t>prevalenti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riducono</a:t>
            </a:r>
            <a:r>
              <a:rPr sz="2000" b="0" i="0" dirty="0">
                <a:solidFill>
                  <a:srgbClr val="5B6470"/>
                </a:solidFill>
                <a:latin typeface="Calibri"/>
                <a:ea typeface="Calibri"/>
                <a:cs typeface="Calibri"/>
              </a:rPr>
              <a:t> il capitale effettivamente a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 del privato.</a:t>
            </a:r>
          </a:p>
        </p:txBody>
      </p:sp>
      <p:sp>
        <p:nvSpPr>
          <p:cNvPr id="23" name="Rettangolo 22">
            <a:extLst>
              <a:ext uri="{FF2B5EF4-FFF2-40B4-BE49-F238E27FC236}">
                <a16:creationId xmlns:a16="http://schemas.microsoft.com/office/drawing/2014/main" id="{581030C0-2A90-4C38-ABAE-856E6CF7B9D4}"/>
              </a:ext>
            </a:extLst>
          </p:cNvPr>
          <p:cNvSpPr>
            <a:spLocks noGrp="1"/>
          </p:cNvSpPr>
          <p:nvPr/>
        </p:nvSpPr>
        <p:spPr>
          <a:xfrm>
            <a:off x="8134350" y="3748088"/>
            <a:ext cx="3657600" cy="28575"/>
          </a:xfrm>
          <a:prstGeom prst="rect">
            <a:avLst/>
          </a:prstGeom>
          <a:solidFill>
            <a:srgbClr val="B91C1C"/>
          </a:solidFill>
          <a:ln w="0">
            <a:noFill/>
            <a:prstDash val="solid"/>
          </a:ln>
        </p:spPr>
        <p:txBody>
          <a:bodyPr/>
          <a:lstStyle/>
          <a:p>
            <a:endParaRPr lang="it-IT"/>
          </a:p>
        </p:txBody>
      </p:sp>
      <p:sp>
        <p:nvSpPr>
          <p:cNvPr id="24" name="Rettangolo 23">
            <a:extLst>
              <a:ext uri="{FF2B5EF4-FFF2-40B4-BE49-F238E27FC236}">
                <a16:creationId xmlns:a16="http://schemas.microsoft.com/office/drawing/2014/main" id="{43557014-7326-47DA-B507-B34A6EB60EE1}"/>
              </a:ext>
            </a:extLst>
          </p:cNvPr>
          <p:cNvSpPr>
            <a:spLocks noGrp="1"/>
          </p:cNvSpPr>
          <p:nvPr/>
        </p:nvSpPr>
        <p:spPr>
          <a:xfrm>
            <a:off x="8134350" y="3881438"/>
            <a:ext cx="3657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Modifiche reiterate</a:t>
            </a:r>
          </a:p>
        </p:txBody>
      </p:sp>
      <p:sp>
        <p:nvSpPr>
          <p:cNvPr id="25" name="Rettangolo 24">
            <a:extLst>
              <a:ext uri="{FF2B5EF4-FFF2-40B4-BE49-F238E27FC236}">
                <a16:creationId xmlns:a16="http://schemas.microsoft.com/office/drawing/2014/main" id="{32F98D65-BF1D-4C72-9FE2-6F5DABC0FDD9}"/>
              </a:ext>
            </a:extLst>
          </p:cNvPr>
          <p:cNvSpPr>
            <a:spLocks noGrp="1"/>
          </p:cNvSpPr>
          <p:nvPr/>
        </p:nvSpPr>
        <p:spPr>
          <a:xfrm>
            <a:off x="8134350" y="4338638"/>
            <a:ext cx="3657600" cy="1509713"/>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Varianti</a:t>
            </a:r>
            <a:r>
              <a:rPr sz="2000" b="0" i="0" dirty="0">
                <a:solidFill>
                  <a:srgbClr val="5B6470"/>
                </a:solidFill>
                <a:latin typeface="Calibri"/>
                <a:ea typeface="Calibri"/>
                <a:cs typeface="Calibri"/>
              </a:rPr>
              <a:t> e </a:t>
            </a:r>
            <a:r>
              <a:rPr sz="2000" b="0" i="0" dirty="0" err="1">
                <a:solidFill>
                  <a:srgbClr val="5B6470"/>
                </a:solidFill>
                <a:latin typeface="Calibri"/>
                <a:ea typeface="Calibri"/>
                <a:cs typeface="Calibri"/>
              </a:rPr>
              <a:t>rinegoziazioni</a:t>
            </a:r>
            <a:r>
              <a:rPr sz="2000" b="0" i="0" dirty="0">
                <a:solidFill>
                  <a:srgbClr val="5B6470"/>
                </a:solidFill>
                <a:latin typeface="Calibri"/>
                <a:ea typeface="Calibri"/>
                <a:cs typeface="Calibri"/>
              </a:rPr>
              <a:t> possono </a:t>
            </a:r>
            <a:r>
              <a:rPr sz="2000" b="0" i="0" dirty="0" err="1">
                <a:solidFill>
                  <a:srgbClr val="5B6470"/>
                </a:solidFill>
                <a:latin typeface="Calibri"/>
                <a:ea typeface="Calibri"/>
                <a:cs typeface="Calibri"/>
              </a:rPr>
              <a:t>cambiare</a:t>
            </a:r>
            <a:r>
              <a:rPr sz="2000" b="0" i="0" dirty="0">
                <a:solidFill>
                  <a:srgbClr val="5B6470"/>
                </a:solidFill>
                <a:latin typeface="Calibri"/>
                <a:ea typeface="Calibri"/>
                <a:cs typeface="Calibri"/>
              </a:rPr>
              <a:t> nel tempo la </a:t>
            </a:r>
            <a:r>
              <a:rPr sz="2000" b="0" i="0" dirty="0" err="1">
                <a:solidFill>
                  <a:srgbClr val="5B6470"/>
                </a:solidFill>
                <a:latin typeface="Calibri"/>
                <a:ea typeface="Calibri"/>
                <a:cs typeface="Calibri"/>
              </a:rPr>
              <a:t>classificazione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iniziale</a:t>
            </a:r>
            <a:r>
              <a:rPr sz="2000" b="0" i="0" dirty="0">
                <a:solidFill>
                  <a:srgbClr val="5B6470"/>
                </a:solidFill>
                <a:latin typeface="Calibri"/>
                <a:ea typeface="Calibri"/>
                <a:cs typeface="Calibri"/>
              </a:rPr>
              <a:t>.</a:t>
            </a:r>
          </a:p>
        </p:txBody>
      </p:sp>
    </p:spTree>
    <p:extLst>
      <p:ext uri="{BB962C8B-B14F-4D97-AF65-F5344CB8AC3E}">
        <p14:creationId xmlns:p14="http://schemas.microsoft.com/office/powerpoint/2010/main" val="39299952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Clausola sul rischio di domanda: evitare il riequilibrio “a soglia secca”</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51</a:t>
            </a:r>
          </a:p>
        </p:txBody>
      </p:sp>
      <p:sp>
        <p:nvSpPr>
          <p:cNvPr id="6" name="Rounded Rectangle 5"/>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DOMANDA</a:t>
            </a:r>
          </a:p>
        </p:txBody>
      </p:sp>
      <p:sp>
        <p:nvSpPr>
          <p:cNvPr id="7" name="Rounded Rectangle 6"/>
          <p:cNvSpPr/>
          <p:nvPr/>
        </p:nvSpPr>
        <p:spPr>
          <a:xfrm>
            <a:off x="658368" y="1783080"/>
            <a:ext cx="10972800" cy="297180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t>“Le variazioni ordinarie dei volumi, del mix di utenza e dei ricavi tariffari, incluse quelle comprese negli scenari di sensitività del PEF, restano a carico del Concessionario. L’eventuale scostamento oltre la soglia del __% non costituisce di per sé evento di riequilibrio, ma soltanto trigger istruttorio, purché derivi da un evento espressamente non allocato al Concessionario e sia dimostrato mediante analisi controfattuale.”</a:t>
            </a:r>
          </a:p>
        </p:txBody>
      </p:sp>
      <p:sp>
        <p:nvSpPr>
          <p:cNvPr id="8" name="TextBox 7"/>
          <p:cNvSpPr txBox="1"/>
          <p:nvPr/>
        </p:nvSpPr>
        <p:spPr>
          <a:xfrm>
            <a:off x="749808" y="4892040"/>
            <a:ext cx="10789920" cy="1143000"/>
          </a:xfrm>
          <a:prstGeom prst="rect">
            <a:avLst/>
          </a:prstGeom>
          <a:noFill/>
        </p:spPr>
        <p:txBody>
          <a:bodyPr wrap="square" lIns="18288" tIns="18288" rIns="18288" bIns="18288" anchor="t">
            <a:spAutoFit/>
          </a:bodyPr>
          <a:lstStyle/>
          <a:p>
            <a:pPr algn="l">
              <a:defRPr sz="1750" b="0" i="0">
                <a:solidFill>
                  <a:srgbClr val="65788C"/>
                </a:solidFill>
                <a:latin typeface="Calibri"/>
              </a:defRPr>
            </a:pPr>
            <a:r>
              <a:t>Una soglia automatica trasforma il PEF in garanzia di ricavo. Il trigger deve aprire l’istruttoria, non predeterminare il diritto. Nei servizi con utenti pubblici, va distinto il rischio di domanda dalla decisione unilaterale dell’ente che riduce il bacino o modifica le tariffe.</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51</a:t>
            </a:r>
          </a:p>
        </p:txBody>
      </p:sp>
    </p:spTree>
    <p:extLst>
      <p:ext uri="{BB962C8B-B14F-4D97-AF65-F5344CB8AC3E}">
        <p14:creationId xmlns:p14="http://schemas.microsoft.com/office/powerpoint/2010/main" val="2454060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Clausola di disponibilità: il canone deve reagire alla performance</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52</a:t>
            </a:r>
          </a:p>
        </p:txBody>
      </p:sp>
      <p:sp>
        <p:nvSpPr>
          <p:cNvPr id="6" name="Rounded Rectangle 5"/>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DISPONIBILITÀ</a:t>
            </a:r>
          </a:p>
        </p:txBody>
      </p:sp>
      <p:sp>
        <p:nvSpPr>
          <p:cNvPr id="7" name="Rounded Rectangle 6"/>
          <p:cNvSpPr/>
          <p:nvPr/>
        </p:nvSpPr>
        <p:spPr>
          <a:xfrm>
            <a:off x="658368" y="1783080"/>
            <a:ext cx="10972800" cy="297180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t>“Il canone di disponibilità è dovuto in misura proporzionale alla disponibilità effettiva dell’opera o del servizio. Per ciascun evento di indisponibilità si applica l’abbattimento D = C × P × T × K, dove C è il canone del periodo, P il peso della componente indisponibile, T la durata normalizzata e K il coefficiente di criticità. Gli eventi esclusi sono tassativamente indicati e documentati.”</a:t>
            </a:r>
          </a:p>
        </p:txBody>
      </p:sp>
      <p:sp>
        <p:nvSpPr>
          <p:cNvPr id="8" name="TextBox 7"/>
          <p:cNvSpPr txBox="1"/>
          <p:nvPr/>
        </p:nvSpPr>
        <p:spPr>
          <a:xfrm>
            <a:off x="749808" y="4892040"/>
            <a:ext cx="10789920" cy="1143000"/>
          </a:xfrm>
          <a:prstGeom prst="rect">
            <a:avLst/>
          </a:prstGeom>
          <a:noFill/>
        </p:spPr>
        <p:txBody>
          <a:bodyPr wrap="square" lIns="18288" tIns="18288" rIns="18288" bIns="18288" anchor="t">
            <a:spAutoFit/>
          </a:bodyPr>
          <a:lstStyle/>
          <a:p>
            <a:pPr algn="l">
              <a:defRPr sz="1750" b="0" i="0">
                <a:solidFill>
                  <a:srgbClr val="65788C"/>
                </a:solidFill>
                <a:latin typeface="Calibri"/>
              </a:defRPr>
            </a:pPr>
            <a:r>
              <a:t>La formula rende effettivo il rischio di disponibilità. Se il canone rimane sostanzialmente integrale nonostante la mancata fruibilità, il trasferimento del rischio si indebolisce. Un cap troppo basso può avere lo stesso effetto.</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52</a:t>
            </a:r>
          </a:p>
        </p:txBody>
      </p:sp>
    </p:spTree>
    <p:extLst>
      <p:ext uri="{BB962C8B-B14F-4D97-AF65-F5344CB8AC3E}">
        <p14:creationId xmlns:p14="http://schemas.microsoft.com/office/powerpoint/2010/main" val="31115058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Rischio costruzione e autorizzazioni: il cronoprogramma deve distinguere le cause</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53</a:t>
            </a:r>
          </a:p>
        </p:txBody>
      </p:sp>
      <p:sp>
        <p:nvSpPr>
          <p:cNvPr id="6" name="Rounded Rectangle 5"/>
          <p:cNvSpPr/>
          <p:nvPr/>
        </p:nvSpPr>
        <p:spPr>
          <a:xfrm>
            <a:off x="685800" y="1325880"/>
            <a:ext cx="10835640" cy="4892040"/>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l">
              <a:lnSpc>
                <a:spcPct val="100000"/>
              </a:lnSpc>
              <a:spcAft>
                <a:spcPts val="900"/>
              </a:spcAft>
              <a:defRPr sz="2000" b="0" i="0">
                <a:solidFill>
                  <a:srgbClr val="252F38"/>
                </a:solidFill>
                <a:latin typeface="Calibri"/>
              </a:defRPr>
            </a:pPr>
            <a:r>
              <a:t>Il monitoraggio deve separare: ritardo progettuale del privato; mancata disponibilità delle aree; prescrizioni di enti terzi; varianti richieste dall’ente; condizioni geologiche; forza maggiore. La generica voce “ritardo autorizzativo” non consente di allocare il rischio.</a:t>
            </a:r>
          </a:p>
          <a:p>
            <a:pPr algn="l">
              <a:lnSpc>
                <a:spcPct val="100000"/>
              </a:lnSpc>
              <a:spcAft>
                <a:spcPts val="900"/>
              </a:spcAft>
              <a:defRPr sz="1900" b="0" i="1">
                <a:solidFill>
                  <a:srgbClr val="183E68"/>
                </a:solidFill>
                <a:latin typeface="Calibri"/>
              </a:defRPr>
            </a:pPr>
            <a:r>
              <a:t>Clausola: il concessionario aggiorna mensilmente il critical path e segnala entro __ giorni ogni evento che possa incidere sulla milestone. L’omessa segnalazione non trasferisce il rischio alla PA, salvo impossibilità non imputabile.</a:t>
            </a:r>
          </a:p>
          <a:p>
            <a:pPr algn="l">
              <a:lnSpc>
                <a:spcPct val="100000"/>
              </a:lnSpc>
              <a:spcAft>
                <a:spcPts val="900"/>
              </a:spcAft>
              <a:defRPr sz="2000" b="1" i="0">
                <a:solidFill>
                  <a:srgbClr val="008492"/>
                </a:solidFill>
                <a:latin typeface="Calibri"/>
              </a:defRPr>
            </a:pPr>
            <a:r>
              <a:t>L’estensione del termine deve essere pari all’impatto netto sul percorso critico, non alla durata astratta dell’evento. L’eventuale compensazione economica richiede prova dei costi incrementali efficienti e mitigati.</a:t>
            </a:r>
          </a:p>
        </p:txBody>
      </p:sp>
    </p:spTree>
    <p:extLst>
      <p:ext uri="{BB962C8B-B14F-4D97-AF65-F5344CB8AC3E}">
        <p14:creationId xmlns:p14="http://schemas.microsoft.com/office/powerpoint/2010/main" val="28689729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Clausola di riequilibrio: evento, causalità, significatività e misura minima</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54</a:t>
            </a:r>
          </a:p>
        </p:txBody>
      </p:sp>
      <p:sp>
        <p:nvSpPr>
          <p:cNvPr id="6" name="Rounded Rectangle 5"/>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RIEQUILIBRIO</a:t>
            </a:r>
          </a:p>
        </p:txBody>
      </p:sp>
      <p:sp>
        <p:nvSpPr>
          <p:cNvPr id="7" name="Rounded Rectangle 6"/>
          <p:cNvSpPr/>
          <p:nvPr/>
        </p:nvSpPr>
        <p:spPr>
          <a:xfrm>
            <a:off x="658368" y="1783080"/>
            <a:ext cx="10972800" cy="297180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t>“Costituisce evento potenzialmente riequilibrabile esclusivamente la circostanza non imputabile al Concessionario, non ricompresa nei rischi allo stesso allocati e idonea ad alterare in modo significativo l’equilibrio economico-finanziario. L’istanza indica scenario base, scenario con evento, misure di mitigazione, impatto su VAN, TIR, DSCR/LLCR e proposta di misura minima. Il riequilibrio non ripristina ricavi o utili nominali, ma l’equilibrio alle condizioni originarie depurato dai rischi assunti.”</a:t>
            </a:r>
          </a:p>
        </p:txBody>
      </p:sp>
      <p:sp>
        <p:nvSpPr>
          <p:cNvPr id="8" name="TextBox 7"/>
          <p:cNvSpPr txBox="1"/>
          <p:nvPr/>
        </p:nvSpPr>
        <p:spPr>
          <a:xfrm>
            <a:off x="749808" y="4892040"/>
            <a:ext cx="10789920" cy="1143000"/>
          </a:xfrm>
          <a:prstGeom prst="rect">
            <a:avLst/>
          </a:prstGeom>
          <a:noFill/>
        </p:spPr>
        <p:txBody>
          <a:bodyPr wrap="square" lIns="18288" tIns="18288" rIns="18288" bIns="18288" anchor="t">
            <a:spAutoFit/>
          </a:bodyPr>
          <a:lstStyle/>
          <a:p>
            <a:pPr algn="l">
              <a:defRPr sz="1750" b="0" i="0">
                <a:solidFill>
                  <a:srgbClr val="65788C"/>
                </a:solidFill>
                <a:latin typeface="Calibri"/>
              </a:defRPr>
            </a:pPr>
            <a:r>
              <a:t>La misura può combinare modifica tariffaria, canone, durata, obblighi o contributo, ma deve essere la meno distorsiva e compatibile con l’art. 120/discipline della concessione. Ogni misura richiede aggiornamento del PEF e della matrice.</a:t>
            </a:r>
          </a:p>
        </p:txBody>
      </p:sp>
      <p:sp>
        <p:nvSpPr>
          <p:cNvPr id="9" name="TextBox 8"/>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Artt. 177, 182 e 192 d.lgs. 36/2023.</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54</a:t>
            </a:r>
          </a:p>
        </p:txBody>
      </p:sp>
    </p:spTree>
    <p:extLst>
      <p:ext uri="{BB962C8B-B14F-4D97-AF65-F5344CB8AC3E}">
        <p14:creationId xmlns:p14="http://schemas.microsoft.com/office/powerpoint/2010/main" val="22552161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Nel PPP il controllo riguarda anche la permanenza del rischio in capo al privato</a:t>
            </a:r>
          </a:p>
        </p:txBody>
      </p:sp>
      <p:sp>
        <p:nvSpPr>
          <p:cNvPr id="5" name="TextBox 4"/>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Artt. 174-177 e 192 d.lgs. 36/2023; direttiva 2014/23/UE.</a:t>
            </a:r>
          </a:p>
        </p:txBody>
      </p:sp>
      <p:sp>
        <p:nvSpPr>
          <p:cNvPr id="6" name="TextBox 5"/>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48</a:t>
            </a:r>
          </a:p>
        </p:txBody>
      </p:sp>
      <p:sp>
        <p:nvSpPr>
          <p:cNvPr id="7" name="Rounded Rectangle 6"/>
          <p:cNvSpPr/>
          <p:nvPr/>
        </p:nvSpPr>
        <p:spPr>
          <a:xfrm>
            <a:off x="685800" y="1325880"/>
            <a:ext cx="10835640" cy="4892040"/>
          </a:xfrm>
          <a:prstGeom prst="roundRect">
            <a:avLst/>
          </a:prstGeom>
          <a:solidFill>
            <a:srgbClr val="F7FAFD"/>
          </a:solidFill>
          <a:ln w="12700">
            <a:solidFill>
              <a:srgbClr val="CDDAE6"/>
            </a:solidFill>
          </a:ln>
        </p:spPr>
        <p:style>
          <a:lnRef idx="1">
            <a:schemeClr val="accent1"/>
          </a:lnRef>
          <a:fillRef idx="3">
            <a:schemeClr val="accent1"/>
          </a:fillRef>
          <a:effectRef idx="2">
            <a:schemeClr val="accent1"/>
          </a:effectRef>
          <a:fontRef idx="minor">
            <a:schemeClr val="lt1"/>
          </a:fontRef>
        </p:style>
        <p:txBody>
          <a:bodyPr wrap="square" lIns="128016" tIns="91440" rIns="128016" bIns="54864" rtlCol="0" anchor="t">
            <a:noAutofit/>
          </a:bodyPr>
          <a:lstStyle/>
          <a:p>
            <a:pPr algn="l">
              <a:lnSpc>
                <a:spcPct val="100000"/>
              </a:lnSpc>
              <a:spcAft>
                <a:spcPts val="900"/>
              </a:spcAft>
              <a:defRPr sz="2000" b="0" i="0">
                <a:solidFill>
                  <a:srgbClr val="252F38"/>
                </a:solidFill>
                <a:latin typeface="Calibri"/>
              </a:defRPr>
            </a:pPr>
            <a:r>
              <a:t>Il monitoraggio non si limita alla regolare esecuzione. Deve verificare che i pagamenti pubblici, le modifiche, le garanzie e i riequilibri non neutralizzino l’esposizione del concessionario alle fluttuazioni del mercato o alla disponibilità della prestazione.</a:t>
            </a:r>
          </a:p>
          <a:p>
            <a:pPr algn="l">
              <a:lnSpc>
                <a:spcPct val="100000"/>
              </a:lnSpc>
              <a:spcAft>
                <a:spcPts val="900"/>
              </a:spcAft>
              <a:defRPr sz="2000" b="1" i="0">
                <a:solidFill>
                  <a:srgbClr val="183E68"/>
                </a:solidFill>
                <a:latin typeface="Calibri"/>
              </a:defRPr>
            </a:pPr>
            <a:r>
              <a:t>Ogni decisione esecutiva va letta su due piani: effetto sul servizio e effetto sull’allocazione del rischio. Un contributo aggiuntivo, una proroga o un abbattimento penale possono essere legittimi, ma devono essere misurati contro il PEF e la matrice.</a:t>
            </a:r>
          </a:p>
          <a:p>
            <a:pPr algn="l">
              <a:lnSpc>
                <a:spcPct val="100000"/>
              </a:lnSpc>
              <a:spcAft>
                <a:spcPts val="900"/>
              </a:spcAft>
              <a:defRPr sz="2000" b="0" i="0">
                <a:solidFill>
                  <a:srgbClr val="008492"/>
                </a:solidFill>
                <a:latin typeface="Calibri"/>
              </a:defRPr>
            </a:pPr>
            <a:r>
              <a:t>La domanda corretta non è “il concessionario è in perdita?”, ma “quale evento ha prodotto lo scostamento, a chi era allocato, quale impatto controfattuale ha avuto e qual è la misura minima di riequilibrio?”.</a:t>
            </a:r>
          </a:p>
        </p:txBody>
      </p:sp>
    </p:spTree>
    <p:extLst>
      <p:ext uri="{BB962C8B-B14F-4D97-AF65-F5344CB8AC3E}">
        <p14:creationId xmlns:p14="http://schemas.microsoft.com/office/powerpoint/2010/main" val="35215956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2ED95DA3-E275-4A1D-94B3-D90D5904E50C}"/>
              </a:ext>
            </a:extLst>
          </p:cNvPr>
          <p:cNvSpPr>
            <a:spLocks noGrp="1"/>
          </p:cNvSpPr>
          <p:nvPr/>
        </p:nvSpPr>
        <p:spPr>
          <a:xfrm>
            <a:off x="633967" y="299085"/>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Appalto e concessione richiedono controlli diversi</a:t>
            </a:r>
          </a:p>
        </p:txBody>
      </p:sp>
      <p:sp>
        <p:nvSpPr>
          <p:cNvPr id="4" name="Rettangolo 3">
            <a:extLst>
              <a:ext uri="{FF2B5EF4-FFF2-40B4-BE49-F238E27FC236}">
                <a16:creationId xmlns:a16="http://schemas.microsoft.com/office/drawing/2014/main" id="{54C08EDB-A442-426A-ABD4-9C5AA414B89B}"/>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C42CB018-AFB1-40D3-9156-A2B05EE54E10}"/>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0A9B29E8-B3AD-4870-8497-983AF728302C}"/>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7</a:t>
            </a:r>
          </a:p>
        </p:txBody>
      </p:sp>
      <p:sp>
        <p:nvSpPr>
          <p:cNvPr id="8" name="Rettangolo 7">
            <a:extLst>
              <a:ext uri="{FF2B5EF4-FFF2-40B4-BE49-F238E27FC236}">
                <a16:creationId xmlns:a16="http://schemas.microsoft.com/office/drawing/2014/main" id="{B76D7BA4-46F9-43B7-A335-0DE9F7984C80}"/>
              </a:ext>
            </a:extLst>
          </p:cNvPr>
          <p:cNvSpPr>
            <a:spLocks noGrp="1"/>
          </p:cNvSpPr>
          <p:nvPr/>
        </p:nvSpPr>
        <p:spPr>
          <a:xfrm>
            <a:off x="400050" y="1428750"/>
            <a:ext cx="2050542" cy="4953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63C3BADA-5FC5-45D6-B5CD-FB3C121A2C2A}"/>
              </a:ext>
            </a:extLst>
          </p:cNvPr>
          <p:cNvSpPr>
            <a:spLocks noGrp="1"/>
          </p:cNvSpPr>
          <p:nvPr/>
        </p:nvSpPr>
        <p:spPr>
          <a:xfrm>
            <a:off x="476250" y="1504950"/>
            <a:ext cx="1898142"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Profilo</a:t>
            </a:r>
          </a:p>
        </p:txBody>
      </p:sp>
      <p:sp>
        <p:nvSpPr>
          <p:cNvPr id="10" name="Rettangolo 9">
            <a:extLst>
              <a:ext uri="{FF2B5EF4-FFF2-40B4-BE49-F238E27FC236}">
                <a16:creationId xmlns:a16="http://schemas.microsoft.com/office/drawing/2014/main" id="{AC4A84DF-9346-4530-A619-4E4031B27BBD}"/>
              </a:ext>
            </a:extLst>
          </p:cNvPr>
          <p:cNvSpPr>
            <a:spLocks noGrp="1"/>
          </p:cNvSpPr>
          <p:nvPr/>
        </p:nvSpPr>
        <p:spPr>
          <a:xfrm>
            <a:off x="2450592" y="1428750"/>
            <a:ext cx="4215003" cy="4953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575DB053-FC69-415D-91F3-5BB5F244337E}"/>
              </a:ext>
            </a:extLst>
          </p:cNvPr>
          <p:cNvSpPr>
            <a:spLocks noGrp="1"/>
          </p:cNvSpPr>
          <p:nvPr/>
        </p:nvSpPr>
        <p:spPr>
          <a:xfrm>
            <a:off x="2526792" y="1504950"/>
            <a:ext cx="4062603"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Appalto</a:t>
            </a:r>
          </a:p>
        </p:txBody>
      </p:sp>
      <p:sp>
        <p:nvSpPr>
          <p:cNvPr id="12" name="Rettangolo 11">
            <a:extLst>
              <a:ext uri="{FF2B5EF4-FFF2-40B4-BE49-F238E27FC236}">
                <a16:creationId xmlns:a16="http://schemas.microsoft.com/office/drawing/2014/main" id="{29F54E1D-8A58-4FE1-8A83-14C15155FE35}"/>
              </a:ext>
            </a:extLst>
          </p:cNvPr>
          <p:cNvSpPr>
            <a:spLocks noGrp="1"/>
          </p:cNvSpPr>
          <p:nvPr/>
        </p:nvSpPr>
        <p:spPr>
          <a:xfrm>
            <a:off x="6665595" y="1428750"/>
            <a:ext cx="5126355" cy="4953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51300DC9-856D-460B-8DB7-AE7984218E01}"/>
              </a:ext>
            </a:extLst>
          </p:cNvPr>
          <p:cNvSpPr>
            <a:spLocks noGrp="1"/>
          </p:cNvSpPr>
          <p:nvPr/>
        </p:nvSpPr>
        <p:spPr>
          <a:xfrm>
            <a:off x="6741795" y="1504950"/>
            <a:ext cx="4973955"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Concessione / PPP</a:t>
            </a:r>
          </a:p>
        </p:txBody>
      </p:sp>
      <p:sp>
        <p:nvSpPr>
          <p:cNvPr id="14" name="Rettangolo 13">
            <a:extLst>
              <a:ext uri="{FF2B5EF4-FFF2-40B4-BE49-F238E27FC236}">
                <a16:creationId xmlns:a16="http://schemas.microsoft.com/office/drawing/2014/main" id="{0121EF36-7D19-432E-8B4E-AC09E4A5A747}"/>
              </a:ext>
            </a:extLst>
          </p:cNvPr>
          <p:cNvSpPr>
            <a:spLocks noGrp="1"/>
          </p:cNvSpPr>
          <p:nvPr/>
        </p:nvSpPr>
        <p:spPr>
          <a:xfrm>
            <a:off x="400050" y="1924050"/>
            <a:ext cx="2050542" cy="767715"/>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51A3A2D2-95BD-468D-9D51-9586B714DA83}"/>
              </a:ext>
            </a:extLst>
          </p:cNvPr>
          <p:cNvSpPr>
            <a:spLocks noGrp="1"/>
          </p:cNvSpPr>
          <p:nvPr/>
        </p:nvSpPr>
        <p:spPr>
          <a:xfrm>
            <a:off x="476250" y="1990725"/>
            <a:ext cx="1898142"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Corrispettivo</a:t>
            </a:r>
          </a:p>
        </p:txBody>
      </p:sp>
      <p:sp>
        <p:nvSpPr>
          <p:cNvPr id="16" name="Rettangolo 15">
            <a:extLst>
              <a:ext uri="{FF2B5EF4-FFF2-40B4-BE49-F238E27FC236}">
                <a16:creationId xmlns:a16="http://schemas.microsoft.com/office/drawing/2014/main" id="{F5BF5877-3990-4327-9D03-40A0BF15C83B}"/>
              </a:ext>
            </a:extLst>
          </p:cNvPr>
          <p:cNvSpPr>
            <a:spLocks noGrp="1"/>
          </p:cNvSpPr>
          <p:nvPr/>
        </p:nvSpPr>
        <p:spPr>
          <a:xfrm>
            <a:off x="2450592" y="1924050"/>
            <a:ext cx="4215003" cy="767715"/>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2DCCB9C3-DDA8-4CE9-A69A-973ECFD080FD}"/>
              </a:ext>
            </a:extLst>
          </p:cNvPr>
          <p:cNvSpPr>
            <a:spLocks noGrp="1"/>
          </p:cNvSpPr>
          <p:nvPr/>
        </p:nvSpPr>
        <p:spPr>
          <a:xfrm>
            <a:off x="2526792" y="1990725"/>
            <a:ext cx="4062603"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Prezzo per prestazioni eseguite</a:t>
            </a:r>
          </a:p>
        </p:txBody>
      </p:sp>
      <p:sp>
        <p:nvSpPr>
          <p:cNvPr id="18" name="Rettangolo 17">
            <a:extLst>
              <a:ext uri="{FF2B5EF4-FFF2-40B4-BE49-F238E27FC236}">
                <a16:creationId xmlns:a16="http://schemas.microsoft.com/office/drawing/2014/main" id="{405BA468-1375-469D-9234-39C1B4215277}"/>
              </a:ext>
            </a:extLst>
          </p:cNvPr>
          <p:cNvSpPr>
            <a:spLocks noGrp="1"/>
          </p:cNvSpPr>
          <p:nvPr/>
        </p:nvSpPr>
        <p:spPr>
          <a:xfrm>
            <a:off x="6665595" y="1924050"/>
            <a:ext cx="5126355" cy="767715"/>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DB101144-2D9C-49A4-81FD-3AD003D39796}"/>
              </a:ext>
            </a:extLst>
          </p:cNvPr>
          <p:cNvSpPr>
            <a:spLocks noGrp="1"/>
          </p:cNvSpPr>
          <p:nvPr/>
        </p:nvSpPr>
        <p:spPr>
          <a:xfrm>
            <a:off x="6741795" y="1990725"/>
            <a:ext cx="4973955"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Diritto di gestione, eventualmente accompagnato da un prezzo</a:t>
            </a:r>
          </a:p>
        </p:txBody>
      </p:sp>
      <p:sp>
        <p:nvSpPr>
          <p:cNvPr id="20" name="Rettangolo 19">
            <a:extLst>
              <a:ext uri="{FF2B5EF4-FFF2-40B4-BE49-F238E27FC236}">
                <a16:creationId xmlns:a16="http://schemas.microsoft.com/office/drawing/2014/main" id="{4A15626E-8FA3-4A55-AE63-C84F5BD473F4}"/>
              </a:ext>
            </a:extLst>
          </p:cNvPr>
          <p:cNvSpPr>
            <a:spLocks noGrp="1"/>
          </p:cNvSpPr>
          <p:nvPr/>
        </p:nvSpPr>
        <p:spPr>
          <a:xfrm>
            <a:off x="400050" y="2691765"/>
            <a:ext cx="2050542" cy="767715"/>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CBFCE277-470A-4200-A7CB-2DF318A8B8D2}"/>
              </a:ext>
            </a:extLst>
          </p:cNvPr>
          <p:cNvSpPr>
            <a:spLocks noGrp="1"/>
          </p:cNvSpPr>
          <p:nvPr/>
        </p:nvSpPr>
        <p:spPr>
          <a:xfrm>
            <a:off x="476250" y="2758440"/>
            <a:ext cx="1898142"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Rischio centrale</a:t>
            </a:r>
          </a:p>
        </p:txBody>
      </p:sp>
      <p:sp>
        <p:nvSpPr>
          <p:cNvPr id="22" name="Rettangolo 21">
            <a:extLst>
              <a:ext uri="{FF2B5EF4-FFF2-40B4-BE49-F238E27FC236}">
                <a16:creationId xmlns:a16="http://schemas.microsoft.com/office/drawing/2014/main" id="{29955D34-19B9-4CEF-878A-699833FF5C14}"/>
              </a:ext>
            </a:extLst>
          </p:cNvPr>
          <p:cNvSpPr>
            <a:spLocks noGrp="1"/>
          </p:cNvSpPr>
          <p:nvPr/>
        </p:nvSpPr>
        <p:spPr>
          <a:xfrm>
            <a:off x="2450592" y="2691765"/>
            <a:ext cx="4215003" cy="767715"/>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8F85EC18-6AD1-4A69-BA75-612D255C0CAE}"/>
              </a:ext>
            </a:extLst>
          </p:cNvPr>
          <p:cNvSpPr>
            <a:spLocks noGrp="1"/>
          </p:cNvSpPr>
          <p:nvPr/>
        </p:nvSpPr>
        <p:spPr>
          <a:xfrm>
            <a:off x="2526792" y="2758440"/>
            <a:ext cx="4062603"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Rischio di corretta esecuzione</a:t>
            </a:r>
          </a:p>
        </p:txBody>
      </p:sp>
      <p:sp>
        <p:nvSpPr>
          <p:cNvPr id="24" name="Rettangolo 23">
            <a:extLst>
              <a:ext uri="{FF2B5EF4-FFF2-40B4-BE49-F238E27FC236}">
                <a16:creationId xmlns:a16="http://schemas.microsoft.com/office/drawing/2014/main" id="{BBBD54DA-5476-438B-9B83-CD37827DA1BD}"/>
              </a:ext>
            </a:extLst>
          </p:cNvPr>
          <p:cNvSpPr>
            <a:spLocks noGrp="1"/>
          </p:cNvSpPr>
          <p:nvPr/>
        </p:nvSpPr>
        <p:spPr>
          <a:xfrm>
            <a:off x="6665595" y="2691765"/>
            <a:ext cx="5126355" cy="767715"/>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DB96AA78-3416-4CC5-AE1A-08FB1B22C5FF}"/>
              </a:ext>
            </a:extLst>
          </p:cNvPr>
          <p:cNvSpPr>
            <a:spLocks noGrp="1"/>
          </p:cNvSpPr>
          <p:nvPr/>
        </p:nvSpPr>
        <p:spPr>
          <a:xfrm>
            <a:off x="6741795" y="2758440"/>
            <a:ext cx="4973955"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Rischio operativo della gestione e/o dei lavori</a:t>
            </a:r>
          </a:p>
        </p:txBody>
      </p:sp>
      <p:sp>
        <p:nvSpPr>
          <p:cNvPr id="26" name="Rettangolo 25">
            <a:extLst>
              <a:ext uri="{FF2B5EF4-FFF2-40B4-BE49-F238E27FC236}">
                <a16:creationId xmlns:a16="http://schemas.microsoft.com/office/drawing/2014/main" id="{5C5DE6C9-0202-4201-988B-557B47A6FE26}"/>
              </a:ext>
            </a:extLst>
          </p:cNvPr>
          <p:cNvSpPr>
            <a:spLocks noGrp="1"/>
          </p:cNvSpPr>
          <p:nvPr/>
        </p:nvSpPr>
        <p:spPr>
          <a:xfrm>
            <a:off x="400050" y="3459480"/>
            <a:ext cx="2050542" cy="767715"/>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3362734A-4506-46EC-9D8A-B91DA5B09436}"/>
              </a:ext>
            </a:extLst>
          </p:cNvPr>
          <p:cNvSpPr>
            <a:spLocks noGrp="1"/>
          </p:cNvSpPr>
          <p:nvPr/>
        </p:nvSpPr>
        <p:spPr>
          <a:xfrm>
            <a:off x="476250" y="3526155"/>
            <a:ext cx="1898142"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Controllo</a:t>
            </a:r>
          </a:p>
        </p:txBody>
      </p:sp>
      <p:sp>
        <p:nvSpPr>
          <p:cNvPr id="28" name="Rettangolo 27">
            <a:extLst>
              <a:ext uri="{FF2B5EF4-FFF2-40B4-BE49-F238E27FC236}">
                <a16:creationId xmlns:a16="http://schemas.microsoft.com/office/drawing/2014/main" id="{35ACCF8F-138F-4F6E-8CEA-0C9F82F28697}"/>
              </a:ext>
            </a:extLst>
          </p:cNvPr>
          <p:cNvSpPr>
            <a:spLocks noGrp="1"/>
          </p:cNvSpPr>
          <p:nvPr/>
        </p:nvSpPr>
        <p:spPr>
          <a:xfrm>
            <a:off x="2450592" y="3459480"/>
            <a:ext cx="4215003" cy="767715"/>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D984B4FC-D750-4B88-8567-EE5BD6B9BFB0}"/>
              </a:ext>
            </a:extLst>
          </p:cNvPr>
          <p:cNvSpPr>
            <a:spLocks noGrp="1"/>
          </p:cNvSpPr>
          <p:nvPr/>
        </p:nvSpPr>
        <p:spPr>
          <a:xfrm>
            <a:off x="2526792" y="3526155"/>
            <a:ext cx="4062603"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Conformità, quantità, tempi e contabilità</a:t>
            </a:r>
          </a:p>
        </p:txBody>
      </p:sp>
      <p:sp>
        <p:nvSpPr>
          <p:cNvPr id="30" name="Rettangolo 29">
            <a:extLst>
              <a:ext uri="{FF2B5EF4-FFF2-40B4-BE49-F238E27FC236}">
                <a16:creationId xmlns:a16="http://schemas.microsoft.com/office/drawing/2014/main" id="{7571B230-0DB1-4B7B-BA39-D5A60B1B09C0}"/>
              </a:ext>
            </a:extLst>
          </p:cNvPr>
          <p:cNvSpPr>
            <a:spLocks noGrp="1"/>
          </p:cNvSpPr>
          <p:nvPr/>
        </p:nvSpPr>
        <p:spPr>
          <a:xfrm>
            <a:off x="6665595" y="3459480"/>
            <a:ext cx="5126355" cy="767715"/>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551456DF-1B7F-4B16-A519-77FF833B5AFF}"/>
              </a:ext>
            </a:extLst>
          </p:cNvPr>
          <p:cNvSpPr>
            <a:spLocks noGrp="1"/>
          </p:cNvSpPr>
          <p:nvPr/>
        </p:nvSpPr>
        <p:spPr>
          <a:xfrm>
            <a:off x="6741795" y="3526155"/>
            <a:ext cx="4973955"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Prestazione + permanenza del rischio + sostenibilità dei flussi</a:t>
            </a:r>
          </a:p>
        </p:txBody>
      </p:sp>
      <p:sp>
        <p:nvSpPr>
          <p:cNvPr id="32" name="Rettangolo 31">
            <a:extLst>
              <a:ext uri="{FF2B5EF4-FFF2-40B4-BE49-F238E27FC236}">
                <a16:creationId xmlns:a16="http://schemas.microsoft.com/office/drawing/2014/main" id="{89988CB3-0282-4261-A074-D1634B39438A}"/>
              </a:ext>
            </a:extLst>
          </p:cNvPr>
          <p:cNvSpPr>
            <a:spLocks noGrp="1"/>
          </p:cNvSpPr>
          <p:nvPr/>
        </p:nvSpPr>
        <p:spPr>
          <a:xfrm>
            <a:off x="400050" y="4227195"/>
            <a:ext cx="2050542" cy="767715"/>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225619D8-F456-4100-ABE9-7093690C2BCC}"/>
              </a:ext>
            </a:extLst>
          </p:cNvPr>
          <p:cNvSpPr>
            <a:spLocks noGrp="1"/>
          </p:cNvSpPr>
          <p:nvPr/>
        </p:nvSpPr>
        <p:spPr>
          <a:xfrm>
            <a:off x="476250" y="4293870"/>
            <a:ext cx="1898142"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Scostamento</a:t>
            </a:r>
          </a:p>
        </p:txBody>
      </p:sp>
      <p:sp>
        <p:nvSpPr>
          <p:cNvPr id="34" name="Rettangolo 33">
            <a:extLst>
              <a:ext uri="{FF2B5EF4-FFF2-40B4-BE49-F238E27FC236}">
                <a16:creationId xmlns:a16="http://schemas.microsoft.com/office/drawing/2014/main" id="{EE696C20-06F6-4085-A8A3-DBC675AED947}"/>
              </a:ext>
            </a:extLst>
          </p:cNvPr>
          <p:cNvSpPr>
            <a:spLocks noGrp="1"/>
          </p:cNvSpPr>
          <p:nvPr/>
        </p:nvSpPr>
        <p:spPr>
          <a:xfrm>
            <a:off x="2450592" y="4227195"/>
            <a:ext cx="4215003" cy="767715"/>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6DD509DE-6DEA-4F53-BF3C-9DB1E54B0264}"/>
              </a:ext>
            </a:extLst>
          </p:cNvPr>
          <p:cNvSpPr>
            <a:spLocks noGrp="1"/>
          </p:cNvSpPr>
          <p:nvPr/>
        </p:nvSpPr>
        <p:spPr>
          <a:xfrm>
            <a:off x="2526792" y="4293870"/>
            <a:ext cx="4062603"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Può generare penale, variante o revisione</a:t>
            </a:r>
          </a:p>
        </p:txBody>
      </p:sp>
      <p:sp>
        <p:nvSpPr>
          <p:cNvPr id="36" name="Rettangolo 35">
            <a:extLst>
              <a:ext uri="{FF2B5EF4-FFF2-40B4-BE49-F238E27FC236}">
                <a16:creationId xmlns:a16="http://schemas.microsoft.com/office/drawing/2014/main" id="{49445D3D-FF81-48A8-A6E2-339B2D6BF663}"/>
              </a:ext>
            </a:extLst>
          </p:cNvPr>
          <p:cNvSpPr>
            <a:spLocks noGrp="1"/>
          </p:cNvSpPr>
          <p:nvPr/>
        </p:nvSpPr>
        <p:spPr>
          <a:xfrm>
            <a:off x="6665595" y="4227195"/>
            <a:ext cx="5126355" cy="767715"/>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209BBFBC-0461-46AD-817D-60CF8B044322}"/>
              </a:ext>
            </a:extLst>
          </p:cNvPr>
          <p:cNvSpPr>
            <a:spLocks noGrp="1"/>
          </p:cNvSpPr>
          <p:nvPr/>
        </p:nvSpPr>
        <p:spPr>
          <a:xfrm>
            <a:off x="6741795" y="4293870"/>
            <a:ext cx="4973955"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Può incidere su canone, domanda, covenant e allocazione del rischio</a:t>
            </a:r>
          </a:p>
        </p:txBody>
      </p:sp>
      <p:sp>
        <p:nvSpPr>
          <p:cNvPr id="38" name="Rettangolo 37">
            <a:extLst>
              <a:ext uri="{FF2B5EF4-FFF2-40B4-BE49-F238E27FC236}">
                <a16:creationId xmlns:a16="http://schemas.microsoft.com/office/drawing/2014/main" id="{D342416B-74EF-4E25-A963-01F174B15E21}"/>
              </a:ext>
            </a:extLst>
          </p:cNvPr>
          <p:cNvSpPr>
            <a:spLocks noGrp="1"/>
          </p:cNvSpPr>
          <p:nvPr/>
        </p:nvSpPr>
        <p:spPr>
          <a:xfrm>
            <a:off x="400050" y="4994910"/>
            <a:ext cx="2050542" cy="767715"/>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FC86E5F6-93CA-4A40-AA02-87A3A2BB234E}"/>
              </a:ext>
            </a:extLst>
          </p:cNvPr>
          <p:cNvSpPr>
            <a:spLocks noGrp="1"/>
          </p:cNvSpPr>
          <p:nvPr/>
        </p:nvSpPr>
        <p:spPr>
          <a:xfrm>
            <a:off x="476250" y="5061585"/>
            <a:ext cx="1898142" cy="653415"/>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Errore tipico</a:t>
            </a:r>
          </a:p>
        </p:txBody>
      </p:sp>
      <p:sp>
        <p:nvSpPr>
          <p:cNvPr id="40" name="Rettangolo 39">
            <a:extLst>
              <a:ext uri="{FF2B5EF4-FFF2-40B4-BE49-F238E27FC236}">
                <a16:creationId xmlns:a16="http://schemas.microsoft.com/office/drawing/2014/main" id="{8DF11B93-0ABA-4A71-92F6-0FE3DA3F0E1D}"/>
              </a:ext>
            </a:extLst>
          </p:cNvPr>
          <p:cNvSpPr>
            <a:spLocks noGrp="1"/>
          </p:cNvSpPr>
          <p:nvPr/>
        </p:nvSpPr>
        <p:spPr>
          <a:xfrm>
            <a:off x="2450592" y="4994910"/>
            <a:ext cx="4215003" cy="767715"/>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952B80C2-6B22-4EA3-A06A-0568F6D70149}"/>
              </a:ext>
            </a:extLst>
          </p:cNvPr>
          <p:cNvSpPr>
            <a:spLocks noGrp="1"/>
          </p:cNvSpPr>
          <p:nvPr/>
        </p:nvSpPr>
        <p:spPr>
          <a:xfrm>
            <a:off x="2526792" y="5061585"/>
            <a:ext cx="4062603"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Applicare automaticamente logiche a corpo/misura</a:t>
            </a:r>
          </a:p>
        </p:txBody>
      </p:sp>
      <p:sp>
        <p:nvSpPr>
          <p:cNvPr id="42" name="Rettangolo 41">
            <a:extLst>
              <a:ext uri="{FF2B5EF4-FFF2-40B4-BE49-F238E27FC236}">
                <a16:creationId xmlns:a16="http://schemas.microsoft.com/office/drawing/2014/main" id="{70AC3F2F-5A07-488E-B9D3-3B96CE751CF8}"/>
              </a:ext>
            </a:extLst>
          </p:cNvPr>
          <p:cNvSpPr>
            <a:spLocks noGrp="1"/>
          </p:cNvSpPr>
          <p:nvPr/>
        </p:nvSpPr>
        <p:spPr>
          <a:xfrm>
            <a:off x="6665595" y="4994910"/>
            <a:ext cx="5126355" cy="767715"/>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FC3B4037-F49C-45E9-961D-8B6A4C06CABF}"/>
              </a:ext>
            </a:extLst>
          </p:cNvPr>
          <p:cNvSpPr>
            <a:spLocks noGrp="1"/>
          </p:cNvSpPr>
          <p:nvPr/>
        </p:nvSpPr>
        <p:spPr>
          <a:xfrm>
            <a:off x="6741795" y="5061585"/>
            <a:ext cx="4973955" cy="653415"/>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Trattare il canone come rata certa e incondizionata</a:t>
            </a:r>
          </a:p>
        </p:txBody>
      </p:sp>
      <p:sp>
        <p:nvSpPr>
          <p:cNvPr id="44" name="Rettangolo 43">
            <a:extLst>
              <a:ext uri="{FF2B5EF4-FFF2-40B4-BE49-F238E27FC236}">
                <a16:creationId xmlns:a16="http://schemas.microsoft.com/office/drawing/2014/main" id="{94F70014-F7AD-4683-88E8-D81DBE1D35E5}"/>
              </a:ext>
            </a:extLst>
          </p:cNvPr>
          <p:cNvSpPr>
            <a:spLocks noGrp="1"/>
          </p:cNvSpPr>
          <p:nvPr/>
        </p:nvSpPr>
        <p:spPr>
          <a:xfrm>
            <a:off x="3202172" y="5905500"/>
            <a:ext cx="8589778" cy="342900"/>
          </a:xfrm>
          <a:prstGeom prst="rect">
            <a:avLst/>
          </a:prstGeom>
          <a:solidFill>
            <a:srgbClr val="F3F4F6"/>
          </a:solidFill>
          <a:ln w="0">
            <a:noFill/>
            <a:prstDash val="solid"/>
          </a:ln>
        </p:spPr>
        <p:txBody>
          <a:bodyPr/>
          <a:lstStyle/>
          <a:p>
            <a:endParaRPr lang="it-IT"/>
          </a:p>
        </p:txBody>
      </p:sp>
      <p:sp>
        <p:nvSpPr>
          <p:cNvPr id="47" name="Rettangolo 46">
            <a:extLst>
              <a:ext uri="{FF2B5EF4-FFF2-40B4-BE49-F238E27FC236}">
                <a16:creationId xmlns:a16="http://schemas.microsoft.com/office/drawing/2014/main" id="{313B9696-AE35-4F48-88AE-28E9E22563E1}"/>
              </a:ext>
            </a:extLst>
          </p:cNvPr>
          <p:cNvSpPr>
            <a:spLocks noGrp="1"/>
          </p:cNvSpPr>
          <p:nvPr/>
        </p:nvSpPr>
        <p:spPr>
          <a:xfrm>
            <a:off x="3733800" y="6019800"/>
            <a:ext cx="7829550" cy="15240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sz="1350" b="0" i="0">
                <a:solidFill>
                  <a:srgbClr val="1F2937"/>
                </a:solidFill>
                <a:latin typeface="Calibri"/>
                <a:ea typeface="Calibri"/>
                <a:cs typeface="Calibri"/>
              </a:rPr>
              <a:t>Chi sopporta la perdita se il servizio è indisponibile, la domanda cala o i costi efficienti superano le stime?</a:t>
            </a:r>
          </a:p>
        </p:txBody>
      </p:sp>
    </p:spTree>
    <p:extLst>
      <p:ext uri="{BB962C8B-B14F-4D97-AF65-F5344CB8AC3E}">
        <p14:creationId xmlns:p14="http://schemas.microsoft.com/office/powerpoint/2010/main" val="6652411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6416FEBF-FD88-4A7D-9372-C96FE69034D7}"/>
              </a:ext>
            </a:extLst>
          </p:cNvPr>
          <p:cNvSpPr>
            <a:spLocks noGrp="1"/>
          </p:cNvSpPr>
          <p:nvPr/>
        </p:nvSpPr>
        <p:spPr>
          <a:xfrm>
            <a:off x="2379162" y="34290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 KPI devono misurare </a:t>
            </a:r>
            <a:r>
              <a:rPr sz="2700" b="1" i="0" dirty="0" err="1">
                <a:solidFill>
                  <a:srgbClr val="1F2937"/>
                </a:solidFill>
                <a:latin typeface="Calibri"/>
                <a:ea typeface="Calibri"/>
                <a:cs typeface="Calibri"/>
              </a:rPr>
              <a:t>disponibilità</a:t>
            </a:r>
            <a:r>
              <a:rPr sz="2700" b="1" i="0" dirty="0">
                <a:solidFill>
                  <a:srgbClr val="1F2937"/>
                </a:solidFill>
                <a:latin typeface="Calibri"/>
                <a:ea typeface="Calibri"/>
                <a:cs typeface="Calibri"/>
              </a:rPr>
              <a:t> e risultato</a:t>
            </a:r>
          </a:p>
        </p:txBody>
      </p:sp>
      <p:sp>
        <p:nvSpPr>
          <p:cNvPr id="4" name="Rettangolo 3">
            <a:extLst>
              <a:ext uri="{FF2B5EF4-FFF2-40B4-BE49-F238E27FC236}">
                <a16:creationId xmlns:a16="http://schemas.microsoft.com/office/drawing/2014/main" id="{B3FDEE50-0F7F-4FFE-AB37-89EF00B13DC5}"/>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5760DD02-6D11-4773-B27B-0FE1F4BC818B}"/>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8031836F-49E6-45BA-BE5C-6E9C72E0C762}"/>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19</a:t>
            </a:r>
          </a:p>
        </p:txBody>
      </p:sp>
      <p:sp>
        <p:nvSpPr>
          <p:cNvPr id="8" name="Rettangolo 7">
            <a:extLst>
              <a:ext uri="{FF2B5EF4-FFF2-40B4-BE49-F238E27FC236}">
                <a16:creationId xmlns:a16="http://schemas.microsoft.com/office/drawing/2014/main" id="{9BC99E95-17F3-4E9B-BFFE-EFBE4DFA1A4E}"/>
              </a:ext>
            </a:extLst>
          </p:cNvPr>
          <p:cNvSpPr>
            <a:spLocks noGrp="1"/>
          </p:cNvSpPr>
          <p:nvPr/>
        </p:nvSpPr>
        <p:spPr>
          <a:xfrm>
            <a:off x="400050" y="1381125"/>
            <a:ext cx="2392299" cy="4953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B6059FEB-7E22-493D-A307-58070A790393}"/>
              </a:ext>
            </a:extLst>
          </p:cNvPr>
          <p:cNvSpPr>
            <a:spLocks noGrp="1"/>
          </p:cNvSpPr>
          <p:nvPr/>
        </p:nvSpPr>
        <p:spPr>
          <a:xfrm>
            <a:off x="476250" y="1457325"/>
            <a:ext cx="2239899"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KPI</a:t>
            </a:r>
          </a:p>
        </p:txBody>
      </p:sp>
      <p:sp>
        <p:nvSpPr>
          <p:cNvPr id="10" name="Rettangolo 9">
            <a:extLst>
              <a:ext uri="{FF2B5EF4-FFF2-40B4-BE49-F238E27FC236}">
                <a16:creationId xmlns:a16="http://schemas.microsoft.com/office/drawing/2014/main" id="{AEC701A7-FF34-4FAB-804E-529911ED5F30}"/>
              </a:ext>
            </a:extLst>
          </p:cNvPr>
          <p:cNvSpPr>
            <a:spLocks noGrp="1"/>
          </p:cNvSpPr>
          <p:nvPr/>
        </p:nvSpPr>
        <p:spPr>
          <a:xfrm>
            <a:off x="2792349" y="1381125"/>
            <a:ext cx="2847975" cy="4953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8469E374-EBE9-4B89-85FB-E3F34BB80C29}"/>
              </a:ext>
            </a:extLst>
          </p:cNvPr>
          <p:cNvSpPr>
            <a:spLocks noGrp="1"/>
          </p:cNvSpPr>
          <p:nvPr/>
        </p:nvSpPr>
        <p:spPr>
          <a:xfrm>
            <a:off x="2868549" y="1457325"/>
            <a:ext cx="2695575"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Misura</a:t>
            </a:r>
          </a:p>
        </p:txBody>
      </p:sp>
      <p:sp>
        <p:nvSpPr>
          <p:cNvPr id="12" name="Rettangolo 11">
            <a:extLst>
              <a:ext uri="{FF2B5EF4-FFF2-40B4-BE49-F238E27FC236}">
                <a16:creationId xmlns:a16="http://schemas.microsoft.com/office/drawing/2014/main" id="{2D829901-081E-4ABF-BDCF-17D9C5E1ACC8}"/>
              </a:ext>
            </a:extLst>
          </p:cNvPr>
          <p:cNvSpPr>
            <a:spLocks noGrp="1"/>
          </p:cNvSpPr>
          <p:nvPr/>
        </p:nvSpPr>
        <p:spPr>
          <a:xfrm>
            <a:off x="5640324" y="1381125"/>
            <a:ext cx="3075813" cy="4953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B95BDB11-D4F0-4D11-A993-B1879AA3EF27}"/>
              </a:ext>
            </a:extLst>
          </p:cNvPr>
          <p:cNvSpPr>
            <a:spLocks noGrp="1"/>
          </p:cNvSpPr>
          <p:nvPr/>
        </p:nvSpPr>
        <p:spPr>
          <a:xfrm>
            <a:off x="5716524" y="1457325"/>
            <a:ext cx="2923413"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Soglia / trigger</a:t>
            </a:r>
          </a:p>
        </p:txBody>
      </p:sp>
      <p:sp>
        <p:nvSpPr>
          <p:cNvPr id="14" name="Rettangolo 13">
            <a:extLst>
              <a:ext uri="{FF2B5EF4-FFF2-40B4-BE49-F238E27FC236}">
                <a16:creationId xmlns:a16="http://schemas.microsoft.com/office/drawing/2014/main" id="{D150DB63-9DD3-4311-BC1B-BF5A367D2014}"/>
              </a:ext>
            </a:extLst>
          </p:cNvPr>
          <p:cNvSpPr>
            <a:spLocks noGrp="1"/>
          </p:cNvSpPr>
          <p:nvPr/>
        </p:nvSpPr>
        <p:spPr>
          <a:xfrm>
            <a:off x="8716137" y="1381125"/>
            <a:ext cx="3075813" cy="495300"/>
          </a:xfrm>
          <a:prstGeom prst="rect">
            <a:avLst/>
          </a:prstGeom>
          <a:solidFill>
            <a:srgbClr val="1F2937"/>
          </a:solidFill>
          <a:ln w="5715">
            <a:solidFill>
              <a:srgbClr val="FFFFFF"/>
            </a:solidFill>
            <a:prstDash val="solid"/>
          </a:ln>
        </p:spPr>
        <p:txBody>
          <a:bodyPr/>
          <a:lstStyle/>
          <a:p>
            <a:endParaRPr lang="it-IT"/>
          </a:p>
        </p:txBody>
      </p:sp>
      <p:sp>
        <p:nvSpPr>
          <p:cNvPr id="15" name="Rettangolo 14">
            <a:extLst>
              <a:ext uri="{FF2B5EF4-FFF2-40B4-BE49-F238E27FC236}">
                <a16:creationId xmlns:a16="http://schemas.microsoft.com/office/drawing/2014/main" id="{C208AAB0-F6BA-4002-971E-7D64F0B475B0}"/>
              </a:ext>
            </a:extLst>
          </p:cNvPr>
          <p:cNvSpPr>
            <a:spLocks noGrp="1"/>
          </p:cNvSpPr>
          <p:nvPr/>
        </p:nvSpPr>
        <p:spPr>
          <a:xfrm>
            <a:off x="8792337" y="1457325"/>
            <a:ext cx="2923413"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Conseguenza</a:t>
            </a:r>
          </a:p>
        </p:txBody>
      </p:sp>
      <p:sp>
        <p:nvSpPr>
          <p:cNvPr id="16" name="Rettangolo 15">
            <a:extLst>
              <a:ext uri="{FF2B5EF4-FFF2-40B4-BE49-F238E27FC236}">
                <a16:creationId xmlns:a16="http://schemas.microsoft.com/office/drawing/2014/main" id="{C996814E-57D1-4CCD-9CAE-A84F7995E8B8}"/>
              </a:ext>
            </a:extLst>
          </p:cNvPr>
          <p:cNvSpPr>
            <a:spLocks noGrp="1"/>
          </p:cNvSpPr>
          <p:nvPr/>
        </p:nvSpPr>
        <p:spPr>
          <a:xfrm>
            <a:off x="400050" y="1876425"/>
            <a:ext cx="2392299" cy="796290"/>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91291BBE-F6FC-44F6-B07F-1C98E39ECF92}"/>
              </a:ext>
            </a:extLst>
          </p:cNvPr>
          <p:cNvSpPr>
            <a:spLocks noGrp="1"/>
          </p:cNvSpPr>
          <p:nvPr/>
        </p:nvSpPr>
        <p:spPr>
          <a:xfrm>
            <a:off x="476250" y="1943100"/>
            <a:ext cx="2239899" cy="681990"/>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Disponibilità spazi</a:t>
            </a:r>
          </a:p>
        </p:txBody>
      </p:sp>
      <p:sp>
        <p:nvSpPr>
          <p:cNvPr id="18" name="Rettangolo 17">
            <a:extLst>
              <a:ext uri="{FF2B5EF4-FFF2-40B4-BE49-F238E27FC236}">
                <a16:creationId xmlns:a16="http://schemas.microsoft.com/office/drawing/2014/main" id="{F6B8375E-50B0-4EFC-9119-AEF2606D2A4E}"/>
              </a:ext>
            </a:extLst>
          </p:cNvPr>
          <p:cNvSpPr>
            <a:spLocks noGrp="1"/>
          </p:cNvSpPr>
          <p:nvPr/>
        </p:nvSpPr>
        <p:spPr>
          <a:xfrm>
            <a:off x="2792349" y="1876425"/>
            <a:ext cx="2847975" cy="796290"/>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0C271AF0-0A70-4A67-8460-1619EB09FF51}"/>
              </a:ext>
            </a:extLst>
          </p:cNvPr>
          <p:cNvSpPr>
            <a:spLocks noGrp="1"/>
          </p:cNvSpPr>
          <p:nvPr/>
        </p:nvSpPr>
        <p:spPr>
          <a:xfrm>
            <a:off x="2868549" y="1943100"/>
            <a:ext cx="2695575"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 ore × aree fruibili</a:t>
            </a:r>
          </a:p>
        </p:txBody>
      </p:sp>
      <p:sp>
        <p:nvSpPr>
          <p:cNvPr id="20" name="Rettangolo 19">
            <a:extLst>
              <a:ext uri="{FF2B5EF4-FFF2-40B4-BE49-F238E27FC236}">
                <a16:creationId xmlns:a16="http://schemas.microsoft.com/office/drawing/2014/main" id="{E0CF1668-EADD-46AF-AECE-974AEA1D65DA}"/>
              </a:ext>
            </a:extLst>
          </p:cNvPr>
          <p:cNvSpPr>
            <a:spLocks noGrp="1"/>
          </p:cNvSpPr>
          <p:nvPr/>
        </p:nvSpPr>
        <p:spPr>
          <a:xfrm>
            <a:off x="5640324" y="1876425"/>
            <a:ext cx="3075813" cy="796290"/>
          </a:xfrm>
          <a:prstGeom prst="rect">
            <a:avLst/>
          </a:prstGeom>
          <a:solidFill>
            <a:srgbClr val="FFFFFF"/>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AEF0BEF0-218D-40C7-9352-3826A97A39D3}"/>
              </a:ext>
            </a:extLst>
          </p:cNvPr>
          <p:cNvSpPr>
            <a:spLocks noGrp="1"/>
          </p:cNvSpPr>
          <p:nvPr/>
        </p:nvSpPr>
        <p:spPr>
          <a:xfrm>
            <a:off x="5716524" y="194310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Evento critico immediato</a:t>
            </a:r>
          </a:p>
        </p:txBody>
      </p:sp>
      <p:sp>
        <p:nvSpPr>
          <p:cNvPr id="22" name="Rettangolo 21">
            <a:extLst>
              <a:ext uri="{FF2B5EF4-FFF2-40B4-BE49-F238E27FC236}">
                <a16:creationId xmlns:a16="http://schemas.microsoft.com/office/drawing/2014/main" id="{0B68216D-95AF-40DF-8CA4-E0CA54321A17}"/>
              </a:ext>
            </a:extLst>
          </p:cNvPr>
          <p:cNvSpPr>
            <a:spLocks noGrp="1"/>
          </p:cNvSpPr>
          <p:nvPr/>
        </p:nvSpPr>
        <p:spPr>
          <a:xfrm>
            <a:off x="8716137" y="1876425"/>
            <a:ext cx="3075813" cy="796290"/>
          </a:xfrm>
          <a:prstGeom prst="rect">
            <a:avLst/>
          </a:prstGeom>
          <a:solidFill>
            <a:srgbClr val="FFFFFF"/>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CEF7FC26-1D3C-4753-9F9C-76265BC42DA8}"/>
              </a:ext>
            </a:extLst>
          </p:cNvPr>
          <p:cNvSpPr>
            <a:spLocks noGrp="1"/>
          </p:cNvSpPr>
          <p:nvPr/>
        </p:nvSpPr>
        <p:spPr>
          <a:xfrm>
            <a:off x="8792337" y="194310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Rettifica del canone e rimedio</a:t>
            </a:r>
          </a:p>
        </p:txBody>
      </p:sp>
      <p:sp>
        <p:nvSpPr>
          <p:cNvPr id="24" name="Rettangolo 23">
            <a:extLst>
              <a:ext uri="{FF2B5EF4-FFF2-40B4-BE49-F238E27FC236}">
                <a16:creationId xmlns:a16="http://schemas.microsoft.com/office/drawing/2014/main" id="{3192A210-6ED2-44D7-A42E-0C9D7E0B16D7}"/>
              </a:ext>
            </a:extLst>
          </p:cNvPr>
          <p:cNvSpPr>
            <a:spLocks noGrp="1"/>
          </p:cNvSpPr>
          <p:nvPr/>
        </p:nvSpPr>
        <p:spPr>
          <a:xfrm>
            <a:off x="400050" y="2672715"/>
            <a:ext cx="2392299" cy="796290"/>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F71B9C0B-8541-4EF3-9A08-C98BFABE0D00}"/>
              </a:ext>
            </a:extLst>
          </p:cNvPr>
          <p:cNvSpPr>
            <a:spLocks noGrp="1"/>
          </p:cNvSpPr>
          <p:nvPr/>
        </p:nvSpPr>
        <p:spPr>
          <a:xfrm>
            <a:off x="476250" y="2739390"/>
            <a:ext cx="2239899" cy="681990"/>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Comfort</a:t>
            </a:r>
          </a:p>
        </p:txBody>
      </p:sp>
      <p:sp>
        <p:nvSpPr>
          <p:cNvPr id="26" name="Rettangolo 25">
            <a:extLst>
              <a:ext uri="{FF2B5EF4-FFF2-40B4-BE49-F238E27FC236}">
                <a16:creationId xmlns:a16="http://schemas.microsoft.com/office/drawing/2014/main" id="{F13B1405-ECD5-481A-8313-2B54A655F335}"/>
              </a:ext>
            </a:extLst>
          </p:cNvPr>
          <p:cNvSpPr>
            <a:spLocks noGrp="1"/>
          </p:cNvSpPr>
          <p:nvPr/>
        </p:nvSpPr>
        <p:spPr>
          <a:xfrm>
            <a:off x="2792349" y="2672715"/>
            <a:ext cx="2847975" cy="796290"/>
          </a:xfrm>
          <a:prstGeom prst="rect">
            <a:avLst/>
          </a:prstGeom>
          <a:solidFill>
            <a:srgbClr val="F3F4F6"/>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25CFAB64-BB71-499B-BDDF-3DF1A5852443}"/>
              </a:ext>
            </a:extLst>
          </p:cNvPr>
          <p:cNvSpPr>
            <a:spLocks noGrp="1"/>
          </p:cNvSpPr>
          <p:nvPr/>
        </p:nvSpPr>
        <p:spPr>
          <a:xfrm>
            <a:off x="2868549" y="2739390"/>
            <a:ext cx="2695575"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Temperatura/qualità aria</a:t>
            </a:r>
          </a:p>
        </p:txBody>
      </p:sp>
      <p:sp>
        <p:nvSpPr>
          <p:cNvPr id="28" name="Rettangolo 27">
            <a:extLst>
              <a:ext uri="{FF2B5EF4-FFF2-40B4-BE49-F238E27FC236}">
                <a16:creationId xmlns:a16="http://schemas.microsoft.com/office/drawing/2014/main" id="{EB264EFE-D1B4-4D23-8139-810B5DEC528E}"/>
              </a:ext>
            </a:extLst>
          </p:cNvPr>
          <p:cNvSpPr>
            <a:spLocks noGrp="1"/>
          </p:cNvSpPr>
          <p:nvPr/>
        </p:nvSpPr>
        <p:spPr>
          <a:xfrm>
            <a:off x="5640324" y="2672715"/>
            <a:ext cx="3075813" cy="796290"/>
          </a:xfrm>
          <a:prstGeom prst="rect">
            <a:avLst/>
          </a:prstGeom>
          <a:solidFill>
            <a:srgbClr val="F3F4F6"/>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2D60D300-C0A7-4E71-9297-C2C6BF90E250}"/>
              </a:ext>
            </a:extLst>
          </p:cNvPr>
          <p:cNvSpPr>
            <a:spLocks noGrp="1"/>
          </p:cNvSpPr>
          <p:nvPr/>
        </p:nvSpPr>
        <p:spPr>
          <a:xfrm>
            <a:off x="5716524" y="273939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Fuori banda oltre tolleranza</a:t>
            </a:r>
          </a:p>
        </p:txBody>
      </p:sp>
      <p:sp>
        <p:nvSpPr>
          <p:cNvPr id="30" name="Rettangolo 29">
            <a:extLst>
              <a:ext uri="{FF2B5EF4-FFF2-40B4-BE49-F238E27FC236}">
                <a16:creationId xmlns:a16="http://schemas.microsoft.com/office/drawing/2014/main" id="{7ABE734E-A8B2-401F-96F8-CA3C424E0148}"/>
              </a:ext>
            </a:extLst>
          </p:cNvPr>
          <p:cNvSpPr>
            <a:spLocks noGrp="1"/>
          </p:cNvSpPr>
          <p:nvPr/>
        </p:nvSpPr>
        <p:spPr>
          <a:xfrm>
            <a:off x="8716137" y="2672715"/>
            <a:ext cx="3075813" cy="796290"/>
          </a:xfrm>
          <a:prstGeom prst="rect">
            <a:avLst/>
          </a:prstGeom>
          <a:solidFill>
            <a:srgbClr val="F3F4F6"/>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44C7533D-8E24-410B-A3F1-55FECB95EA2A}"/>
              </a:ext>
            </a:extLst>
          </p:cNvPr>
          <p:cNvSpPr>
            <a:spLocks noGrp="1"/>
          </p:cNvSpPr>
          <p:nvPr/>
        </p:nvSpPr>
        <p:spPr>
          <a:xfrm>
            <a:off x="8792337" y="273939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Deduzione graduata per gravità e durata</a:t>
            </a:r>
          </a:p>
        </p:txBody>
      </p:sp>
      <p:sp>
        <p:nvSpPr>
          <p:cNvPr id="32" name="Rettangolo 31">
            <a:extLst>
              <a:ext uri="{FF2B5EF4-FFF2-40B4-BE49-F238E27FC236}">
                <a16:creationId xmlns:a16="http://schemas.microsoft.com/office/drawing/2014/main" id="{746C7A39-3E1E-47B4-B289-8B212A32D6A2}"/>
              </a:ext>
            </a:extLst>
          </p:cNvPr>
          <p:cNvSpPr>
            <a:spLocks noGrp="1"/>
          </p:cNvSpPr>
          <p:nvPr/>
        </p:nvSpPr>
        <p:spPr>
          <a:xfrm>
            <a:off x="400050" y="3469005"/>
            <a:ext cx="2392299" cy="796290"/>
          </a:xfrm>
          <a:prstGeom prst="rect">
            <a:avLst/>
          </a:prstGeom>
          <a:solidFill>
            <a:srgbClr val="FFFFFF"/>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77582498-A032-494D-BA7C-B375D09C57F0}"/>
              </a:ext>
            </a:extLst>
          </p:cNvPr>
          <p:cNvSpPr>
            <a:spLocks noGrp="1"/>
          </p:cNvSpPr>
          <p:nvPr/>
        </p:nvSpPr>
        <p:spPr>
          <a:xfrm>
            <a:off x="476250" y="3535680"/>
            <a:ext cx="2239899" cy="681990"/>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Risparmio energetico</a:t>
            </a:r>
          </a:p>
        </p:txBody>
      </p:sp>
      <p:sp>
        <p:nvSpPr>
          <p:cNvPr id="34" name="Rettangolo 33">
            <a:extLst>
              <a:ext uri="{FF2B5EF4-FFF2-40B4-BE49-F238E27FC236}">
                <a16:creationId xmlns:a16="http://schemas.microsoft.com/office/drawing/2014/main" id="{C35E7903-D1DD-40F9-AED3-9908FCAE633D}"/>
              </a:ext>
            </a:extLst>
          </p:cNvPr>
          <p:cNvSpPr>
            <a:spLocks noGrp="1"/>
          </p:cNvSpPr>
          <p:nvPr/>
        </p:nvSpPr>
        <p:spPr>
          <a:xfrm>
            <a:off x="2792349" y="3469005"/>
            <a:ext cx="2847975" cy="796290"/>
          </a:xfrm>
          <a:prstGeom prst="rect">
            <a:avLst/>
          </a:prstGeom>
          <a:solidFill>
            <a:srgbClr val="FFFFFF"/>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543C749E-2052-432C-9AEB-7DFC6D1EFF80}"/>
              </a:ext>
            </a:extLst>
          </p:cNvPr>
          <p:cNvSpPr>
            <a:spLocks noGrp="1"/>
          </p:cNvSpPr>
          <p:nvPr/>
        </p:nvSpPr>
        <p:spPr>
          <a:xfrm>
            <a:off x="2868549" y="3535680"/>
            <a:ext cx="2695575"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Consumo normalizzato vs baseline</a:t>
            </a:r>
          </a:p>
        </p:txBody>
      </p:sp>
      <p:sp>
        <p:nvSpPr>
          <p:cNvPr id="36" name="Rettangolo 35">
            <a:extLst>
              <a:ext uri="{FF2B5EF4-FFF2-40B4-BE49-F238E27FC236}">
                <a16:creationId xmlns:a16="http://schemas.microsoft.com/office/drawing/2014/main" id="{60599E3D-FD2C-4C88-BC2B-558914481EA4}"/>
              </a:ext>
            </a:extLst>
          </p:cNvPr>
          <p:cNvSpPr>
            <a:spLocks noGrp="1"/>
          </p:cNvSpPr>
          <p:nvPr/>
        </p:nvSpPr>
        <p:spPr>
          <a:xfrm>
            <a:off x="5640324" y="3469005"/>
            <a:ext cx="3075813" cy="796290"/>
          </a:xfrm>
          <a:prstGeom prst="rect">
            <a:avLst/>
          </a:prstGeom>
          <a:solidFill>
            <a:srgbClr val="FFFFFF"/>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2DDB0530-7FE9-4100-855D-16884881F8C2}"/>
              </a:ext>
            </a:extLst>
          </p:cNvPr>
          <p:cNvSpPr>
            <a:spLocks noGrp="1"/>
          </p:cNvSpPr>
          <p:nvPr/>
        </p:nvSpPr>
        <p:spPr>
          <a:xfrm>
            <a:off x="5716524" y="353568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Sotto minimo garantito</a:t>
            </a:r>
          </a:p>
        </p:txBody>
      </p:sp>
      <p:sp>
        <p:nvSpPr>
          <p:cNvPr id="38" name="Rettangolo 37">
            <a:extLst>
              <a:ext uri="{FF2B5EF4-FFF2-40B4-BE49-F238E27FC236}">
                <a16:creationId xmlns:a16="http://schemas.microsoft.com/office/drawing/2014/main" id="{38920676-9D41-4AA4-8A63-689C8B0A34ED}"/>
              </a:ext>
            </a:extLst>
          </p:cNvPr>
          <p:cNvSpPr>
            <a:spLocks noGrp="1"/>
          </p:cNvSpPr>
          <p:nvPr/>
        </p:nvSpPr>
        <p:spPr>
          <a:xfrm>
            <a:off x="8716137" y="3469005"/>
            <a:ext cx="3075813" cy="796290"/>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105FDD21-79B4-498D-890C-760218FFED77}"/>
              </a:ext>
            </a:extLst>
          </p:cNvPr>
          <p:cNvSpPr>
            <a:spLocks noGrp="1"/>
          </p:cNvSpPr>
          <p:nvPr/>
        </p:nvSpPr>
        <p:spPr>
          <a:xfrm>
            <a:off x="8792337" y="353568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Decurtazione proporzionale / zero risparmi-zero canone</a:t>
            </a:r>
          </a:p>
        </p:txBody>
      </p:sp>
      <p:sp>
        <p:nvSpPr>
          <p:cNvPr id="40" name="Rettangolo 39">
            <a:extLst>
              <a:ext uri="{FF2B5EF4-FFF2-40B4-BE49-F238E27FC236}">
                <a16:creationId xmlns:a16="http://schemas.microsoft.com/office/drawing/2014/main" id="{27AC9282-69BA-49A8-9D5B-BD7689A6622E}"/>
              </a:ext>
            </a:extLst>
          </p:cNvPr>
          <p:cNvSpPr>
            <a:spLocks noGrp="1"/>
          </p:cNvSpPr>
          <p:nvPr/>
        </p:nvSpPr>
        <p:spPr>
          <a:xfrm>
            <a:off x="400050" y="4265295"/>
            <a:ext cx="2392299" cy="796290"/>
          </a:xfrm>
          <a:prstGeom prst="rect">
            <a:avLst/>
          </a:prstGeom>
          <a:solidFill>
            <a:srgbClr val="F3F4F6"/>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1A6B0343-88AC-4023-8DDA-2B22FB41A3F5}"/>
              </a:ext>
            </a:extLst>
          </p:cNvPr>
          <p:cNvSpPr>
            <a:spLocks noGrp="1"/>
          </p:cNvSpPr>
          <p:nvPr/>
        </p:nvSpPr>
        <p:spPr>
          <a:xfrm>
            <a:off x="476250" y="4331970"/>
            <a:ext cx="2239899" cy="681990"/>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Manutenzione</a:t>
            </a:r>
          </a:p>
        </p:txBody>
      </p:sp>
      <p:sp>
        <p:nvSpPr>
          <p:cNvPr id="42" name="Rettangolo 41">
            <a:extLst>
              <a:ext uri="{FF2B5EF4-FFF2-40B4-BE49-F238E27FC236}">
                <a16:creationId xmlns:a16="http://schemas.microsoft.com/office/drawing/2014/main" id="{7C06D47D-0E18-4191-9E83-9AD1CF678AD4}"/>
              </a:ext>
            </a:extLst>
          </p:cNvPr>
          <p:cNvSpPr>
            <a:spLocks noGrp="1"/>
          </p:cNvSpPr>
          <p:nvPr/>
        </p:nvSpPr>
        <p:spPr>
          <a:xfrm>
            <a:off x="2792349" y="4265295"/>
            <a:ext cx="2847975" cy="796290"/>
          </a:xfrm>
          <a:prstGeom prst="rect">
            <a:avLst/>
          </a:prstGeom>
          <a:solidFill>
            <a:srgbClr val="F3F4F6"/>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DB864E6E-AD50-46CE-9553-202EBE81DF09}"/>
              </a:ext>
            </a:extLst>
          </p:cNvPr>
          <p:cNvSpPr>
            <a:spLocks noGrp="1"/>
          </p:cNvSpPr>
          <p:nvPr/>
        </p:nvSpPr>
        <p:spPr>
          <a:xfrm>
            <a:off x="2868549" y="4331970"/>
            <a:ext cx="2695575"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 attività eseguite in tempo</a:t>
            </a:r>
          </a:p>
        </p:txBody>
      </p:sp>
      <p:sp>
        <p:nvSpPr>
          <p:cNvPr id="44" name="Rettangolo 43">
            <a:extLst>
              <a:ext uri="{FF2B5EF4-FFF2-40B4-BE49-F238E27FC236}">
                <a16:creationId xmlns:a16="http://schemas.microsoft.com/office/drawing/2014/main" id="{5F9B0849-348E-42DF-99B6-98A2BB3FABC3}"/>
              </a:ext>
            </a:extLst>
          </p:cNvPr>
          <p:cNvSpPr>
            <a:spLocks noGrp="1"/>
          </p:cNvSpPr>
          <p:nvPr/>
        </p:nvSpPr>
        <p:spPr>
          <a:xfrm>
            <a:off x="5640324" y="4265295"/>
            <a:ext cx="3075813" cy="796290"/>
          </a:xfrm>
          <a:prstGeom prst="rect">
            <a:avLst/>
          </a:prstGeom>
          <a:solidFill>
            <a:srgbClr val="F3F4F6"/>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BF35B7E6-30CC-4FDD-9206-4DE3ED462E77}"/>
              </a:ext>
            </a:extLst>
          </p:cNvPr>
          <p:cNvSpPr>
            <a:spLocks noGrp="1"/>
          </p:cNvSpPr>
          <p:nvPr/>
        </p:nvSpPr>
        <p:spPr>
          <a:xfrm>
            <a:off x="5716524" y="433197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Arretrati oltre soglia</a:t>
            </a:r>
          </a:p>
        </p:txBody>
      </p:sp>
      <p:sp>
        <p:nvSpPr>
          <p:cNvPr id="46" name="Rettangolo 45">
            <a:extLst>
              <a:ext uri="{FF2B5EF4-FFF2-40B4-BE49-F238E27FC236}">
                <a16:creationId xmlns:a16="http://schemas.microsoft.com/office/drawing/2014/main" id="{7A8AE915-EDFE-4283-9E3B-686A16ED0214}"/>
              </a:ext>
            </a:extLst>
          </p:cNvPr>
          <p:cNvSpPr>
            <a:spLocks noGrp="1"/>
          </p:cNvSpPr>
          <p:nvPr/>
        </p:nvSpPr>
        <p:spPr>
          <a:xfrm>
            <a:off x="8716137" y="4265295"/>
            <a:ext cx="3075813" cy="796290"/>
          </a:xfrm>
          <a:prstGeom prst="rect">
            <a:avLst/>
          </a:prstGeom>
          <a:solidFill>
            <a:srgbClr val="F3F4F6"/>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BA96D87B-ABE5-4977-B8CF-165D8AD489AE}"/>
              </a:ext>
            </a:extLst>
          </p:cNvPr>
          <p:cNvSpPr>
            <a:spLocks noGrp="1"/>
          </p:cNvSpPr>
          <p:nvPr/>
        </p:nvSpPr>
        <p:spPr>
          <a:xfrm>
            <a:off x="8792337" y="433197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Piano di recupero, deduzione, audit</a:t>
            </a:r>
          </a:p>
        </p:txBody>
      </p:sp>
      <p:sp>
        <p:nvSpPr>
          <p:cNvPr id="48" name="Rettangolo 47">
            <a:extLst>
              <a:ext uri="{FF2B5EF4-FFF2-40B4-BE49-F238E27FC236}">
                <a16:creationId xmlns:a16="http://schemas.microsoft.com/office/drawing/2014/main" id="{C218595B-EF79-4497-9CAA-8B61DC96AE75}"/>
              </a:ext>
            </a:extLst>
          </p:cNvPr>
          <p:cNvSpPr>
            <a:spLocks noGrp="1"/>
          </p:cNvSpPr>
          <p:nvPr/>
        </p:nvSpPr>
        <p:spPr>
          <a:xfrm>
            <a:off x="400050" y="5061585"/>
            <a:ext cx="2392299" cy="796290"/>
          </a:xfrm>
          <a:prstGeom prst="rect">
            <a:avLst/>
          </a:prstGeom>
          <a:solidFill>
            <a:srgbClr val="FFFFFF"/>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61DD6A20-F50A-4960-A6C1-8643DBC55415}"/>
              </a:ext>
            </a:extLst>
          </p:cNvPr>
          <p:cNvSpPr>
            <a:spLocks noGrp="1"/>
          </p:cNvSpPr>
          <p:nvPr/>
        </p:nvSpPr>
        <p:spPr>
          <a:xfrm>
            <a:off x="476250" y="5128260"/>
            <a:ext cx="2239899" cy="681990"/>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Tempo di ripristino</a:t>
            </a:r>
          </a:p>
        </p:txBody>
      </p:sp>
      <p:sp>
        <p:nvSpPr>
          <p:cNvPr id="50" name="Rettangolo 49">
            <a:extLst>
              <a:ext uri="{FF2B5EF4-FFF2-40B4-BE49-F238E27FC236}">
                <a16:creationId xmlns:a16="http://schemas.microsoft.com/office/drawing/2014/main" id="{D362A1A5-BC29-400A-A9FC-BA87EB407DDD}"/>
              </a:ext>
            </a:extLst>
          </p:cNvPr>
          <p:cNvSpPr>
            <a:spLocks noGrp="1"/>
          </p:cNvSpPr>
          <p:nvPr/>
        </p:nvSpPr>
        <p:spPr>
          <a:xfrm>
            <a:off x="2792349" y="5061585"/>
            <a:ext cx="2847975" cy="796290"/>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674A5285-69A0-473E-A813-C5910B50AF5F}"/>
              </a:ext>
            </a:extLst>
          </p:cNvPr>
          <p:cNvSpPr>
            <a:spLocks noGrp="1"/>
          </p:cNvSpPr>
          <p:nvPr/>
        </p:nvSpPr>
        <p:spPr>
          <a:xfrm>
            <a:off x="2868549" y="5128260"/>
            <a:ext cx="2695575"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Ore dall’apertura ticket</a:t>
            </a:r>
          </a:p>
        </p:txBody>
      </p:sp>
      <p:sp>
        <p:nvSpPr>
          <p:cNvPr id="52" name="Rettangolo 51">
            <a:extLst>
              <a:ext uri="{FF2B5EF4-FFF2-40B4-BE49-F238E27FC236}">
                <a16:creationId xmlns:a16="http://schemas.microsoft.com/office/drawing/2014/main" id="{97D070AA-A5D8-41E5-936E-81A114FFD04D}"/>
              </a:ext>
            </a:extLst>
          </p:cNvPr>
          <p:cNvSpPr>
            <a:spLocks noGrp="1"/>
          </p:cNvSpPr>
          <p:nvPr/>
        </p:nvSpPr>
        <p:spPr>
          <a:xfrm>
            <a:off x="5640324" y="5061585"/>
            <a:ext cx="3075813" cy="796290"/>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FBD70740-E70E-415B-B7D7-5ED1A6777200}"/>
              </a:ext>
            </a:extLst>
          </p:cNvPr>
          <p:cNvSpPr>
            <a:spLocks noGrp="1"/>
          </p:cNvSpPr>
          <p:nvPr/>
        </p:nvSpPr>
        <p:spPr>
          <a:xfrm>
            <a:off x="5716524" y="512826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Superamento SLA</a:t>
            </a:r>
          </a:p>
        </p:txBody>
      </p:sp>
      <p:sp>
        <p:nvSpPr>
          <p:cNvPr id="54" name="Rettangolo 53">
            <a:extLst>
              <a:ext uri="{FF2B5EF4-FFF2-40B4-BE49-F238E27FC236}">
                <a16:creationId xmlns:a16="http://schemas.microsoft.com/office/drawing/2014/main" id="{9427A512-C6E4-41C7-B6F3-8C1E5124F971}"/>
              </a:ext>
            </a:extLst>
          </p:cNvPr>
          <p:cNvSpPr>
            <a:spLocks noGrp="1"/>
          </p:cNvSpPr>
          <p:nvPr/>
        </p:nvSpPr>
        <p:spPr>
          <a:xfrm>
            <a:off x="8716137" y="5061585"/>
            <a:ext cx="3075813" cy="796290"/>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6FFEAA55-12DD-49FE-95DD-5DD7520099AD}"/>
              </a:ext>
            </a:extLst>
          </p:cNvPr>
          <p:cNvSpPr>
            <a:spLocks noGrp="1"/>
          </p:cNvSpPr>
          <p:nvPr/>
        </p:nvSpPr>
        <p:spPr>
          <a:xfrm>
            <a:off x="8792337" y="5128260"/>
            <a:ext cx="2923413" cy="681990"/>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Deduzione crescente e possibile evento grave</a:t>
            </a:r>
          </a:p>
        </p:txBody>
      </p:sp>
    </p:spTree>
    <p:extLst>
      <p:ext uri="{BB962C8B-B14F-4D97-AF65-F5344CB8AC3E}">
        <p14:creationId xmlns:p14="http://schemas.microsoft.com/office/powerpoint/2010/main" val="42876851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1F2A8059-A028-44AA-A069-50E402870012}"/>
              </a:ext>
            </a:extLst>
          </p:cNvPr>
          <p:cNvSpPr>
            <a:spLocks noGrp="1"/>
          </p:cNvSpPr>
          <p:nvPr/>
        </p:nvSpPr>
        <p:spPr>
          <a:xfrm>
            <a:off x="2692313" y="415382"/>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La </a:t>
            </a:r>
            <a:r>
              <a:rPr sz="2700" b="1" i="0" dirty="0" err="1">
                <a:solidFill>
                  <a:srgbClr val="1F2937"/>
                </a:solidFill>
                <a:latin typeface="Calibri"/>
                <a:ea typeface="Calibri"/>
                <a:cs typeface="Calibri"/>
              </a:rPr>
              <a:t>rettifica</a:t>
            </a:r>
            <a:r>
              <a:rPr sz="2700" b="1" i="0" dirty="0">
                <a:solidFill>
                  <a:srgbClr val="1F2937"/>
                </a:solidFill>
                <a:latin typeface="Calibri"/>
                <a:ea typeface="Calibri"/>
                <a:cs typeface="Calibri"/>
              </a:rPr>
              <a:t> del canone rende </a:t>
            </a:r>
            <a:r>
              <a:rPr sz="2700" b="1" i="0" dirty="0" err="1">
                <a:solidFill>
                  <a:srgbClr val="1F2937"/>
                </a:solidFill>
                <a:latin typeface="Calibri"/>
                <a:ea typeface="Calibri"/>
                <a:cs typeface="Calibri"/>
              </a:rPr>
              <a:t>effettivo</a:t>
            </a:r>
            <a:r>
              <a:rPr sz="2700" b="1" i="0" dirty="0">
                <a:solidFill>
                  <a:srgbClr val="1F2937"/>
                </a:solidFill>
                <a:latin typeface="Calibri"/>
                <a:ea typeface="Calibri"/>
                <a:cs typeface="Calibri"/>
              </a:rPr>
              <a:t> il </a:t>
            </a:r>
            <a:r>
              <a:rPr sz="2700" b="1" i="0" dirty="0" err="1">
                <a:solidFill>
                  <a:srgbClr val="1F2937"/>
                </a:solidFill>
                <a:latin typeface="Calibri"/>
                <a:ea typeface="Calibri"/>
                <a:cs typeface="Calibri"/>
              </a:rPr>
              <a:t>rischio</a:t>
            </a:r>
            <a:endParaRPr sz="2700" b="1" i="0" dirty="0">
              <a:solidFill>
                <a:srgbClr val="1F2937"/>
              </a:solidFill>
              <a:latin typeface="Calibri"/>
              <a:ea typeface="Calibri"/>
              <a:cs typeface="Calibri"/>
            </a:endParaRPr>
          </a:p>
        </p:txBody>
      </p:sp>
      <p:sp>
        <p:nvSpPr>
          <p:cNvPr id="4" name="Rettangolo 3">
            <a:extLst>
              <a:ext uri="{FF2B5EF4-FFF2-40B4-BE49-F238E27FC236}">
                <a16:creationId xmlns:a16="http://schemas.microsoft.com/office/drawing/2014/main" id="{CF44E6A1-AF28-4940-BEB9-27B7CA478E03}"/>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2177E593-39F0-4EEA-8C4C-59E7540D9EDB}"/>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965FB23F-80F3-4CFE-88F7-CBDE4B3C7B84}"/>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20</a:t>
            </a:r>
          </a:p>
        </p:txBody>
      </p:sp>
      <p:sp>
        <p:nvSpPr>
          <p:cNvPr id="8" name="Rettangolo 7">
            <a:extLst>
              <a:ext uri="{FF2B5EF4-FFF2-40B4-BE49-F238E27FC236}">
                <a16:creationId xmlns:a16="http://schemas.microsoft.com/office/drawing/2014/main" id="{A454E3B4-2C15-436A-9C68-93EB9B5A549F}"/>
              </a:ext>
            </a:extLst>
          </p:cNvPr>
          <p:cNvSpPr>
            <a:spLocks noGrp="1"/>
          </p:cNvSpPr>
          <p:nvPr/>
        </p:nvSpPr>
        <p:spPr>
          <a:xfrm>
            <a:off x="723900" y="1428750"/>
            <a:ext cx="10744200" cy="523875"/>
          </a:xfrm>
          <a:prstGeom prst="rect">
            <a:avLst/>
          </a:prstGeom>
          <a:noFill/>
          <a:ln w="0">
            <a:noFill/>
            <a:prstDash val="solid"/>
          </a:ln>
        </p:spPr>
        <p:txBody>
          <a:bodyPr wrap="square" anchor="t"/>
          <a:lstStyle/>
          <a:p>
            <a:pPr algn="ctr">
              <a:defRPr sz="2025" b="1" i="0">
                <a:solidFill>
                  <a:srgbClr val="1F2937"/>
                </a:solidFill>
                <a:latin typeface="Calibri"/>
                <a:ea typeface="Calibri"/>
                <a:cs typeface="Calibri"/>
              </a:defRPr>
            </a:pPr>
            <a:r>
              <a:rPr sz="2025" b="1" i="0">
                <a:solidFill>
                  <a:srgbClr val="1F2937"/>
                </a:solidFill>
                <a:latin typeface="Calibri"/>
                <a:ea typeface="Calibri"/>
                <a:cs typeface="Calibri"/>
              </a:rPr>
              <a:t>Canone dovuto = Canone base − deduzioni di disponibilità − deduzioni di performance</a:t>
            </a:r>
          </a:p>
        </p:txBody>
      </p:sp>
      <p:sp>
        <p:nvSpPr>
          <p:cNvPr id="9" name="Rettangolo 8">
            <a:extLst>
              <a:ext uri="{FF2B5EF4-FFF2-40B4-BE49-F238E27FC236}">
                <a16:creationId xmlns:a16="http://schemas.microsoft.com/office/drawing/2014/main" id="{6C2BCFF9-6591-412C-8B27-40125E440FEB}"/>
              </a:ext>
            </a:extLst>
          </p:cNvPr>
          <p:cNvSpPr>
            <a:spLocks noGrp="1"/>
          </p:cNvSpPr>
          <p:nvPr/>
        </p:nvSpPr>
        <p:spPr>
          <a:xfrm>
            <a:off x="400050" y="2333625"/>
            <a:ext cx="5562600" cy="28575"/>
          </a:xfrm>
          <a:prstGeom prst="rect">
            <a:avLst/>
          </a:prstGeom>
          <a:solidFill>
            <a:srgbClr val="B91C1C"/>
          </a:solidFill>
          <a:ln w="0">
            <a:noFill/>
            <a:prstDash val="solid"/>
          </a:ln>
        </p:spPr>
        <p:txBody>
          <a:bodyPr/>
          <a:lstStyle/>
          <a:p>
            <a:endParaRPr lang="it-IT"/>
          </a:p>
        </p:txBody>
      </p:sp>
      <p:sp>
        <p:nvSpPr>
          <p:cNvPr id="10" name="Rettangolo 9">
            <a:extLst>
              <a:ext uri="{FF2B5EF4-FFF2-40B4-BE49-F238E27FC236}">
                <a16:creationId xmlns:a16="http://schemas.microsoft.com/office/drawing/2014/main" id="{BAC44922-14FE-459F-9603-2C99FD8A5DC7}"/>
              </a:ext>
            </a:extLst>
          </p:cNvPr>
          <p:cNvSpPr>
            <a:spLocks noGrp="1"/>
          </p:cNvSpPr>
          <p:nvPr/>
        </p:nvSpPr>
        <p:spPr>
          <a:xfrm>
            <a:off x="400050" y="246697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Automaticità misurabile</a:t>
            </a:r>
          </a:p>
        </p:txBody>
      </p:sp>
      <p:sp>
        <p:nvSpPr>
          <p:cNvPr id="11" name="Rettangolo 10">
            <a:extLst>
              <a:ext uri="{FF2B5EF4-FFF2-40B4-BE49-F238E27FC236}">
                <a16:creationId xmlns:a16="http://schemas.microsoft.com/office/drawing/2014/main" id="{2B98F2BC-A74A-4C99-95E9-33BC2A67F2E2}"/>
              </a:ext>
            </a:extLst>
          </p:cNvPr>
          <p:cNvSpPr>
            <a:spLocks noGrp="1"/>
          </p:cNvSpPr>
          <p:nvPr/>
        </p:nvSpPr>
        <p:spPr>
          <a:xfrm>
            <a:off x="400050" y="2924175"/>
            <a:ext cx="5562600" cy="8096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Il contratto definisce formula, unità, </a:t>
            </a:r>
            <a:r>
              <a:rPr sz="2000" b="0" i="0" dirty="0" err="1">
                <a:solidFill>
                  <a:srgbClr val="5B6470"/>
                </a:solidFill>
                <a:latin typeface="Calibri"/>
                <a:ea typeface="Calibri"/>
                <a:cs typeface="Calibri"/>
              </a:rPr>
              <a:t>frequenza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tolleranza</a:t>
            </a:r>
            <a:r>
              <a:rPr sz="2000" b="0" i="0" dirty="0">
                <a:solidFill>
                  <a:srgbClr val="5B6470"/>
                </a:solidFill>
                <a:latin typeface="Calibri"/>
                <a:ea typeface="Calibri"/>
                <a:cs typeface="Calibri"/>
              </a:rPr>
              <a:t> e </a:t>
            </a:r>
            <a:r>
              <a:rPr sz="2000" b="0" i="0" dirty="0" err="1">
                <a:solidFill>
                  <a:srgbClr val="5B6470"/>
                </a:solidFill>
                <a:latin typeface="Calibri"/>
                <a:ea typeface="Calibri"/>
                <a:cs typeface="Calibri"/>
              </a:rPr>
              <a:t>trattamento</a:t>
            </a:r>
            <a:r>
              <a:rPr sz="2000" b="0" i="0" dirty="0">
                <a:solidFill>
                  <a:srgbClr val="5B6470"/>
                </a:solidFill>
                <a:latin typeface="Calibri"/>
                <a:ea typeface="Calibri"/>
                <a:cs typeface="Calibri"/>
              </a:rPr>
              <a:t> dei dati </a:t>
            </a:r>
            <a:r>
              <a:rPr sz="2000" b="0" i="0" dirty="0" err="1">
                <a:solidFill>
                  <a:srgbClr val="5B6470"/>
                </a:solidFill>
                <a:latin typeface="Calibri"/>
                <a:ea typeface="Calibri"/>
                <a:cs typeface="Calibri"/>
              </a:rPr>
              <a:t>mancanti</a:t>
            </a:r>
            <a:r>
              <a:rPr sz="2000" b="0" i="0" dirty="0">
                <a:solidFill>
                  <a:srgbClr val="5B6470"/>
                </a:solidFill>
                <a:latin typeface="Calibri"/>
                <a:ea typeface="Calibri"/>
                <a:cs typeface="Calibri"/>
              </a:rPr>
              <a:t>.</a:t>
            </a:r>
          </a:p>
        </p:txBody>
      </p:sp>
      <p:sp>
        <p:nvSpPr>
          <p:cNvPr id="12" name="Rettangolo 11">
            <a:extLst>
              <a:ext uri="{FF2B5EF4-FFF2-40B4-BE49-F238E27FC236}">
                <a16:creationId xmlns:a16="http://schemas.microsoft.com/office/drawing/2014/main" id="{1D1A95F9-A8DE-41D3-8D9B-4D03E314288D}"/>
              </a:ext>
            </a:extLst>
          </p:cNvPr>
          <p:cNvSpPr>
            <a:spLocks noGrp="1"/>
          </p:cNvSpPr>
          <p:nvPr/>
        </p:nvSpPr>
        <p:spPr>
          <a:xfrm>
            <a:off x="6229350" y="2333625"/>
            <a:ext cx="5562600" cy="28575"/>
          </a:xfrm>
          <a:prstGeom prst="rect">
            <a:avLst/>
          </a:prstGeom>
          <a:solidFill>
            <a:srgbClr val="B91C1C"/>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85EA678A-41C1-4934-AEE9-4C722E6846E3}"/>
              </a:ext>
            </a:extLst>
          </p:cNvPr>
          <p:cNvSpPr>
            <a:spLocks noGrp="1"/>
          </p:cNvSpPr>
          <p:nvPr/>
        </p:nvSpPr>
        <p:spPr>
          <a:xfrm>
            <a:off x="6229350" y="246697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Proporzionalità</a:t>
            </a:r>
          </a:p>
        </p:txBody>
      </p:sp>
      <p:sp>
        <p:nvSpPr>
          <p:cNvPr id="14" name="Rettangolo 13">
            <a:extLst>
              <a:ext uri="{FF2B5EF4-FFF2-40B4-BE49-F238E27FC236}">
                <a16:creationId xmlns:a16="http://schemas.microsoft.com/office/drawing/2014/main" id="{AD0876C3-897D-4429-930C-BFE5E77B8FB6}"/>
              </a:ext>
            </a:extLst>
          </p:cNvPr>
          <p:cNvSpPr>
            <a:spLocks noGrp="1"/>
          </p:cNvSpPr>
          <p:nvPr/>
        </p:nvSpPr>
        <p:spPr>
          <a:xfrm>
            <a:off x="6229350" y="2924175"/>
            <a:ext cx="5562600" cy="8096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La </a:t>
            </a:r>
            <a:r>
              <a:rPr sz="2000" b="0" i="0" dirty="0" err="1">
                <a:solidFill>
                  <a:srgbClr val="5B6470"/>
                </a:solidFill>
                <a:latin typeface="Calibri"/>
                <a:ea typeface="Calibri"/>
                <a:cs typeface="Calibri"/>
              </a:rPr>
              <a:t>deduzione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cresce</a:t>
            </a:r>
            <a:r>
              <a:rPr sz="2000" b="0" i="0" dirty="0">
                <a:solidFill>
                  <a:srgbClr val="5B6470"/>
                </a:solidFill>
                <a:latin typeface="Calibri"/>
                <a:ea typeface="Calibri"/>
                <a:cs typeface="Calibri"/>
              </a:rPr>
              <a:t> con criticità, durata, area </a:t>
            </a:r>
            <a:r>
              <a:rPr sz="2000" b="0" i="0" dirty="0" err="1">
                <a:solidFill>
                  <a:srgbClr val="5B6470"/>
                </a:solidFill>
                <a:latin typeface="Calibri"/>
                <a:ea typeface="Calibri"/>
                <a:cs typeface="Calibri"/>
              </a:rPr>
              <a:t>interessata</a:t>
            </a:r>
            <a:r>
              <a:rPr sz="2000" b="0" i="0" dirty="0">
                <a:solidFill>
                  <a:srgbClr val="5B6470"/>
                </a:solidFill>
                <a:latin typeface="Calibri"/>
                <a:ea typeface="Calibri"/>
                <a:cs typeface="Calibri"/>
              </a:rPr>
              <a:t>, utenti coinvolti e </a:t>
            </a:r>
            <a:r>
              <a:rPr sz="2000" b="0" i="0" dirty="0" err="1">
                <a:solidFill>
                  <a:srgbClr val="5B6470"/>
                </a:solidFill>
                <a:latin typeface="Calibri"/>
                <a:ea typeface="Calibri"/>
                <a:cs typeface="Calibri"/>
              </a:rPr>
              <a:t>reiterazione</a:t>
            </a:r>
            <a:r>
              <a:rPr sz="2000" b="0" i="0" dirty="0">
                <a:solidFill>
                  <a:srgbClr val="5B6470"/>
                </a:solidFill>
                <a:latin typeface="Calibri"/>
                <a:ea typeface="Calibri"/>
                <a:cs typeface="Calibri"/>
              </a:rPr>
              <a:t>.</a:t>
            </a:r>
          </a:p>
        </p:txBody>
      </p:sp>
      <p:sp>
        <p:nvSpPr>
          <p:cNvPr id="15" name="Rettangolo 14">
            <a:extLst>
              <a:ext uri="{FF2B5EF4-FFF2-40B4-BE49-F238E27FC236}">
                <a16:creationId xmlns:a16="http://schemas.microsoft.com/office/drawing/2014/main" id="{A679F77D-E73C-4207-B30E-88910B4DE5BD}"/>
              </a:ext>
            </a:extLst>
          </p:cNvPr>
          <p:cNvSpPr>
            <a:spLocks noGrp="1"/>
          </p:cNvSpPr>
          <p:nvPr/>
        </p:nvSpPr>
        <p:spPr>
          <a:xfrm>
            <a:off x="400050" y="4019550"/>
            <a:ext cx="5562600" cy="28575"/>
          </a:xfrm>
          <a:prstGeom prst="rect">
            <a:avLst/>
          </a:prstGeom>
          <a:solidFill>
            <a:srgbClr val="B91C1C"/>
          </a:solidFill>
          <a:ln w="0">
            <a:noFill/>
            <a:prstDash val="solid"/>
          </a:ln>
        </p:spPr>
        <p:txBody>
          <a:bodyPr/>
          <a:lstStyle/>
          <a:p>
            <a:endParaRPr lang="it-IT"/>
          </a:p>
        </p:txBody>
      </p:sp>
      <p:sp>
        <p:nvSpPr>
          <p:cNvPr id="16" name="Rettangolo 15">
            <a:extLst>
              <a:ext uri="{FF2B5EF4-FFF2-40B4-BE49-F238E27FC236}">
                <a16:creationId xmlns:a16="http://schemas.microsoft.com/office/drawing/2014/main" id="{BCDC8E6C-58ED-4A12-8C22-FF06D99EC104}"/>
              </a:ext>
            </a:extLst>
          </p:cNvPr>
          <p:cNvSpPr>
            <a:spLocks noGrp="1"/>
          </p:cNvSpPr>
          <p:nvPr/>
        </p:nvSpPr>
        <p:spPr>
          <a:xfrm>
            <a:off x="400050" y="41529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Effetto non trascurabile</a:t>
            </a:r>
          </a:p>
        </p:txBody>
      </p:sp>
      <p:sp>
        <p:nvSpPr>
          <p:cNvPr id="17" name="Rettangolo 16">
            <a:extLst>
              <a:ext uri="{FF2B5EF4-FFF2-40B4-BE49-F238E27FC236}">
                <a16:creationId xmlns:a16="http://schemas.microsoft.com/office/drawing/2014/main" id="{13D0FFCF-2ABA-4BB4-92F2-D5A3C4669F31}"/>
              </a:ext>
            </a:extLst>
          </p:cNvPr>
          <p:cNvSpPr>
            <a:spLocks noGrp="1"/>
          </p:cNvSpPr>
          <p:nvPr/>
        </p:nvSpPr>
        <p:spPr>
          <a:xfrm>
            <a:off x="400050" y="4610100"/>
            <a:ext cx="5562600" cy="8096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Un cap </a:t>
            </a:r>
            <a:r>
              <a:rPr sz="2000" b="0" i="0" dirty="0" err="1">
                <a:solidFill>
                  <a:srgbClr val="5B6470"/>
                </a:solidFill>
                <a:latin typeface="Calibri"/>
                <a:ea typeface="Calibri"/>
                <a:cs typeface="Calibri"/>
              </a:rPr>
              <a:t>troppo</a:t>
            </a:r>
            <a:r>
              <a:rPr sz="2000" b="0" i="0" dirty="0">
                <a:solidFill>
                  <a:srgbClr val="5B6470"/>
                </a:solidFill>
                <a:latin typeface="Calibri"/>
                <a:ea typeface="Calibri"/>
                <a:cs typeface="Calibri"/>
              </a:rPr>
              <a:t> basso o continue </a:t>
            </a:r>
            <a:r>
              <a:rPr sz="2000" b="0" i="0" dirty="0" err="1">
                <a:solidFill>
                  <a:srgbClr val="5B6470"/>
                </a:solidFill>
                <a:latin typeface="Calibri"/>
                <a:ea typeface="Calibri"/>
                <a:cs typeface="Calibri"/>
              </a:rPr>
              <a:t>disapplicazioni</a:t>
            </a:r>
            <a:r>
              <a:rPr sz="2000" b="0" i="0" dirty="0">
                <a:solidFill>
                  <a:srgbClr val="5B6470"/>
                </a:solidFill>
                <a:latin typeface="Calibri"/>
                <a:ea typeface="Calibri"/>
                <a:cs typeface="Calibri"/>
              </a:rPr>
              <a:t> possono rendere </a:t>
            </a:r>
            <a:r>
              <a:rPr sz="2000" b="0" i="0" dirty="0" err="1">
                <a:solidFill>
                  <a:srgbClr val="5B6470"/>
                </a:solidFill>
                <a:latin typeface="Calibri"/>
                <a:ea typeface="Calibri"/>
                <a:cs typeface="Calibri"/>
              </a:rPr>
              <a:t>nominale</a:t>
            </a:r>
            <a:r>
              <a:rPr sz="2000" b="0" i="0" dirty="0">
                <a:solidFill>
                  <a:srgbClr val="5B6470"/>
                </a:solidFill>
                <a:latin typeface="Calibri"/>
                <a:ea typeface="Calibri"/>
                <a:cs typeface="Calibri"/>
              </a:rPr>
              <a:t> il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 di </a:t>
            </a:r>
            <a:r>
              <a:rPr sz="2000" b="0" i="0" dirty="0" err="1">
                <a:solidFill>
                  <a:srgbClr val="5B6470"/>
                </a:solidFill>
                <a:latin typeface="Calibri"/>
                <a:ea typeface="Calibri"/>
                <a:cs typeface="Calibri"/>
              </a:rPr>
              <a:t>disponibilità</a:t>
            </a:r>
            <a:r>
              <a:rPr sz="2000" b="0" i="0" dirty="0">
                <a:solidFill>
                  <a:srgbClr val="5B6470"/>
                </a:solidFill>
                <a:latin typeface="Calibri"/>
                <a:ea typeface="Calibri"/>
                <a:cs typeface="Calibri"/>
              </a:rPr>
              <a:t>.</a:t>
            </a:r>
          </a:p>
        </p:txBody>
      </p:sp>
      <p:sp>
        <p:nvSpPr>
          <p:cNvPr id="18" name="Rettangolo 17">
            <a:extLst>
              <a:ext uri="{FF2B5EF4-FFF2-40B4-BE49-F238E27FC236}">
                <a16:creationId xmlns:a16="http://schemas.microsoft.com/office/drawing/2014/main" id="{DB455EF7-C3EA-4BE2-A13F-79F005A4D82F}"/>
              </a:ext>
            </a:extLst>
          </p:cNvPr>
          <p:cNvSpPr>
            <a:spLocks noGrp="1"/>
          </p:cNvSpPr>
          <p:nvPr/>
        </p:nvSpPr>
        <p:spPr>
          <a:xfrm>
            <a:off x="6229350" y="4019550"/>
            <a:ext cx="5562600" cy="28575"/>
          </a:xfrm>
          <a:prstGeom prst="rect">
            <a:avLst/>
          </a:prstGeom>
          <a:solidFill>
            <a:srgbClr val="B91C1C"/>
          </a:solidFill>
          <a:ln w="0">
            <a:noFill/>
            <a:prstDash val="solid"/>
          </a:ln>
        </p:spPr>
        <p:txBody>
          <a:bodyPr/>
          <a:lstStyle/>
          <a:p>
            <a:endParaRPr lang="it-IT"/>
          </a:p>
        </p:txBody>
      </p:sp>
      <p:sp>
        <p:nvSpPr>
          <p:cNvPr id="19" name="Rettangolo 18">
            <a:extLst>
              <a:ext uri="{FF2B5EF4-FFF2-40B4-BE49-F238E27FC236}">
                <a16:creationId xmlns:a16="http://schemas.microsoft.com/office/drawing/2014/main" id="{CE4E7D71-1A78-42AF-A172-AFA1686178E9}"/>
              </a:ext>
            </a:extLst>
          </p:cNvPr>
          <p:cNvSpPr>
            <a:spLocks noGrp="1"/>
          </p:cNvSpPr>
          <p:nvPr/>
        </p:nvSpPr>
        <p:spPr>
          <a:xfrm>
            <a:off x="6229350" y="41529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Contraddittorio rapido</a:t>
            </a:r>
          </a:p>
        </p:txBody>
      </p:sp>
      <p:sp>
        <p:nvSpPr>
          <p:cNvPr id="20" name="Rettangolo 19">
            <a:extLst>
              <a:ext uri="{FF2B5EF4-FFF2-40B4-BE49-F238E27FC236}">
                <a16:creationId xmlns:a16="http://schemas.microsoft.com/office/drawing/2014/main" id="{00621471-A4CD-497D-9E4B-70DC9B57ACCE}"/>
              </a:ext>
            </a:extLst>
          </p:cNvPr>
          <p:cNvSpPr>
            <a:spLocks noGrp="1"/>
          </p:cNvSpPr>
          <p:nvPr/>
        </p:nvSpPr>
        <p:spPr>
          <a:xfrm>
            <a:off x="6229350" y="4610100"/>
            <a:ext cx="5562600" cy="8096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Il confronto sui dati non </a:t>
            </a:r>
            <a:r>
              <a:rPr sz="2000" b="0" i="0" dirty="0" err="1">
                <a:solidFill>
                  <a:srgbClr val="5B6470"/>
                </a:solidFill>
                <a:latin typeface="Calibri"/>
                <a:ea typeface="Calibri"/>
                <a:cs typeface="Calibri"/>
              </a:rPr>
              <a:t>sospende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automaticamente</a:t>
            </a:r>
            <a:r>
              <a:rPr sz="2000" b="0" i="0" dirty="0">
                <a:solidFill>
                  <a:srgbClr val="5B6470"/>
                </a:solidFill>
                <a:latin typeface="Calibri"/>
                <a:ea typeface="Calibri"/>
                <a:cs typeface="Calibri"/>
              </a:rPr>
              <a:t> la </a:t>
            </a:r>
            <a:r>
              <a:rPr sz="2000" b="0" i="0" dirty="0" err="1">
                <a:solidFill>
                  <a:srgbClr val="5B6470"/>
                </a:solidFill>
                <a:latin typeface="Calibri"/>
                <a:ea typeface="Calibri"/>
                <a:cs typeface="Calibri"/>
              </a:rPr>
              <a:t>rettifica</a:t>
            </a:r>
            <a:r>
              <a:rPr sz="2000" b="0" i="0" dirty="0">
                <a:solidFill>
                  <a:srgbClr val="5B6470"/>
                </a:solidFill>
                <a:latin typeface="Calibri"/>
                <a:ea typeface="Calibri"/>
                <a:cs typeface="Calibri"/>
              </a:rPr>
              <a:t>, salvo diversa disciplina </a:t>
            </a:r>
            <a:r>
              <a:rPr sz="2000" b="0" i="0" dirty="0" err="1">
                <a:solidFill>
                  <a:srgbClr val="5B6470"/>
                </a:solidFill>
                <a:latin typeface="Calibri"/>
                <a:ea typeface="Calibri"/>
                <a:cs typeface="Calibri"/>
              </a:rPr>
              <a:t>espressa</a:t>
            </a:r>
            <a:r>
              <a:rPr sz="2000" b="0" i="0" dirty="0">
                <a:solidFill>
                  <a:srgbClr val="5B6470"/>
                </a:solidFill>
                <a:latin typeface="Calibri"/>
                <a:ea typeface="Calibri"/>
                <a:cs typeface="Calibri"/>
              </a:rPr>
              <a:t>.</a:t>
            </a:r>
          </a:p>
        </p:txBody>
      </p:sp>
    </p:spTree>
    <p:extLst>
      <p:ext uri="{BB962C8B-B14F-4D97-AF65-F5344CB8AC3E}">
        <p14:creationId xmlns:p14="http://schemas.microsoft.com/office/powerpoint/2010/main" val="31467663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3F8BC782-B0A8-4950-A497-1A9DCE9F7D10}"/>
              </a:ext>
            </a:extLst>
          </p:cNvPr>
          <p:cNvSpPr>
            <a:spLocks noGrp="1"/>
          </p:cNvSpPr>
          <p:nvPr/>
        </p:nvSpPr>
        <p:spPr>
          <a:xfrm>
            <a:off x="2499986" y="307182"/>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Ogni modifica può </a:t>
            </a:r>
            <a:r>
              <a:rPr sz="2700" b="1" i="0" dirty="0" err="1">
                <a:solidFill>
                  <a:srgbClr val="1F2937"/>
                </a:solidFill>
                <a:latin typeface="Calibri"/>
                <a:ea typeface="Calibri"/>
                <a:cs typeface="Calibri"/>
              </a:rPr>
              <a:t>spostare</a:t>
            </a:r>
            <a:r>
              <a:rPr sz="2700" b="1" i="0" dirty="0">
                <a:solidFill>
                  <a:srgbClr val="1F2937"/>
                </a:solidFill>
                <a:latin typeface="Calibri"/>
                <a:ea typeface="Calibri"/>
                <a:cs typeface="Calibri"/>
              </a:rPr>
              <a:t> il rischio operativo</a:t>
            </a:r>
          </a:p>
        </p:txBody>
      </p:sp>
      <p:sp>
        <p:nvSpPr>
          <p:cNvPr id="4" name="Rettangolo 3">
            <a:extLst>
              <a:ext uri="{FF2B5EF4-FFF2-40B4-BE49-F238E27FC236}">
                <a16:creationId xmlns:a16="http://schemas.microsoft.com/office/drawing/2014/main" id="{6B20577B-DFCA-4C0D-AE20-407201FB21E6}"/>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6279FEC2-E040-46AC-BDB1-F175B84B27E3}"/>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ADE7307B-4892-4EBA-9CDE-0F758FD00E58}"/>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23</a:t>
            </a:r>
          </a:p>
        </p:txBody>
      </p:sp>
      <p:sp>
        <p:nvSpPr>
          <p:cNvPr id="8" name="Rettangolo 7">
            <a:extLst>
              <a:ext uri="{FF2B5EF4-FFF2-40B4-BE49-F238E27FC236}">
                <a16:creationId xmlns:a16="http://schemas.microsoft.com/office/drawing/2014/main" id="{6F5BBDEA-B419-49C9-B6F9-37CF862B2763}"/>
              </a:ext>
            </a:extLst>
          </p:cNvPr>
          <p:cNvSpPr>
            <a:spLocks noGrp="1"/>
          </p:cNvSpPr>
          <p:nvPr/>
        </p:nvSpPr>
        <p:spPr>
          <a:xfrm>
            <a:off x="400050" y="1476375"/>
            <a:ext cx="5562600" cy="28575"/>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4AD84B55-DEB1-4196-8EEB-7A276BA76F41}"/>
              </a:ext>
            </a:extLst>
          </p:cNvPr>
          <p:cNvSpPr>
            <a:spLocks noGrp="1"/>
          </p:cNvSpPr>
          <p:nvPr/>
        </p:nvSpPr>
        <p:spPr>
          <a:xfrm>
            <a:off x="400050" y="16097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Perimetro</a:t>
            </a:r>
          </a:p>
        </p:txBody>
      </p:sp>
      <p:sp>
        <p:nvSpPr>
          <p:cNvPr id="10" name="Rettangolo 9">
            <a:extLst>
              <a:ext uri="{FF2B5EF4-FFF2-40B4-BE49-F238E27FC236}">
                <a16:creationId xmlns:a16="http://schemas.microsoft.com/office/drawing/2014/main" id="{FFABD4AD-B5F1-4717-B505-9319872A5ADB}"/>
              </a:ext>
            </a:extLst>
          </p:cNvPr>
          <p:cNvSpPr>
            <a:spLocks noGrp="1"/>
          </p:cNvSpPr>
          <p:nvPr/>
        </p:nvSpPr>
        <p:spPr>
          <a:xfrm>
            <a:off x="400050" y="2066925"/>
            <a:ext cx="5562600" cy="11430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Nuovi </a:t>
            </a:r>
            <a:r>
              <a:rPr sz="2000" b="0" i="0" dirty="0" err="1">
                <a:solidFill>
                  <a:srgbClr val="5B6470"/>
                </a:solidFill>
                <a:latin typeface="Calibri"/>
                <a:ea typeface="Calibri"/>
                <a:cs typeface="Calibri"/>
              </a:rPr>
              <a:t>edifici</a:t>
            </a:r>
            <a:r>
              <a:rPr sz="2000" b="0" i="0" dirty="0">
                <a:solidFill>
                  <a:srgbClr val="5B6470"/>
                </a:solidFill>
                <a:latin typeface="Calibri"/>
                <a:ea typeface="Calibri"/>
                <a:cs typeface="Calibri"/>
              </a:rPr>
              <a:t>, servizi o </a:t>
            </a:r>
            <a:r>
              <a:rPr sz="2000" b="0" i="0" dirty="0" err="1">
                <a:solidFill>
                  <a:srgbClr val="5B6470"/>
                </a:solidFill>
                <a:latin typeface="Calibri"/>
                <a:ea typeface="Calibri"/>
                <a:cs typeface="Calibri"/>
              </a:rPr>
              <a:t>volumi</a:t>
            </a:r>
            <a:r>
              <a:rPr sz="2000" b="0" i="0" dirty="0">
                <a:solidFill>
                  <a:srgbClr val="5B6470"/>
                </a:solidFill>
                <a:latin typeface="Calibri"/>
                <a:ea typeface="Calibri"/>
                <a:cs typeface="Calibri"/>
              </a:rPr>
              <a:t> possono </a:t>
            </a:r>
            <a:r>
              <a:rPr sz="2000" b="0" i="0" dirty="0" err="1">
                <a:solidFill>
                  <a:srgbClr val="5B6470"/>
                </a:solidFill>
                <a:latin typeface="Calibri"/>
                <a:ea typeface="Calibri"/>
                <a:cs typeface="Calibri"/>
              </a:rPr>
              <a:t>cambiare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ricavi</a:t>
            </a:r>
            <a:r>
              <a:rPr sz="2000" b="0" i="0" dirty="0">
                <a:solidFill>
                  <a:srgbClr val="5B6470"/>
                </a:solidFill>
                <a:latin typeface="Calibri"/>
                <a:ea typeface="Calibri"/>
                <a:cs typeface="Calibri"/>
              </a:rPr>
              <a:t>, costi e capacità finanziaria.</a:t>
            </a:r>
          </a:p>
        </p:txBody>
      </p:sp>
      <p:sp>
        <p:nvSpPr>
          <p:cNvPr id="11" name="Rettangolo 10">
            <a:extLst>
              <a:ext uri="{FF2B5EF4-FFF2-40B4-BE49-F238E27FC236}">
                <a16:creationId xmlns:a16="http://schemas.microsoft.com/office/drawing/2014/main" id="{A08EFED3-B5B1-47D8-A217-F36EE95FED4A}"/>
              </a:ext>
            </a:extLst>
          </p:cNvPr>
          <p:cNvSpPr>
            <a:spLocks noGrp="1"/>
          </p:cNvSpPr>
          <p:nvPr/>
        </p:nvSpPr>
        <p:spPr>
          <a:xfrm>
            <a:off x="6229350" y="1476375"/>
            <a:ext cx="5562600" cy="28575"/>
          </a:xfrm>
          <a:prstGeom prst="rect">
            <a:avLst/>
          </a:prstGeom>
          <a:solidFill>
            <a:srgbClr val="B91C1C"/>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99301648-6FE7-42AA-9617-D346462EC26B}"/>
              </a:ext>
            </a:extLst>
          </p:cNvPr>
          <p:cNvSpPr>
            <a:spLocks noGrp="1"/>
          </p:cNvSpPr>
          <p:nvPr/>
        </p:nvSpPr>
        <p:spPr>
          <a:xfrm>
            <a:off x="6229350" y="16097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Prezzo e garanzie</a:t>
            </a:r>
          </a:p>
        </p:txBody>
      </p:sp>
      <p:sp>
        <p:nvSpPr>
          <p:cNvPr id="13" name="Rettangolo 12">
            <a:extLst>
              <a:ext uri="{FF2B5EF4-FFF2-40B4-BE49-F238E27FC236}">
                <a16:creationId xmlns:a16="http://schemas.microsoft.com/office/drawing/2014/main" id="{6EB93215-40C3-4C27-847B-803DEC85FEB4}"/>
              </a:ext>
            </a:extLst>
          </p:cNvPr>
          <p:cNvSpPr>
            <a:spLocks noGrp="1"/>
          </p:cNvSpPr>
          <p:nvPr/>
        </p:nvSpPr>
        <p:spPr>
          <a:xfrm>
            <a:off x="6229350" y="2066925"/>
            <a:ext cx="5562600" cy="11430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Incrementi</a:t>
            </a:r>
            <a:r>
              <a:rPr sz="2000" b="0" i="0" dirty="0">
                <a:solidFill>
                  <a:srgbClr val="5B6470"/>
                </a:solidFill>
                <a:latin typeface="Calibri"/>
                <a:ea typeface="Calibri"/>
                <a:cs typeface="Calibri"/>
              </a:rPr>
              <a:t> di canone, minimi garantiti o </a:t>
            </a:r>
            <a:r>
              <a:rPr sz="2000" b="0" i="0" dirty="0" err="1">
                <a:solidFill>
                  <a:srgbClr val="5B6470"/>
                </a:solidFill>
                <a:latin typeface="Calibri"/>
                <a:ea typeface="Calibri"/>
                <a:cs typeface="Calibri"/>
              </a:rPr>
              <a:t>coperture</a:t>
            </a:r>
            <a:r>
              <a:rPr sz="2000" b="0" i="0" dirty="0">
                <a:solidFill>
                  <a:srgbClr val="5B6470"/>
                </a:solidFill>
                <a:latin typeface="Calibri"/>
                <a:ea typeface="Calibri"/>
                <a:cs typeface="Calibri"/>
              </a:rPr>
              <a:t> pubbliche possono </a:t>
            </a:r>
            <a:r>
              <a:rPr sz="2000" b="0" i="0" dirty="0" err="1">
                <a:solidFill>
                  <a:srgbClr val="5B6470"/>
                </a:solidFill>
                <a:latin typeface="Calibri"/>
                <a:ea typeface="Calibri"/>
                <a:cs typeface="Calibri"/>
              </a:rPr>
              <a:t>attenuare</a:t>
            </a:r>
            <a:r>
              <a:rPr sz="2000" b="0" i="0" dirty="0">
                <a:solidFill>
                  <a:srgbClr val="5B6470"/>
                </a:solidFill>
                <a:latin typeface="Calibri"/>
                <a:ea typeface="Calibri"/>
                <a:cs typeface="Calibri"/>
              </a:rPr>
              <a:t> la </a:t>
            </a:r>
            <a:r>
              <a:rPr sz="2000" b="0" i="0" dirty="0" err="1">
                <a:solidFill>
                  <a:srgbClr val="5B6470"/>
                </a:solidFill>
                <a:latin typeface="Calibri"/>
                <a:ea typeface="Calibri"/>
                <a:cs typeface="Calibri"/>
              </a:rPr>
              <a:t>perdita</a:t>
            </a:r>
            <a:r>
              <a:rPr sz="2000" b="0" i="0" dirty="0">
                <a:solidFill>
                  <a:srgbClr val="5B6470"/>
                </a:solidFill>
                <a:latin typeface="Calibri"/>
                <a:ea typeface="Calibri"/>
                <a:cs typeface="Calibri"/>
              </a:rPr>
              <a:t> potenziale.</a:t>
            </a:r>
          </a:p>
        </p:txBody>
      </p:sp>
      <p:sp>
        <p:nvSpPr>
          <p:cNvPr id="14" name="Rettangolo 13">
            <a:extLst>
              <a:ext uri="{FF2B5EF4-FFF2-40B4-BE49-F238E27FC236}">
                <a16:creationId xmlns:a16="http://schemas.microsoft.com/office/drawing/2014/main" id="{E505C08A-7690-45EC-949F-327835F0AA25}"/>
              </a:ext>
            </a:extLst>
          </p:cNvPr>
          <p:cNvSpPr>
            <a:spLocks noGrp="1"/>
          </p:cNvSpPr>
          <p:nvPr/>
        </p:nvSpPr>
        <p:spPr>
          <a:xfrm>
            <a:off x="400050" y="3495675"/>
            <a:ext cx="5562600" cy="28575"/>
          </a:xfrm>
          <a:prstGeom prst="rect">
            <a:avLst/>
          </a:prstGeom>
          <a:solidFill>
            <a:srgbClr val="B91C1C"/>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F0722465-6AA3-4D46-86A5-73D94A5B3178}"/>
              </a:ext>
            </a:extLst>
          </p:cNvPr>
          <p:cNvSpPr>
            <a:spLocks noGrp="1"/>
          </p:cNvSpPr>
          <p:nvPr/>
        </p:nvSpPr>
        <p:spPr>
          <a:xfrm>
            <a:off x="400050" y="36290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Durata</a:t>
            </a:r>
          </a:p>
        </p:txBody>
      </p:sp>
      <p:sp>
        <p:nvSpPr>
          <p:cNvPr id="16" name="Rettangolo 15">
            <a:extLst>
              <a:ext uri="{FF2B5EF4-FFF2-40B4-BE49-F238E27FC236}">
                <a16:creationId xmlns:a16="http://schemas.microsoft.com/office/drawing/2014/main" id="{9CEDED77-42B8-4599-B9CD-FBD08D1338B8}"/>
              </a:ext>
            </a:extLst>
          </p:cNvPr>
          <p:cNvSpPr>
            <a:spLocks noGrp="1"/>
          </p:cNvSpPr>
          <p:nvPr/>
        </p:nvSpPr>
        <p:spPr>
          <a:xfrm>
            <a:off x="400050" y="4086225"/>
            <a:ext cx="5562600" cy="11430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L’estensione</a:t>
            </a:r>
            <a:r>
              <a:rPr sz="2000" b="0" i="0" dirty="0">
                <a:solidFill>
                  <a:srgbClr val="5B6470"/>
                </a:solidFill>
                <a:latin typeface="Calibri"/>
                <a:ea typeface="Calibri"/>
                <a:cs typeface="Calibri"/>
              </a:rPr>
              <a:t> consente il </a:t>
            </a:r>
            <a:r>
              <a:rPr sz="2000" b="0" i="0" dirty="0" err="1">
                <a:solidFill>
                  <a:srgbClr val="5B6470"/>
                </a:solidFill>
                <a:latin typeface="Calibri"/>
                <a:ea typeface="Calibri"/>
                <a:cs typeface="Calibri"/>
              </a:rPr>
              <a:t>recupero</a:t>
            </a:r>
            <a:r>
              <a:rPr sz="2000" b="0" i="0" dirty="0">
                <a:solidFill>
                  <a:srgbClr val="5B6470"/>
                </a:solidFill>
                <a:latin typeface="Calibri"/>
                <a:ea typeface="Calibri"/>
                <a:cs typeface="Calibri"/>
              </a:rPr>
              <a:t> di investimenti ma può </a:t>
            </a:r>
            <a:r>
              <a:rPr sz="2000" b="0" i="0" dirty="0" err="1">
                <a:solidFill>
                  <a:srgbClr val="5B6470"/>
                </a:solidFill>
                <a:latin typeface="Calibri"/>
                <a:ea typeface="Calibri"/>
                <a:cs typeface="Calibri"/>
              </a:rPr>
              <a:t>alterare</a:t>
            </a:r>
            <a:r>
              <a:rPr sz="2000" b="0" i="0" dirty="0">
                <a:solidFill>
                  <a:srgbClr val="5B6470"/>
                </a:solidFill>
                <a:latin typeface="Calibri"/>
                <a:ea typeface="Calibri"/>
                <a:cs typeface="Calibri"/>
              </a:rPr>
              <a:t> concorrenza e natura economica del contratto.</a:t>
            </a:r>
          </a:p>
        </p:txBody>
      </p:sp>
      <p:sp>
        <p:nvSpPr>
          <p:cNvPr id="17" name="Rettangolo 16">
            <a:extLst>
              <a:ext uri="{FF2B5EF4-FFF2-40B4-BE49-F238E27FC236}">
                <a16:creationId xmlns:a16="http://schemas.microsoft.com/office/drawing/2014/main" id="{8FC9CF49-29D4-4867-AD60-D1C978AB9464}"/>
              </a:ext>
            </a:extLst>
          </p:cNvPr>
          <p:cNvSpPr>
            <a:spLocks noGrp="1"/>
          </p:cNvSpPr>
          <p:nvPr/>
        </p:nvSpPr>
        <p:spPr>
          <a:xfrm>
            <a:off x="6229350" y="3495675"/>
            <a:ext cx="5562600" cy="28575"/>
          </a:xfrm>
          <a:prstGeom prst="rect">
            <a:avLst/>
          </a:prstGeom>
          <a:solidFill>
            <a:srgbClr val="B91C1C"/>
          </a:solidFill>
          <a:ln w="0">
            <a:noFill/>
            <a:prstDash val="solid"/>
          </a:ln>
        </p:spPr>
        <p:txBody>
          <a:bodyPr/>
          <a:lstStyle/>
          <a:p>
            <a:endParaRPr lang="it-IT"/>
          </a:p>
        </p:txBody>
      </p:sp>
      <p:sp>
        <p:nvSpPr>
          <p:cNvPr id="18" name="Rettangolo 17">
            <a:extLst>
              <a:ext uri="{FF2B5EF4-FFF2-40B4-BE49-F238E27FC236}">
                <a16:creationId xmlns:a16="http://schemas.microsoft.com/office/drawing/2014/main" id="{6391FD3F-E1F6-4251-A93A-44428914FC8F}"/>
              </a:ext>
            </a:extLst>
          </p:cNvPr>
          <p:cNvSpPr>
            <a:spLocks noGrp="1"/>
          </p:cNvSpPr>
          <p:nvPr/>
        </p:nvSpPr>
        <p:spPr>
          <a:xfrm>
            <a:off x="6229350" y="36290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Rimedi</a:t>
            </a:r>
          </a:p>
        </p:txBody>
      </p:sp>
      <p:sp>
        <p:nvSpPr>
          <p:cNvPr id="19" name="Rettangolo 18">
            <a:extLst>
              <a:ext uri="{FF2B5EF4-FFF2-40B4-BE49-F238E27FC236}">
                <a16:creationId xmlns:a16="http://schemas.microsoft.com/office/drawing/2014/main" id="{2DE54FBC-C3FF-4880-B19A-7156BDACA57C}"/>
              </a:ext>
            </a:extLst>
          </p:cNvPr>
          <p:cNvSpPr>
            <a:spLocks noGrp="1"/>
          </p:cNvSpPr>
          <p:nvPr/>
        </p:nvSpPr>
        <p:spPr>
          <a:xfrm>
            <a:off x="6229350" y="4086225"/>
            <a:ext cx="5562600" cy="11430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Tolleranze</a:t>
            </a:r>
            <a:r>
              <a:rPr sz="2000" b="0" i="0" dirty="0">
                <a:solidFill>
                  <a:srgbClr val="5B6470"/>
                </a:solidFill>
                <a:latin typeface="Calibri"/>
                <a:ea typeface="Calibri"/>
                <a:cs typeface="Calibri"/>
              </a:rPr>
              <a:t>, cap alle </a:t>
            </a:r>
            <a:r>
              <a:rPr sz="2000" b="0" i="0" dirty="0" err="1">
                <a:solidFill>
                  <a:srgbClr val="5B6470"/>
                </a:solidFill>
                <a:latin typeface="Calibri"/>
                <a:ea typeface="Calibri"/>
                <a:cs typeface="Calibri"/>
              </a:rPr>
              <a:t>deduzioni</a:t>
            </a:r>
            <a:r>
              <a:rPr sz="2000" b="0" i="0" dirty="0">
                <a:solidFill>
                  <a:srgbClr val="5B6470"/>
                </a:solidFill>
                <a:latin typeface="Calibri"/>
                <a:ea typeface="Calibri"/>
                <a:cs typeface="Calibri"/>
              </a:rPr>
              <a:t> o nuove cause di </a:t>
            </a:r>
            <a:r>
              <a:rPr sz="2000" b="0" i="0" dirty="0" err="1">
                <a:solidFill>
                  <a:srgbClr val="5B6470"/>
                </a:solidFill>
                <a:latin typeface="Calibri"/>
                <a:ea typeface="Calibri"/>
                <a:cs typeface="Calibri"/>
              </a:rPr>
              <a:t>esonero</a:t>
            </a:r>
            <a:r>
              <a:rPr sz="2000" b="0" i="0" dirty="0">
                <a:solidFill>
                  <a:srgbClr val="5B6470"/>
                </a:solidFill>
                <a:latin typeface="Calibri"/>
                <a:ea typeface="Calibri"/>
                <a:cs typeface="Calibri"/>
              </a:rPr>
              <a:t> possono </a:t>
            </a:r>
            <a:r>
              <a:rPr sz="2000" b="0" i="0" dirty="0" err="1">
                <a:solidFill>
                  <a:srgbClr val="5B6470"/>
                </a:solidFill>
                <a:latin typeface="Calibri"/>
                <a:ea typeface="Calibri"/>
                <a:cs typeface="Calibri"/>
              </a:rPr>
              <a:t>svuotare</a:t>
            </a:r>
            <a:r>
              <a:rPr sz="2000" b="0" i="0" dirty="0">
                <a:solidFill>
                  <a:srgbClr val="5B6470"/>
                </a:solidFill>
                <a:latin typeface="Calibri"/>
                <a:ea typeface="Calibri"/>
                <a:cs typeface="Calibri"/>
              </a:rPr>
              <a:t> il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 di </a:t>
            </a:r>
            <a:r>
              <a:rPr sz="2000" b="0" i="0" dirty="0" err="1">
                <a:solidFill>
                  <a:srgbClr val="5B6470"/>
                </a:solidFill>
                <a:latin typeface="Calibri"/>
                <a:ea typeface="Calibri"/>
                <a:cs typeface="Calibri"/>
              </a:rPr>
              <a:t>disponibilità</a:t>
            </a:r>
            <a:r>
              <a:rPr sz="2000" b="0" i="0" dirty="0">
                <a:solidFill>
                  <a:srgbClr val="5B6470"/>
                </a:solidFill>
                <a:latin typeface="Calibri"/>
                <a:ea typeface="Calibri"/>
                <a:cs typeface="Calibri"/>
              </a:rPr>
              <a:t>.</a:t>
            </a:r>
          </a:p>
        </p:txBody>
      </p:sp>
      <p:sp>
        <p:nvSpPr>
          <p:cNvPr id="20" name="Rettangolo 19">
            <a:extLst>
              <a:ext uri="{FF2B5EF4-FFF2-40B4-BE49-F238E27FC236}">
                <a16:creationId xmlns:a16="http://schemas.microsoft.com/office/drawing/2014/main" id="{52EBF78A-7088-4C6F-9A9E-3B766C64AF8D}"/>
              </a:ext>
            </a:extLst>
          </p:cNvPr>
          <p:cNvSpPr>
            <a:spLocks noGrp="1"/>
          </p:cNvSpPr>
          <p:nvPr/>
        </p:nvSpPr>
        <p:spPr>
          <a:xfrm>
            <a:off x="3482236" y="5086348"/>
            <a:ext cx="8347814" cy="476251"/>
          </a:xfrm>
          <a:prstGeom prst="rect">
            <a:avLst/>
          </a:prstGeom>
          <a:solidFill>
            <a:srgbClr val="F3F4F6"/>
          </a:solidFill>
          <a:ln w="0">
            <a:noFill/>
            <a:prstDash val="solid"/>
          </a:ln>
        </p:spPr>
        <p:txBody>
          <a:bodyPr/>
          <a:lstStyle/>
          <a:p>
            <a:endParaRPr lang="it-IT" dirty="0">
              <a:latin typeface="Calibri" panose="020F0502020204030204" pitchFamily="34" charset="0"/>
              <a:cs typeface="Calibri" panose="020F0502020204030204" pitchFamily="34" charset="0"/>
            </a:endParaRPr>
          </a:p>
        </p:txBody>
      </p:sp>
      <p:sp>
        <p:nvSpPr>
          <p:cNvPr id="22" name="Rettangolo 21">
            <a:extLst>
              <a:ext uri="{FF2B5EF4-FFF2-40B4-BE49-F238E27FC236}">
                <a16:creationId xmlns:a16="http://schemas.microsoft.com/office/drawing/2014/main" id="{DA961076-9C83-4945-B7B6-8FE06E854FC9}"/>
              </a:ext>
            </a:extLst>
          </p:cNvPr>
          <p:cNvSpPr>
            <a:spLocks noGrp="1"/>
          </p:cNvSpPr>
          <p:nvPr/>
        </p:nvSpPr>
        <p:spPr>
          <a:xfrm>
            <a:off x="1657350" y="5110163"/>
            <a:ext cx="3048000" cy="304800"/>
          </a:xfrm>
          <a:prstGeom prst="rect">
            <a:avLst/>
          </a:prstGeom>
          <a:noFill/>
          <a:ln w="0">
            <a:noFill/>
            <a:prstDash val="solid"/>
          </a:ln>
        </p:spPr>
        <p:txBody>
          <a:bodyPr wrap="square" anchor="t"/>
          <a:lstStyle/>
          <a:p>
            <a:pPr algn="l">
              <a:defRPr sz="1500" b="1" i="0">
                <a:solidFill>
                  <a:srgbClr val="B91C1C"/>
                </a:solidFill>
                <a:latin typeface="Calibri"/>
                <a:ea typeface="Calibri"/>
                <a:cs typeface="Calibri"/>
              </a:defRPr>
            </a:pPr>
            <a:r>
              <a:rPr sz="1500" b="1" i="0" dirty="0">
                <a:solidFill>
                  <a:srgbClr val="B91C1C"/>
                </a:solidFill>
                <a:latin typeface="Calibri"/>
                <a:ea typeface="Calibri"/>
                <a:cs typeface="Calibri"/>
              </a:rPr>
              <a:t>Istruttoria minima</a:t>
            </a:r>
          </a:p>
        </p:txBody>
      </p:sp>
      <p:sp>
        <p:nvSpPr>
          <p:cNvPr id="23" name="Rettangolo 22">
            <a:extLst>
              <a:ext uri="{FF2B5EF4-FFF2-40B4-BE49-F238E27FC236}">
                <a16:creationId xmlns:a16="http://schemas.microsoft.com/office/drawing/2014/main" id="{D7DE61D3-17AD-4992-9BBE-53C88A1E415A}"/>
              </a:ext>
            </a:extLst>
          </p:cNvPr>
          <p:cNvSpPr>
            <a:spLocks noGrp="1"/>
          </p:cNvSpPr>
          <p:nvPr/>
        </p:nvSpPr>
        <p:spPr>
          <a:xfrm>
            <a:off x="3676650" y="5024438"/>
            <a:ext cx="7829550" cy="47625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sz="1350" b="0" i="0" dirty="0">
                <a:solidFill>
                  <a:srgbClr val="1F2937"/>
                </a:solidFill>
                <a:latin typeface="Calibri"/>
                <a:ea typeface="Calibri"/>
                <a:cs typeface="Calibri"/>
              </a:rPr>
              <a:t>Modifica contrattuale + PEF </a:t>
            </a:r>
            <a:r>
              <a:rPr sz="1350" b="0" i="0" dirty="0" err="1">
                <a:solidFill>
                  <a:srgbClr val="1F2937"/>
                </a:solidFill>
                <a:latin typeface="Calibri"/>
                <a:ea typeface="Calibri"/>
                <a:cs typeface="Calibri"/>
              </a:rPr>
              <a:t>aggiornato</a:t>
            </a:r>
            <a:r>
              <a:rPr sz="1350" b="0" i="0" dirty="0">
                <a:solidFill>
                  <a:srgbClr val="1F2937"/>
                </a:solidFill>
                <a:latin typeface="Calibri"/>
                <a:ea typeface="Calibri"/>
                <a:cs typeface="Calibri"/>
              </a:rPr>
              <a:t> + matrice aggiornata + test di rischio operativo + verifica della base giuridica.</a:t>
            </a:r>
          </a:p>
        </p:txBody>
      </p:sp>
    </p:spTree>
    <p:extLst>
      <p:ext uri="{BB962C8B-B14F-4D97-AF65-F5344CB8AC3E}">
        <p14:creationId xmlns:p14="http://schemas.microsoft.com/office/powerpoint/2010/main" val="2278721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923330"/>
          </a:xfrm>
          <a:prstGeom prst="rect">
            <a:avLst/>
          </a:prstGeom>
          <a:noFill/>
        </p:spPr>
        <p:txBody>
          <a:bodyPr wrap="square">
            <a:spAutoFit/>
          </a:bodyPr>
          <a:lstStyle/>
          <a:p>
            <a:pPr>
              <a:defRPr sz="2700" b="1">
                <a:solidFill>
                  <a:srgbClr val="183E68"/>
                </a:solidFill>
                <a:latin typeface="Calibri"/>
              </a:defRPr>
            </a:pPr>
            <a:r>
              <a:rPr lang="it-IT" dirty="0"/>
              <a:t>Prima di </a:t>
            </a:r>
            <a:r>
              <a:rPr dirty="0"/>
              <a:t>quantificare</a:t>
            </a:r>
            <a:r>
              <a:rPr lang="it-IT" dirty="0"/>
              <a:t> le penali occorre</a:t>
            </a:r>
            <a:r>
              <a:rPr dirty="0"/>
              <a:t> qualificare correttamente la conseguenza</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10</a:t>
            </a:r>
          </a:p>
        </p:txBody>
      </p:sp>
      <p:graphicFrame>
        <p:nvGraphicFramePr>
          <p:cNvPr id="6" name="Table 5"/>
          <p:cNvGraphicFramePr>
            <a:graphicFrameLocks noGrp="1"/>
          </p:cNvGraphicFramePr>
          <p:nvPr>
            <p:extLst>
              <p:ext uri="{D42A27DB-BD31-4B8C-83A1-F6EECF244321}">
                <p14:modId xmlns:p14="http://schemas.microsoft.com/office/powerpoint/2010/main" val="697081538"/>
              </p:ext>
            </p:extLst>
          </p:nvPr>
        </p:nvGraphicFramePr>
        <p:xfrm>
          <a:off x="594360" y="1417320"/>
          <a:ext cx="10881360" cy="4576572"/>
        </p:xfrm>
        <a:graphic>
          <a:graphicData uri="http://schemas.openxmlformats.org/drawingml/2006/table">
            <a:tbl>
              <a:tblPr firstRow="1" bandRow="1">
                <a:tableStyleId>{5C22544A-7EE6-4342-B048-85BDC9FD1C3A}</a:tableStyleId>
              </a:tblPr>
              <a:tblGrid>
                <a:gridCol w="2468880">
                  <a:extLst>
                    <a:ext uri="{9D8B030D-6E8A-4147-A177-3AD203B41FA5}">
                      <a16:colId xmlns:a16="http://schemas.microsoft.com/office/drawing/2014/main" val="20000"/>
                    </a:ext>
                  </a:extLst>
                </a:gridCol>
                <a:gridCol w="3703320">
                  <a:extLst>
                    <a:ext uri="{9D8B030D-6E8A-4147-A177-3AD203B41FA5}">
                      <a16:colId xmlns:a16="http://schemas.microsoft.com/office/drawing/2014/main" val="20001"/>
                    </a:ext>
                  </a:extLst>
                </a:gridCol>
                <a:gridCol w="4709160">
                  <a:extLst>
                    <a:ext uri="{9D8B030D-6E8A-4147-A177-3AD203B41FA5}">
                      <a16:colId xmlns:a16="http://schemas.microsoft.com/office/drawing/2014/main" val="20002"/>
                    </a:ext>
                  </a:extLst>
                </a:gridCol>
              </a:tblGrid>
              <a:tr h="754380">
                <a:tc>
                  <a:txBody>
                    <a:bodyPr/>
                    <a:lstStyle/>
                    <a:p>
                      <a:pPr algn="ctr">
                        <a:defRPr sz="1600" b="1">
                          <a:solidFill>
                            <a:srgbClr val="FFFFFF"/>
                          </a:solidFill>
                          <a:latin typeface="Calibri"/>
                        </a:defRPr>
                      </a:pPr>
                      <a:r>
                        <a:t>Fattispecie</a:t>
                      </a:r>
                    </a:p>
                  </a:txBody>
                  <a:tcPr marL="45720" marR="45720" marT="36576" marB="36576">
                    <a:solidFill>
                      <a:srgbClr val="183E68"/>
                    </a:solidFill>
                  </a:tcPr>
                </a:tc>
                <a:tc>
                  <a:txBody>
                    <a:bodyPr/>
                    <a:lstStyle/>
                    <a:p>
                      <a:pPr algn="ctr">
                        <a:defRPr sz="1600" b="1">
                          <a:solidFill>
                            <a:srgbClr val="FFFFFF"/>
                          </a:solidFill>
                          <a:latin typeface="Calibri"/>
                        </a:defRPr>
                      </a:pPr>
                      <a:r>
                        <a:t>Funzione</a:t>
                      </a:r>
                    </a:p>
                  </a:txBody>
                  <a:tcPr marL="45720" marR="45720" marT="36576" marB="36576">
                    <a:solidFill>
                      <a:srgbClr val="183E68"/>
                    </a:solidFill>
                  </a:tcPr>
                </a:tc>
                <a:tc>
                  <a:txBody>
                    <a:bodyPr/>
                    <a:lstStyle/>
                    <a:p>
                      <a:pPr algn="ctr">
                        <a:defRPr sz="1600" b="1">
                          <a:solidFill>
                            <a:srgbClr val="FFFFFF"/>
                          </a:solidFill>
                          <a:latin typeface="Calibri"/>
                        </a:defRPr>
                      </a:pPr>
                      <a:r>
                        <a:t>Base giuridica / cautela</a:t>
                      </a:r>
                    </a:p>
                  </a:txBody>
                  <a:tcPr marL="45720" marR="45720" marT="36576" marB="36576">
                    <a:solidFill>
                      <a:srgbClr val="183E68"/>
                    </a:solidFill>
                  </a:tcPr>
                </a:tc>
                <a:extLst>
                  <a:ext uri="{0D108BD9-81ED-4DB2-BD59-A6C34878D82A}">
                    <a16:rowId xmlns:a16="http://schemas.microsoft.com/office/drawing/2014/main" val="10000"/>
                  </a:ext>
                </a:extLst>
              </a:tr>
              <a:tr h="754380">
                <a:tc>
                  <a:txBody>
                    <a:bodyPr/>
                    <a:lstStyle/>
                    <a:p>
                      <a:pPr>
                        <a:defRPr sz="1600">
                          <a:solidFill>
                            <a:srgbClr val="252F38"/>
                          </a:solidFill>
                          <a:latin typeface="Calibri"/>
                        </a:defRPr>
                      </a:pPr>
                      <a:r>
                        <a:t>Penale per ritardo</a:t>
                      </a:r>
                    </a:p>
                  </a:txBody>
                  <a:tcPr marL="64008" marR="64008" marT="36576" marB="36576">
                    <a:solidFill>
                      <a:srgbClr val="FFFFFF"/>
                    </a:solidFill>
                  </a:tcPr>
                </a:tc>
                <a:tc>
                  <a:txBody>
                    <a:bodyPr/>
                    <a:lstStyle/>
                    <a:p>
                      <a:pPr>
                        <a:defRPr sz="1600">
                          <a:solidFill>
                            <a:srgbClr val="252F38"/>
                          </a:solidFill>
                          <a:latin typeface="Calibri"/>
                        </a:defRPr>
                      </a:pPr>
                      <a:r>
                        <a:t>Predeterminare il danno e rafforzare il rispetto del termine</a:t>
                      </a:r>
                    </a:p>
                  </a:txBody>
                  <a:tcPr marL="64008" marR="64008" marT="36576" marB="36576">
                    <a:solidFill>
                      <a:srgbClr val="FFFFFF"/>
                    </a:solidFill>
                  </a:tcPr>
                </a:tc>
                <a:tc>
                  <a:txBody>
                    <a:bodyPr/>
                    <a:lstStyle/>
                    <a:p>
                      <a:pPr>
                        <a:defRPr sz="1600">
                          <a:solidFill>
                            <a:srgbClr val="252F38"/>
                          </a:solidFill>
                          <a:latin typeface="Calibri"/>
                        </a:defRPr>
                      </a:pPr>
                      <a:r>
                        <a:t>Art. 126 Codice; misura e tetto parametrati al ritardo imputabile</a:t>
                      </a:r>
                    </a:p>
                  </a:txBody>
                  <a:tcPr marL="64008" marR="64008" marT="36576" marB="36576">
                    <a:solidFill>
                      <a:srgbClr val="FFFFFF"/>
                    </a:solidFill>
                  </a:tcPr>
                </a:tc>
                <a:extLst>
                  <a:ext uri="{0D108BD9-81ED-4DB2-BD59-A6C34878D82A}">
                    <a16:rowId xmlns:a16="http://schemas.microsoft.com/office/drawing/2014/main" val="10001"/>
                  </a:ext>
                </a:extLst>
              </a:tr>
              <a:tr h="754380">
                <a:tc>
                  <a:txBody>
                    <a:bodyPr/>
                    <a:lstStyle/>
                    <a:p>
                      <a:pPr>
                        <a:defRPr sz="1600">
                          <a:solidFill>
                            <a:srgbClr val="252F38"/>
                          </a:solidFill>
                          <a:latin typeface="Calibri"/>
                        </a:defRPr>
                      </a:pPr>
                      <a:r>
                        <a:t>Clausola penale per inesatto adempimento</a:t>
                      </a:r>
                    </a:p>
                  </a:txBody>
                  <a:tcPr marL="64008" marR="64008" marT="36576" marB="36576">
                    <a:solidFill>
                      <a:srgbClr val="F7FAFD"/>
                    </a:solidFill>
                  </a:tcPr>
                </a:tc>
                <a:tc>
                  <a:txBody>
                    <a:bodyPr/>
                    <a:lstStyle/>
                    <a:p>
                      <a:pPr>
                        <a:defRPr sz="1600">
                          <a:solidFill>
                            <a:srgbClr val="252F38"/>
                          </a:solidFill>
                          <a:latin typeface="Calibri"/>
                        </a:defRPr>
                      </a:pPr>
                      <a:r>
                        <a:t>Predeterminare la conseguenza di una violazione tipizzata</a:t>
                      </a:r>
                    </a:p>
                  </a:txBody>
                  <a:tcPr marL="64008" marR="64008" marT="36576" marB="36576">
                    <a:solidFill>
                      <a:srgbClr val="F7FAFD"/>
                    </a:solidFill>
                  </a:tcPr>
                </a:tc>
                <a:tc>
                  <a:txBody>
                    <a:bodyPr/>
                    <a:lstStyle/>
                    <a:p>
                      <a:pPr>
                        <a:defRPr sz="1600">
                          <a:solidFill>
                            <a:srgbClr val="252F38"/>
                          </a:solidFill>
                          <a:latin typeface="Calibri"/>
                        </a:defRPr>
                      </a:pPr>
                      <a:r>
                        <a:rPr dirty="0"/>
                        <a:t>Artt. 1382-1384 c.c.; tema </a:t>
                      </a:r>
                      <a:r>
                        <a:rPr dirty="0" err="1"/>
                        <a:t>discusso</a:t>
                      </a:r>
                      <a:r>
                        <a:rPr dirty="0"/>
                        <a:t> nel settore pubblico, motivare </a:t>
                      </a:r>
                      <a:r>
                        <a:rPr lang="it-IT" dirty="0"/>
                        <a:t>la </a:t>
                      </a:r>
                      <a:r>
                        <a:rPr dirty="0"/>
                        <a:t>proporzionalità</a:t>
                      </a:r>
                    </a:p>
                  </a:txBody>
                  <a:tcPr marL="64008" marR="64008" marT="36576" marB="36576">
                    <a:solidFill>
                      <a:srgbClr val="F7FAFD"/>
                    </a:solidFill>
                  </a:tcPr>
                </a:tc>
                <a:extLst>
                  <a:ext uri="{0D108BD9-81ED-4DB2-BD59-A6C34878D82A}">
                    <a16:rowId xmlns:a16="http://schemas.microsoft.com/office/drawing/2014/main" val="10002"/>
                  </a:ext>
                </a:extLst>
              </a:tr>
              <a:tr h="754380">
                <a:tc>
                  <a:txBody>
                    <a:bodyPr/>
                    <a:lstStyle/>
                    <a:p>
                      <a:pPr>
                        <a:defRPr sz="1600">
                          <a:solidFill>
                            <a:srgbClr val="252F38"/>
                          </a:solidFill>
                          <a:latin typeface="Calibri"/>
                        </a:defRPr>
                      </a:pPr>
                      <a:r>
                        <a:rPr dirty="0"/>
                        <a:t>Detrazione</a:t>
                      </a:r>
                    </a:p>
                  </a:txBody>
                  <a:tcPr marL="64008" marR="64008" marT="36576" marB="36576">
                    <a:solidFill>
                      <a:srgbClr val="FFFFFF"/>
                    </a:solidFill>
                  </a:tcPr>
                </a:tc>
                <a:tc>
                  <a:txBody>
                    <a:bodyPr/>
                    <a:lstStyle/>
                    <a:p>
                      <a:pPr>
                        <a:defRPr sz="1600">
                          <a:solidFill>
                            <a:srgbClr val="252F38"/>
                          </a:solidFill>
                          <a:latin typeface="Calibri"/>
                        </a:defRPr>
                      </a:pPr>
                      <a:r>
                        <a:t>Non corrispondere il prezzo di una prestazione non resa o resa in misura inferiore</a:t>
                      </a:r>
                    </a:p>
                  </a:txBody>
                  <a:tcPr marL="64008" marR="64008" marT="36576" marB="36576">
                    <a:solidFill>
                      <a:srgbClr val="FFFFFF"/>
                    </a:solidFill>
                  </a:tcPr>
                </a:tc>
                <a:tc>
                  <a:txBody>
                    <a:bodyPr/>
                    <a:lstStyle/>
                    <a:p>
                      <a:pPr>
                        <a:defRPr sz="1600">
                          <a:solidFill>
                            <a:srgbClr val="252F38"/>
                          </a:solidFill>
                          <a:latin typeface="Calibri"/>
                        </a:defRPr>
                      </a:pPr>
                      <a:r>
                        <a:t>Deve derivare dalla struttura del corrispettivo e non assumere funzione punitiva</a:t>
                      </a:r>
                    </a:p>
                  </a:txBody>
                  <a:tcPr marL="64008" marR="64008" marT="36576" marB="36576">
                    <a:solidFill>
                      <a:srgbClr val="FFFFFF"/>
                    </a:solidFill>
                  </a:tcPr>
                </a:tc>
                <a:extLst>
                  <a:ext uri="{0D108BD9-81ED-4DB2-BD59-A6C34878D82A}">
                    <a16:rowId xmlns:a16="http://schemas.microsoft.com/office/drawing/2014/main" val="10003"/>
                  </a:ext>
                </a:extLst>
              </a:tr>
              <a:tr h="754380">
                <a:tc>
                  <a:txBody>
                    <a:bodyPr/>
                    <a:lstStyle/>
                    <a:p>
                      <a:pPr>
                        <a:defRPr sz="1600">
                          <a:solidFill>
                            <a:srgbClr val="252F38"/>
                          </a:solidFill>
                          <a:latin typeface="Calibri"/>
                        </a:defRPr>
                      </a:pPr>
                      <a:r>
                        <a:rPr dirty="0" err="1"/>
                        <a:t>abbattimento</a:t>
                      </a:r>
                      <a:r>
                        <a:rPr dirty="0"/>
                        <a:t> SLA</a:t>
                      </a:r>
                    </a:p>
                  </a:txBody>
                  <a:tcPr marL="64008" marR="64008" marT="36576" marB="36576">
                    <a:solidFill>
                      <a:srgbClr val="F7FAFD"/>
                    </a:solidFill>
                  </a:tcPr>
                </a:tc>
                <a:tc>
                  <a:txBody>
                    <a:bodyPr/>
                    <a:lstStyle/>
                    <a:p>
                      <a:pPr>
                        <a:defRPr sz="1600">
                          <a:solidFill>
                            <a:srgbClr val="252F38"/>
                          </a:solidFill>
                          <a:latin typeface="Calibri"/>
                        </a:defRPr>
                      </a:pPr>
                      <a:r>
                        <a:t>Rimodulare il corrispettivo rispetto al livello di servizio effettivamente disponibile</a:t>
                      </a:r>
                    </a:p>
                  </a:txBody>
                  <a:tcPr marL="64008" marR="64008" marT="36576" marB="36576">
                    <a:solidFill>
                      <a:srgbClr val="F7FAFD"/>
                    </a:solidFill>
                  </a:tcPr>
                </a:tc>
                <a:tc>
                  <a:txBody>
                    <a:bodyPr/>
                    <a:lstStyle/>
                    <a:p>
                      <a:pPr>
                        <a:defRPr sz="1600">
                          <a:solidFill>
                            <a:srgbClr val="252F38"/>
                          </a:solidFill>
                          <a:latin typeface="Calibri"/>
                        </a:defRPr>
                      </a:pPr>
                      <a:r>
                        <a:rPr dirty="0"/>
                        <a:t>Clausola matematica, </a:t>
                      </a:r>
                      <a:r>
                        <a:rPr dirty="0" err="1"/>
                        <a:t>evento</a:t>
                      </a:r>
                      <a:r>
                        <a:rPr dirty="0"/>
                        <a:t> </a:t>
                      </a:r>
                      <a:r>
                        <a:rPr dirty="0" err="1"/>
                        <a:t>tracciato</a:t>
                      </a:r>
                      <a:endParaRPr dirty="0"/>
                    </a:p>
                  </a:txBody>
                  <a:tcPr marL="64008" marR="64008" marT="36576" marB="36576">
                    <a:solidFill>
                      <a:srgbClr val="F7FAFD"/>
                    </a:solidFill>
                  </a:tcPr>
                </a:tc>
                <a:extLst>
                  <a:ext uri="{0D108BD9-81ED-4DB2-BD59-A6C34878D82A}">
                    <a16:rowId xmlns:a16="http://schemas.microsoft.com/office/drawing/2014/main" val="10004"/>
                  </a:ext>
                </a:extLst>
              </a:tr>
              <a:tr h="754380">
                <a:tc>
                  <a:txBody>
                    <a:bodyPr/>
                    <a:lstStyle/>
                    <a:p>
                      <a:pPr>
                        <a:defRPr sz="1600">
                          <a:solidFill>
                            <a:srgbClr val="252F38"/>
                          </a:solidFill>
                          <a:latin typeface="Calibri"/>
                        </a:defRPr>
                      </a:pPr>
                      <a:r>
                        <a:t>Risarcimento del maggior danno</a:t>
                      </a:r>
                    </a:p>
                  </a:txBody>
                  <a:tcPr marL="64008" marR="64008" marT="36576" marB="36576">
                    <a:solidFill>
                      <a:srgbClr val="FFFFFF"/>
                    </a:solidFill>
                  </a:tcPr>
                </a:tc>
                <a:tc>
                  <a:txBody>
                    <a:bodyPr/>
                    <a:lstStyle/>
                    <a:p>
                      <a:pPr>
                        <a:defRPr sz="1600">
                          <a:solidFill>
                            <a:srgbClr val="252F38"/>
                          </a:solidFill>
                          <a:latin typeface="Calibri"/>
                        </a:defRPr>
                      </a:pPr>
                      <a:r>
                        <a:t>Reintegrare il pregiudizio ulteriore provato</a:t>
                      </a:r>
                    </a:p>
                  </a:txBody>
                  <a:tcPr marL="64008" marR="64008" marT="36576" marB="36576">
                    <a:solidFill>
                      <a:srgbClr val="FFFFFF"/>
                    </a:solidFill>
                  </a:tcPr>
                </a:tc>
                <a:tc>
                  <a:txBody>
                    <a:bodyPr/>
                    <a:lstStyle/>
                    <a:p>
                      <a:pPr>
                        <a:defRPr sz="1600">
                          <a:solidFill>
                            <a:srgbClr val="252F38"/>
                          </a:solidFill>
                          <a:latin typeface="Calibri"/>
                        </a:defRPr>
                      </a:pPr>
                      <a:r>
                        <a:rPr dirty="0"/>
                        <a:t>Riserva </a:t>
                      </a:r>
                      <a:r>
                        <a:rPr dirty="0" err="1"/>
                        <a:t>espressa</a:t>
                      </a:r>
                      <a:r>
                        <a:rPr dirty="0"/>
                        <a:t>, prova del danno e del </a:t>
                      </a:r>
                      <a:r>
                        <a:rPr dirty="0" err="1"/>
                        <a:t>nesso</a:t>
                      </a:r>
                      <a:r>
                        <a:rPr dirty="0"/>
                        <a:t> </a:t>
                      </a:r>
                      <a:r>
                        <a:rPr dirty="0" err="1"/>
                        <a:t>causale</a:t>
                      </a:r>
                      <a:endParaRPr dirty="0"/>
                    </a:p>
                  </a:txBody>
                  <a:tcPr marL="64008" marR="64008" marT="36576" marB="36576">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AD4B6302-0026-4EC9-B3FD-FC69A0FF0786}"/>
              </a:ext>
            </a:extLst>
          </p:cNvPr>
          <p:cNvSpPr>
            <a:spLocks noGrp="1"/>
          </p:cNvSpPr>
          <p:nvPr/>
        </p:nvSpPr>
        <p:spPr>
          <a:xfrm>
            <a:off x="2754943" y="38100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L’equilibrio economico-finanziario</a:t>
            </a:r>
          </a:p>
        </p:txBody>
      </p:sp>
      <p:sp>
        <p:nvSpPr>
          <p:cNvPr id="4" name="Rettangolo 3">
            <a:extLst>
              <a:ext uri="{FF2B5EF4-FFF2-40B4-BE49-F238E27FC236}">
                <a16:creationId xmlns:a16="http://schemas.microsoft.com/office/drawing/2014/main" id="{AAF0BCCF-B2EE-437C-90FA-6C056CF236F9}"/>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0739B676-8E79-480A-9644-8C19C58DC909}"/>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1F4FEC74-ADE1-4BE2-AB7A-AD84E16816D0}"/>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11</a:t>
            </a:r>
          </a:p>
        </p:txBody>
      </p:sp>
      <p:sp>
        <p:nvSpPr>
          <p:cNvPr id="8" name="Rettangolo 7">
            <a:extLst>
              <a:ext uri="{FF2B5EF4-FFF2-40B4-BE49-F238E27FC236}">
                <a16:creationId xmlns:a16="http://schemas.microsoft.com/office/drawing/2014/main" id="{CEE224D6-FCBF-4FA3-A473-E3BD3938B4FC}"/>
              </a:ext>
            </a:extLst>
          </p:cNvPr>
          <p:cNvSpPr>
            <a:spLocks noGrp="1"/>
          </p:cNvSpPr>
          <p:nvPr/>
        </p:nvSpPr>
        <p:spPr>
          <a:xfrm>
            <a:off x="571500" y="1619250"/>
            <a:ext cx="5391150" cy="2571750"/>
          </a:xfrm>
          <a:prstGeom prst="rect">
            <a:avLst/>
          </a:prstGeom>
          <a:solidFill>
            <a:srgbClr val="FCE8E8"/>
          </a:solidFill>
          <a:ln w="0">
            <a:noFill/>
            <a:prstDash val="solid"/>
          </a:ln>
        </p:spPr>
        <p:txBody>
          <a:bodyPr/>
          <a:lstStyle/>
          <a:p>
            <a:endParaRPr lang="it-IT"/>
          </a:p>
        </p:txBody>
      </p:sp>
      <p:sp>
        <p:nvSpPr>
          <p:cNvPr id="9" name="Rettangolo 8">
            <a:extLst>
              <a:ext uri="{FF2B5EF4-FFF2-40B4-BE49-F238E27FC236}">
                <a16:creationId xmlns:a16="http://schemas.microsoft.com/office/drawing/2014/main" id="{8A35298A-B151-497D-90B0-28D42646B903}"/>
              </a:ext>
            </a:extLst>
          </p:cNvPr>
          <p:cNvSpPr>
            <a:spLocks noGrp="1"/>
          </p:cNvSpPr>
          <p:nvPr/>
        </p:nvSpPr>
        <p:spPr>
          <a:xfrm>
            <a:off x="571500" y="1771650"/>
            <a:ext cx="5219700" cy="400050"/>
          </a:xfrm>
          <a:prstGeom prst="rect">
            <a:avLst/>
          </a:prstGeom>
          <a:noFill/>
          <a:ln w="0">
            <a:noFill/>
            <a:prstDash val="solid"/>
          </a:ln>
        </p:spPr>
        <p:txBody>
          <a:bodyPr wrap="square" anchor="t"/>
          <a:lstStyle/>
          <a:p>
            <a:pPr algn="l">
              <a:defRPr sz="1650" b="1" i="0">
                <a:solidFill>
                  <a:srgbClr val="B91C1C"/>
                </a:solidFill>
                <a:latin typeface="Calibri"/>
                <a:ea typeface="Calibri"/>
                <a:cs typeface="Calibri"/>
              </a:defRPr>
            </a:pPr>
            <a:r>
              <a:rPr sz="1650" b="1" i="0">
                <a:solidFill>
                  <a:srgbClr val="B91C1C"/>
                </a:solidFill>
                <a:latin typeface="Calibri"/>
                <a:ea typeface="Calibri"/>
                <a:cs typeface="Calibri"/>
              </a:rPr>
              <a:t>Convenienza economica</a:t>
            </a:r>
          </a:p>
        </p:txBody>
      </p:sp>
      <p:sp>
        <p:nvSpPr>
          <p:cNvPr id="10" name="Rettangolo 9">
            <a:extLst>
              <a:ext uri="{FF2B5EF4-FFF2-40B4-BE49-F238E27FC236}">
                <a16:creationId xmlns:a16="http://schemas.microsoft.com/office/drawing/2014/main" id="{8EAB4221-F88D-4A83-9192-3CE96EC1A4EA}"/>
              </a:ext>
            </a:extLst>
          </p:cNvPr>
          <p:cNvSpPr>
            <a:spLocks noGrp="1"/>
          </p:cNvSpPr>
          <p:nvPr/>
        </p:nvSpPr>
        <p:spPr>
          <a:xfrm>
            <a:off x="571500" y="2247900"/>
            <a:ext cx="5219700" cy="17907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 </a:t>
            </a:r>
            <a:r>
              <a:rPr sz="2000" b="0" i="0" dirty="0" err="1">
                <a:solidFill>
                  <a:srgbClr val="5B6470"/>
                </a:solidFill>
                <a:latin typeface="Calibri"/>
                <a:ea typeface="Calibri"/>
                <a:cs typeface="Calibri"/>
              </a:rPr>
              <a:t>ricavi</a:t>
            </a:r>
            <a:r>
              <a:rPr sz="2000" b="0" i="0" dirty="0">
                <a:solidFill>
                  <a:srgbClr val="5B6470"/>
                </a:solidFill>
                <a:latin typeface="Calibri"/>
                <a:ea typeface="Calibri"/>
                <a:cs typeface="Calibri"/>
              </a:rPr>
              <a:t> attesi </a:t>
            </a:r>
            <a:r>
              <a:rPr sz="2000" b="0" i="0" dirty="0" err="1">
                <a:solidFill>
                  <a:srgbClr val="5B6470"/>
                </a:solidFill>
                <a:latin typeface="Calibri"/>
                <a:ea typeface="Calibri"/>
                <a:cs typeface="Calibri"/>
              </a:rPr>
              <a:t>coprono</a:t>
            </a:r>
            <a:r>
              <a:rPr sz="2000" b="0" i="0" dirty="0">
                <a:solidFill>
                  <a:srgbClr val="5B6470"/>
                </a:solidFill>
                <a:latin typeface="Calibri"/>
                <a:ea typeface="Calibri"/>
                <a:cs typeface="Calibri"/>
              </a:rPr>
              <a:t> costi operativi e investimenti e </a:t>
            </a:r>
            <a:r>
              <a:rPr sz="2000" b="0" i="0" dirty="0" err="1">
                <a:solidFill>
                  <a:srgbClr val="5B6470"/>
                </a:solidFill>
                <a:latin typeface="Calibri"/>
                <a:ea typeface="Calibri"/>
                <a:cs typeface="Calibri"/>
              </a:rPr>
              <a:t>remunerano</a:t>
            </a:r>
            <a:r>
              <a:rPr sz="2000" b="0" i="0" dirty="0">
                <a:solidFill>
                  <a:srgbClr val="5B6470"/>
                </a:solidFill>
                <a:latin typeface="Calibri"/>
                <a:ea typeface="Calibri"/>
                <a:cs typeface="Calibri"/>
              </a:rPr>
              <a:t> il capitale di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 in misura coerente con il profilo </a:t>
            </a:r>
            <a:r>
              <a:rPr sz="2000" b="0" i="0" dirty="0" err="1">
                <a:solidFill>
                  <a:srgbClr val="5B6470"/>
                </a:solidFill>
                <a:latin typeface="Calibri"/>
                <a:ea typeface="Calibri"/>
                <a:cs typeface="Calibri"/>
              </a:rPr>
              <a:t>dell’operazione</a:t>
            </a:r>
            <a:r>
              <a:rPr sz="2000" b="0" i="0" dirty="0">
                <a:solidFill>
                  <a:srgbClr val="5B6470"/>
                </a:solidFill>
                <a:latin typeface="Calibri"/>
                <a:ea typeface="Calibri"/>
                <a:cs typeface="Calibri"/>
              </a:rPr>
              <a:t>.</a:t>
            </a:r>
          </a:p>
        </p:txBody>
      </p:sp>
      <p:sp>
        <p:nvSpPr>
          <p:cNvPr id="11" name="Rettangolo 10">
            <a:extLst>
              <a:ext uri="{FF2B5EF4-FFF2-40B4-BE49-F238E27FC236}">
                <a16:creationId xmlns:a16="http://schemas.microsoft.com/office/drawing/2014/main" id="{4EDC3B43-A95D-4B84-96EC-D32046E13431}"/>
              </a:ext>
            </a:extLst>
          </p:cNvPr>
          <p:cNvSpPr>
            <a:spLocks noGrp="1"/>
          </p:cNvSpPr>
          <p:nvPr/>
        </p:nvSpPr>
        <p:spPr>
          <a:xfrm>
            <a:off x="6229350" y="1619250"/>
            <a:ext cx="5391150" cy="2571750"/>
          </a:xfrm>
          <a:prstGeom prst="rect">
            <a:avLst/>
          </a:prstGeom>
          <a:solidFill>
            <a:srgbClr val="E4F2F4"/>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E248A4A9-4910-43E0-8FBD-868C32D80DDC}"/>
              </a:ext>
            </a:extLst>
          </p:cNvPr>
          <p:cNvSpPr>
            <a:spLocks noGrp="1"/>
          </p:cNvSpPr>
          <p:nvPr/>
        </p:nvSpPr>
        <p:spPr>
          <a:xfrm>
            <a:off x="6400800" y="1771650"/>
            <a:ext cx="5219700" cy="400050"/>
          </a:xfrm>
          <a:prstGeom prst="rect">
            <a:avLst/>
          </a:prstGeom>
          <a:noFill/>
          <a:ln w="0">
            <a:noFill/>
            <a:prstDash val="solid"/>
          </a:ln>
        </p:spPr>
        <p:txBody>
          <a:bodyPr wrap="square" anchor="t"/>
          <a:lstStyle/>
          <a:p>
            <a:pPr algn="l">
              <a:defRPr sz="1650" b="1" i="0">
                <a:solidFill>
                  <a:srgbClr val="0F6B78"/>
                </a:solidFill>
                <a:latin typeface="Calibri"/>
                <a:ea typeface="Calibri"/>
                <a:cs typeface="Calibri"/>
              </a:defRPr>
            </a:pPr>
            <a:r>
              <a:rPr sz="1650" b="1" i="0">
                <a:solidFill>
                  <a:srgbClr val="0F6B78"/>
                </a:solidFill>
                <a:latin typeface="Calibri"/>
                <a:ea typeface="Calibri"/>
                <a:cs typeface="Calibri"/>
              </a:rPr>
              <a:t>Sostenibilità finanziaria</a:t>
            </a:r>
          </a:p>
        </p:txBody>
      </p:sp>
      <p:sp>
        <p:nvSpPr>
          <p:cNvPr id="13" name="Rettangolo 12">
            <a:extLst>
              <a:ext uri="{FF2B5EF4-FFF2-40B4-BE49-F238E27FC236}">
                <a16:creationId xmlns:a16="http://schemas.microsoft.com/office/drawing/2014/main" id="{1DF715AC-C1E1-49CF-87B2-1FDB04BEA147}"/>
              </a:ext>
            </a:extLst>
          </p:cNvPr>
          <p:cNvSpPr>
            <a:spLocks noGrp="1"/>
          </p:cNvSpPr>
          <p:nvPr/>
        </p:nvSpPr>
        <p:spPr>
          <a:xfrm>
            <a:off x="6400800" y="2247900"/>
            <a:ext cx="5219700" cy="17907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 </a:t>
            </a:r>
            <a:r>
              <a:rPr sz="2000" b="0" i="0" dirty="0" err="1">
                <a:solidFill>
                  <a:srgbClr val="5B6470"/>
                </a:solidFill>
                <a:latin typeface="Calibri"/>
                <a:ea typeface="Calibri"/>
                <a:cs typeface="Calibri"/>
              </a:rPr>
              <a:t>flussi</a:t>
            </a:r>
            <a:r>
              <a:rPr sz="2000" b="0" i="0" dirty="0">
                <a:solidFill>
                  <a:srgbClr val="5B6470"/>
                </a:solidFill>
                <a:latin typeface="Calibri"/>
                <a:ea typeface="Calibri"/>
                <a:cs typeface="Calibri"/>
              </a:rPr>
              <a:t> di </a:t>
            </a:r>
            <a:r>
              <a:rPr sz="2000" b="0" i="0" dirty="0" err="1">
                <a:solidFill>
                  <a:srgbClr val="5B6470"/>
                </a:solidFill>
                <a:latin typeface="Calibri"/>
                <a:ea typeface="Calibri"/>
                <a:cs typeface="Calibri"/>
              </a:rPr>
              <a:t>cassa</a:t>
            </a:r>
            <a:r>
              <a:rPr sz="2000" b="0" i="0" dirty="0">
                <a:solidFill>
                  <a:srgbClr val="5B6470"/>
                </a:solidFill>
                <a:latin typeface="Calibri"/>
                <a:ea typeface="Calibri"/>
                <a:cs typeface="Calibri"/>
              </a:rPr>
              <a:t> sono disponibili nei tempi necessari per </a:t>
            </a:r>
            <a:r>
              <a:rPr sz="2000" b="0" i="0" dirty="0" err="1">
                <a:solidFill>
                  <a:srgbClr val="5B6470"/>
                </a:solidFill>
                <a:latin typeface="Calibri"/>
                <a:ea typeface="Calibri"/>
                <a:cs typeface="Calibri"/>
              </a:rPr>
              <a:t>rimborsare</a:t>
            </a:r>
            <a:r>
              <a:rPr sz="2000" b="0" i="0" dirty="0">
                <a:solidFill>
                  <a:srgbClr val="5B6470"/>
                </a:solidFill>
                <a:latin typeface="Calibri"/>
                <a:ea typeface="Calibri"/>
                <a:cs typeface="Calibri"/>
              </a:rPr>
              <a:t> il </a:t>
            </a:r>
            <a:r>
              <a:rPr sz="2000" b="0" i="0" dirty="0" err="1">
                <a:solidFill>
                  <a:srgbClr val="5B6470"/>
                </a:solidFill>
                <a:latin typeface="Calibri"/>
                <a:ea typeface="Calibri"/>
                <a:cs typeface="Calibri"/>
              </a:rPr>
              <a:t>debito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pagare</a:t>
            </a:r>
            <a:r>
              <a:rPr sz="2000" b="0" i="0" dirty="0">
                <a:solidFill>
                  <a:srgbClr val="5B6470"/>
                </a:solidFill>
                <a:latin typeface="Calibri"/>
                <a:ea typeface="Calibri"/>
                <a:cs typeface="Calibri"/>
              </a:rPr>
              <a:t> interessi e </a:t>
            </a:r>
            <a:r>
              <a:rPr sz="2000" b="0" i="0" dirty="0" err="1">
                <a:solidFill>
                  <a:srgbClr val="5B6470"/>
                </a:solidFill>
                <a:latin typeface="Calibri"/>
                <a:ea typeface="Calibri"/>
                <a:cs typeface="Calibri"/>
              </a:rPr>
              <a:t>commissioni</a:t>
            </a:r>
            <a:r>
              <a:rPr sz="2000" b="0" i="0" dirty="0">
                <a:solidFill>
                  <a:srgbClr val="5B6470"/>
                </a:solidFill>
                <a:latin typeface="Calibri"/>
                <a:ea typeface="Calibri"/>
                <a:cs typeface="Calibri"/>
              </a:rPr>
              <a:t> e mantenere le </a:t>
            </a:r>
            <a:r>
              <a:rPr sz="2000" b="0" i="0" dirty="0" err="1">
                <a:solidFill>
                  <a:srgbClr val="5B6470"/>
                </a:solidFill>
                <a:latin typeface="Calibri"/>
                <a:ea typeface="Calibri"/>
                <a:cs typeface="Calibri"/>
              </a:rPr>
              <a:t>riserve</a:t>
            </a:r>
            <a:r>
              <a:rPr sz="2000" b="0" i="0" dirty="0">
                <a:solidFill>
                  <a:srgbClr val="5B6470"/>
                </a:solidFill>
                <a:latin typeface="Calibri"/>
                <a:ea typeface="Calibri"/>
                <a:cs typeface="Calibri"/>
              </a:rPr>
              <a:t>.</a:t>
            </a:r>
          </a:p>
        </p:txBody>
      </p:sp>
      <p:sp>
        <p:nvSpPr>
          <p:cNvPr id="15" name="Rettangolo 14">
            <a:extLst>
              <a:ext uri="{FF2B5EF4-FFF2-40B4-BE49-F238E27FC236}">
                <a16:creationId xmlns:a16="http://schemas.microsoft.com/office/drawing/2014/main" id="{C0F42603-EC39-4BF1-AB87-4DC796E49432}"/>
              </a:ext>
            </a:extLst>
          </p:cNvPr>
          <p:cNvSpPr>
            <a:spLocks noGrp="1"/>
          </p:cNvSpPr>
          <p:nvPr/>
        </p:nvSpPr>
        <p:spPr>
          <a:xfrm>
            <a:off x="1428750" y="4733925"/>
            <a:ext cx="9715500" cy="514350"/>
          </a:xfrm>
          <a:prstGeom prst="rect">
            <a:avLst/>
          </a:prstGeom>
          <a:noFill/>
          <a:ln w="0">
            <a:noFill/>
            <a:prstDash val="solid"/>
          </a:ln>
        </p:spPr>
        <p:txBody>
          <a:bodyPr wrap="square" anchor="t"/>
          <a:lstStyle/>
          <a:p>
            <a:pPr algn="ctr">
              <a:defRPr sz="1500" b="0" i="0">
                <a:solidFill>
                  <a:srgbClr val="5B6470"/>
                </a:solidFill>
                <a:latin typeface="Calibri"/>
                <a:ea typeface="Calibri"/>
                <a:cs typeface="Calibri"/>
              </a:defRPr>
            </a:pPr>
            <a:r>
              <a:rPr sz="2000" b="0" i="0" dirty="0">
                <a:solidFill>
                  <a:srgbClr val="5B6470"/>
                </a:solidFill>
                <a:latin typeface="Calibri"/>
                <a:ea typeface="Calibri"/>
                <a:cs typeface="Calibri"/>
              </a:rPr>
              <a:t>Il contratto </a:t>
            </a:r>
            <a:r>
              <a:rPr sz="2000" b="0" i="0" dirty="0" err="1">
                <a:solidFill>
                  <a:srgbClr val="5B6470"/>
                </a:solidFill>
                <a:latin typeface="Calibri"/>
                <a:ea typeface="Calibri"/>
                <a:cs typeface="Calibri"/>
              </a:rPr>
              <a:t>conserva</a:t>
            </a:r>
            <a:r>
              <a:rPr sz="2000" b="0" i="0" dirty="0">
                <a:solidFill>
                  <a:srgbClr val="5B6470"/>
                </a:solidFill>
                <a:latin typeface="Calibri"/>
                <a:ea typeface="Calibri"/>
                <a:cs typeface="Calibri"/>
              </a:rPr>
              <a:t> i livelli </a:t>
            </a:r>
            <a:r>
              <a:rPr sz="2000" b="0" i="0" dirty="0" err="1">
                <a:solidFill>
                  <a:srgbClr val="5B6470"/>
                </a:solidFill>
                <a:latin typeface="Calibri"/>
                <a:ea typeface="Calibri"/>
                <a:cs typeface="Calibri"/>
              </a:rPr>
              <a:t>pattuiti</a:t>
            </a:r>
            <a:r>
              <a:rPr sz="2000" b="0" i="0" dirty="0">
                <a:solidFill>
                  <a:srgbClr val="5B6470"/>
                </a:solidFill>
                <a:latin typeface="Calibri"/>
                <a:ea typeface="Calibri"/>
                <a:cs typeface="Calibri"/>
              </a:rPr>
              <a:t>, ma non deve </a:t>
            </a:r>
            <a:r>
              <a:rPr sz="2000" b="0" i="0" dirty="0" err="1">
                <a:solidFill>
                  <a:srgbClr val="5B6470"/>
                </a:solidFill>
                <a:latin typeface="Calibri"/>
                <a:ea typeface="Calibri"/>
                <a:cs typeface="Calibri"/>
              </a:rPr>
              <a:t>sterilizzare</a:t>
            </a:r>
            <a:r>
              <a:rPr sz="2000" b="0" i="0" dirty="0">
                <a:solidFill>
                  <a:srgbClr val="5B6470"/>
                </a:solidFill>
                <a:latin typeface="Calibri"/>
                <a:ea typeface="Calibri"/>
                <a:cs typeface="Calibri"/>
              </a:rPr>
              <a:t> i rischi che l’offerta ha </a:t>
            </a:r>
            <a:r>
              <a:rPr sz="2000" b="0" i="0" dirty="0" err="1">
                <a:solidFill>
                  <a:srgbClr val="5B6470"/>
                </a:solidFill>
                <a:latin typeface="Calibri"/>
                <a:ea typeface="Calibri"/>
                <a:cs typeface="Calibri"/>
              </a:rPr>
              <a:t>assunto</a:t>
            </a:r>
            <a:r>
              <a:rPr sz="2000" b="0" i="0" dirty="0">
                <a:solidFill>
                  <a:srgbClr val="5B6470"/>
                </a:solidFill>
                <a:latin typeface="Calibri"/>
                <a:ea typeface="Calibri"/>
                <a:cs typeface="Calibri"/>
              </a:rPr>
              <a:t>.</a:t>
            </a:r>
          </a:p>
        </p:txBody>
      </p:sp>
    </p:spTree>
    <p:extLst>
      <p:ext uri="{BB962C8B-B14F-4D97-AF65-F5344CB8AC3E}">
        <p14:creationId xmlns:p14="http://schemas.microsoft.com/office/powerpoint/2010/main" val="1308006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BAFE9A0A-0FCF-49EA-9A7E-A80767F84322}"/>
              </a:ext>
            </a:extLst>
          </p:cNvPr>
          <p:cNvSpPr>
            <a:spLocks noGrp="1"/>
          </p:cNvSpPr>
          <p:nvPr/>
        </p:nvSpPr>
        <p:spPr>
          <a:xfrm>
            <a:off x="2843212" y="428625"/>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Il PEF integra tre </a:t>
            </a:r>
            <a:r>
              <a:rPr sz="2700" b="1" i="0" dirty="0" err="1">
                <a:solidFill>
                  <a:srgbClr val="1F2937"/>
                </a:solidFill>
                <a:latin typeface="Calibri"/>
                <a:ea typeface="Calibri"/>
                <a:cs typeface="Calibri"/>
              </a:rPr>
              <a:t>prospetti</a:t>
            </a:r>
            <a:r>
              <a:rPr sz="2700" b="1" i="0" dirty="0">
                <a:solidFill>
                  <a:srgbClr val="1F2937"/>
                </a:solidFill>
                <a:latin typeface="Calibri"/>
                <a:ea typeface="Calibri"/>
                <a:cs typeface="Calibri"/>
              </a:rPr>
              <a:t> e una relazione</a:t>
            </a:r>
          </a:p>
        </p:txBody>
      </p:sp>
      <p:sp>
        <p:nvSpPr>
          <p:cNvPr id="4" name="Rettangolo 3">
            <a:extLst>
              <a:ext uri="{FF2B5EF4-FFF2-40B4-BE49-F238E27FC236}">
                <a16:creationId xmlns:a16="http://schemas.microsoft.com/office/drawing/2014/main" id="{038AE198-1FAF-46DD-8A07-2401C063A31D}"/>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44F7E4DB-8DB0-4CB7-AFEB-D81149F8D71F}"/>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72CB098E-9904-422F-8A4C-221B3BEC9F6B}"/>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50</a:t>
            </a:r>
          </a:p>
        </p:txBody>
      </p:sp>
      <p:sp>
        <p:nvSpPr>
          <p:cNvPr id="8" name="Rettangolo 7">
            <a:extLst>
              <a:ext uri="{FF2B5EF4-FFF2-40B4-BE49-F238E27FC236}">
                <a16:creationId xmlns:a16="http://schemas.microsoft.com/office/drawing/2014/main" id="{18660EF9-A5FE-4875-B9DB-C96F98A1AC54}"/>
              </a:ext>
            </a:extLst>
          </p:cNvPr>
          <p:cNvSpPr>
            <a:spLocks noGrp="1"/>
          </p:cNvSpPr>
          <p:nvPr/>
        </p:nvSpPr>
        <p:spPr>
          <a:xfrm>
            <a:off x="400050" y="1524000"/>
            <a:ext cx="3657600" cy="3143250"/>
          </a:xfrm>
          <a:prstGeom prst="rect">
            <a:avLst/>
          </a:prstGeom>
          <a:solidFill>
            <a:srgbClr val="F3F4F6"/>
          </a:solidFill>
          <a:ln w="0">
            <a:noFill/>
            <a:prstDash val="solid"/>
          </a:ln>
        </p:spPr>
        <p:txBody>
          <a:bodyPr/>
          <a:lstStyle/>
          <a:p>
            <a:endParaRPr lang="it-IT"/>
          </a:p>
        </p:txBody>
      </p:sp>
      <p:sp>
        <p:nvSpPr>
          <p:cNvPr id="9" name="Rettangolo 8">
            <a:extLst>
              <a:ext uri="{FF2B5EF4-FFF2-40B4-BE49-F238E27FC236}">
                <a16:creationId xmlns:a16="http://schemas.microsoft.com/office/drawing/2014/main" id="{B4EDB126-0A57-45AE-A901-ABAAE55A49E0}"/>
              </a:ext>
            </a:extLst>
          </p:cNvPr>
          <p:cNvSpPr>
            <a:spLocks noGrp="1"/>
          </p:cNvSpPr>
          <p:nvPr/>
        </p:nvSpPr>
        <p:spPr>
          <a:xfrm>
            <a:off x="571500" y="1676400"/>
            <a:ext cx="33147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Conto economico</a:t>
            </a:r>
          </a:p>
        </p:txBody>
      </p:sp>
      <p:sp>
        <p:nvSpPr>
          <p:cNvPr id="10" name="Rettangolo 9">
            <a:extLst>
              <a:ext uri="{FF2B5EF4-FFF2-40B4-BE49-F238E27FC236}">
                <a16:creationId xmlns:a16="http://schemas.microsoft.com/office/drawing/2014/main" id="{D57D5612-5C1D-4F62-AFD1-1315AEA8D0EB}"/>
              </a:ext>
            </a:extLst>
          </p:cNvPr>
          <p:cNvSpPr>
            <a:spLocks noGrp="1"/>
          </p:cNvSpPr>
          <p:nvPr/>
        </p:nvSpPr>
        <p:spPr>
          <a:xfrm>
            <a:off x="571500" y="2152650"/>
            <a:ext cx="3314700" cy="23622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Misura </a:t>
            </a:r>
            <a:r>
              <a:rPr sz="2000" b="0" i="0" dirty="0" err="1">
                <a:solidFill>
                  <a:srgbClr val="5B6470"/>
                </a:solidFill>
                <a:latin typeface="Calibri"/>
                <a:ea typeface="Calibri"/>
                <a:cs typeface="Calibri"/>
              </a:rPr>
              <a:t>redditività</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ricavi</a:t>
            </a:r>
            <a:r>
              <a:rPr sz="2000" b="0" i="0" dirty="0">
                <a:solidFill>
                  <a:srgbClr val="5B6470"/>
                </a:solidFill>
                <a:latin typeface="Calibri"/>
                <a:ea typeface="Calibri"/>
                <a:cs typeface="Calibri"/>
              </a:rPr>
              <a:t>, costi operativi, </a:t>
            </a:r>
            <a:r>
              <a:rPr sz="2000" b="0" i="0" dirty="0" err="1">
                <a:solidFill>
                  <a:srgbClr val="5B6470"/>
                </a:solidFill>
                <a:latin typeface="Calibri"/>
                <a:ea typeface="Calibri"/>
                <a:cs typeface="Calibri"/>
              </a:rPr>
              <a:t>ammortamenti</a:t>
            </a:r>
            <a:r>
              <a:rPr sz="2000" b="0" i="0" dirty="0">
                <a:solidFill>
                  <a:srgbClr val="5B6470"/>
                </a:solidFill>
                <a:latin typeface="Calibri"/>
                <a:ea typeface="Calibri"/>
                <a:cs typeface="Calibri"/>
              </a:rPr>
              <a:t>, gestione finanziaria, </a:t>
            </a:r>
            <a:r>
              <a:rPr sz="2000" b="0" i="0" dirty="0" err="1">
                <a:solidFill>
                  <a:srgbClr val="5B6470"/>
                </a:solidFill>
                <a:latin typeface="Calibri"/>
                <a:ea typeface="Calibri"/>
                <a:cs typeface="Calibri"/>
              </a:rPr>
              <a:t>imposte</a:t>
            </a:r>
            <a:r>
              <a:rPr sz="2000" b="0" i="0" dirty="0">
                <a:solidFill>
                  <a:srgbClr val="5B6470"/>
                </a:solidFill>
                <a:latin typeface="Calibri"/>
                <a:ea typeface="Calibri"/>
                <a:cs typeface="Calibri"/>
              </a:rPr>
              <a:t> e risultato.</a:t>
            </a:r>
          </a:p>
        </p:txBody>
      </p:sp>
      <p:sp>
        <p:nvSpPr>
          <p:cNvPr id="11" name="Rettangolo 10">
            <a:extLst>
              <a:ext uri="{FF2B5EF4-FFF2-40B4-BE49-F238E27FC236}">
                <a16:creationId xmlns:a16="http://schemas.microsoft.com/office/drawing/2014/main" id="{BD4F2D1D-5831-4B21-A2DA-5F6495C7AD24}"/>
              </a:ext>
            </a:extLst>
          </p:cNvPr>
          <p:cNvSpPr>
            <a:spLocks noGrp="1"/>
          </p:cNvSpPr>
          <p:nvPr/>
        </p:nvSpPr>
        <p:spPr>
          <a:xfrm>
            <a:off x="4267200" y="1524000"/>
            <a:ext cx="3657600" cy="3143250"/>
          </a:xfrm>
          <a:prstGeom prst="rect">
            <a:avLst/>
          </a:prstGeom>
          <a:solidFill>
            <a:srgbClr val="F3F4F6"/>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2EA28D35-82F8-4388-B8B5-B3CCDA71F3FA}"/>
              </a:ext>
            </a:extLst>
          </p:cNvPr>
          <p:cNvSpPr>
            <a:spLocks noGrp="1"/>
          </p:cNvSpPr>
          <p:nvPr/>
        </p:nvSpPr>
        <p:spPr>
          <a:xfrm>
            <a:off x="4438650" y="1676400"/>
            <a:ext cx="33147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Stato patrimoniale</a:t>
            </a:r>
          </a:p>
        </p:txBody>
      </p:sp>
      <p:sp>
        <p:nvSpPr>
          <p:cNvPr id="13" name="Rettangolo 12">
            <a:extLst>
              <a:ext uri="{FF2B5EF4-FFF2-40B4-BE49-F238E27FC236}">
                <a16:creationId xmlns:a16="http://schemas.microsoft.com/office/drawing/2014/main" id="{56F67A9D-DB44-458C-A82C-992131577D09}"/>
              </a:ext>
            </a:extLst>
          </p:cNvPr>
          <p:cNvSpPr>
            <a:spLocks noGrp="1"/>
          </p:cNvSpPr>
          <p:nvPr/>
        </p:nvSpPr>
        <p:spPr>
          <a:xfrm>
            <a:off x="4438650" y="2152650"/>
            <a:ext cx="3314700" cy="23622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Rappresenta </a:t>
            </a:r>
            <a:r>
              <a:rPr sz="2000" b="0" i="0" dirty="0" err="1">
                <a:solidFill>
                  <a:srgbClr val="5B6470"/>
                </a:solidFill>
                <a:latin typeface="Calibri"/>
                <a:ea typeface="Calibri"/>
                <a:cs typeface="Calibri"/>
              </a:rPr>
              <a:t>impieghi</a:t>
            </a:r>
            <a:r>
              <a:rPr sz="2000" b="0" i="0" dirty="0">
                <a:solidFill>
                  <a:srgbClr val="5B6470"/>
                </a:solidFill>
                <a:latin typeface="Calibri"/>
                <a:ea typeface="Calibri"/>
                <a:cs typeface="Calibri"/>
              </a:rPr>
              <a:t> e fonti: asset, </a:t>
            </a:r>
            <a:r>
              <a:rPr sz="2000" b="0" i="0" dirty="0" err="1">
                <a:solidFill>
                  <a:srgbClr val="5B6470"/>
                </a:solidFill>
                <a:latin typeface="Calibri"/>
                <a:ea typeface="Calibri"/>
                <a:cs typeface="Calibri"/>
              </a:rPr>
              <a:t>crediti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cassa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debito</a:t>
            </a:r>
            <a:r>
              <a:rPr sz="2000" b="0" i="0" dirty="0">
                <a:solidFill>
                  <a:srgbClr val="5B6470"/>
                </a:solidFill>
                <a:latin typeface="Calibri"/>
                <a:ea typeface="Calibri"/>
                <a:cs typeface="Calibri"/>
              </a:rPr>
              <a:t>, equity, </a:t>
            </a:r>
            <a:r>
              <a:rPr sz="2000" b="0" i="0" dirty="0" err="1">
                <a:solidFill>
                  <a:srgbClr val="5B6470"/>
                </a:solidFill>
                <a:latin typeface="Calibri"/>
                <a:ea typeface="Calibri"/>
                <a:cs typeface="Calibri"/>
              </a:rPr>
              <a:t>riserve</a:t>
            </a:r>
            <a:r>
              <a:rPr sz="2000" b="0" i="0" dirty="0">
                <a:solidFill>
                  <a:srgbClr val="5B6470"/>
                </a:solidFill>
                <a:latin typeface="Calibri"/>
                <a:ea typeface="Calibri"/>
                <a:cs typeface="Calibri"/>
              </a:rPr>
              <a:t> e capitale </a:t>
            </a:r>
            <a:r>
              <a:rPr sz="2000" b="0" i="0" dirty="0" err="1">
                <a:solidFill>
                  <a:srgbClr val="5B6470"/>
                </a:solidFill>
                <a:latin typeface="Calibri"/>
                <a:ea typeface="Calibri"/>
                <a:cs typeface="Calibri"/>
              </a:rPr>
              <a:t>circolante</a:t>
            </a:r>
            <a:r>
              <a:rPr sz="2000" b="0" i="0" dirty="0">
                <a:solidFill>
                  <a:srgbClr val="5B6470"/>
                </a:solidFill>
                <a:latin typeface="Calibri"/>
                <a:ea typeface="Calibri"/>
                <a:cs typeface="Calibri"/>
              </a:rPr>
              <a:t>.</a:t>
            </a:r>
          </a:p>
        </p:txBody>
      </p:sp>
      <p:sp>
        <p:nvSpPr>
          <p:cNvPr id="14" name="Rettangolo 13">
            <a:extLst>
              <a:ext uri="{FF2B5EF4-FFF2-40B4-BE49-F238E27FC236}">
                <a16:creationId xmlns:a16="http://schemas.microsoft.com/office/drawing/2014/main" id="{03BF0DAD-458C-4423-897B-508A0F918D68}"/>
              </a:ext>
            </a:extLst>
          </p:cNvPr>
          <p:cNvSpPr>
            <a:spLocks noGrp="1"/>
          </p:cNvSpPr>
          <p:nvPr/>
        </p:nvSpPr>
        <p:spPr>
          <a:xfrm>
            <a:off x="8134350" y="1524000"/>
            <a:ext cx="3657600" cy="3143250"/>
          </a:xfrm>
          <a:prstGeom prst="rect">
            <a:avLst/>
          </a:prstGeom>
          <a:solidFill>
            <a:srgbClr val="E4F2F4"/>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688484E5-3589-4963-A75A-0B941049AE94}"/>
              </a:ext>
            </a:extLst>
          </p:cNvPr>
          <p:cNvSpPr>
            <a:spLocks noGrp="1"/>
          </p:cNvSpPr>
          <p:nvPr/>
        </p:nvSpPr>
        <p:spPr>
          <a:xfrm>
            <a:off x="8305800" y="1676400"/>
            <a:ext cx="3314700" cy="400050"/>
          </a:xfrm>
          <a:prstGeom prst="rect">
            <a:avLst/>
          </a:prstGeom>
          <a:noFill/>
          <a:ln w="0">
            <a:noFill/>
            <a:prstDash val="solid"/>
          </a:ln>
        </p:spPr>
        <p:txBody>
          <a:bodyPr wrap="square" anchor="t"/>
          <a:lstStyle/>
          <a:p>
            <a:pPr algn="l">
              <a:defRPr sz="1650" b="1" i="0">
                <a:solidFill>
                  <a:srgbClr val="0F6B78"/>
                </a:solidFill>
                <a:latin typeface="Calibri"/>
                <a:ea typeface="Calibri"/>
                <a:cs typeface="Calibri"/>
              </a:defRPr>
            </a:pPr>
            <a:r>
              <a:rPr sz="1650" b="1" i="0">
                <a:solidFill>
                  <a:srgbClr val="0F6B78"/>
                </a:solidFill>
                <a:latin typeface="Calibri"/>
                <a:ea typeface="Calibri"/>
                <a:cs typeface="Calibri"/>
              </a:rPr>
              <a:t>Cash flow</a:t>
            </a:r>
          </a:p>
        </p:txBody>
      </p:sp>
      <p:sp>
        <p:nvSpPr>
          <p:cNvPr id="16" name="Rettangolo 15">
            <a:extLst>
              <a:ext uri="{FF2B5EF4-FFF2-40B4-BE49-F238E27FC236}">
                <a16:creationId xmlns:a16="http://schemas.microsoft.com/office/drawing/2014/main" id="{F40219C7-C337-4D66-BBAF-EFA3589CA611}"/>
              </a:ext>
            </a:extLst>
          </p:cNvPr>
          <p:cNvSpPr>
            <a:spLocks noGrp="1"/>
          </p:cNvSpPr>
          <p:nvPr/>
        </p:nvSpPr>
        <p:spPr>
          <a:xfrm>
            <a:off x="8305800" y="2152650"/>
            <a:ext cx="3314700" cy="23622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Mostra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disponibilità</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monetaria</a:t>
            </a:r>
            <a:r>
              <a:rPr sz="2000" b="0" i="0" dirty="0">
                <a:solidFill>
                  <a:srgbClr val="5B6470"/>
                </a:solidFill>
                <a:latin typeface="Calibri"/>
                <a:ea typeface="Calibri"/>
                <a:cs typeface="Calibri"/>
              </a:rPr>
              <a:t> nelle fasi di costruzione e gestione e la capacità di sostenere le uscite.</a:t>
            </a:r>
          </a:p>
        </p:txBody>
      </p:sp>
      <p:sp>
        <p:nvSpPr>
          <p:cNvPr id="17" name="Rettangolo 16">
            <a:extLst>
              <a:ext uri="{FF2B5EF4-FFF2-40B4-BE49-F238E27FC236}">
                <a16:creationId xmlns:a16="http://schemas.microsoft.com/office/drawing/2014/main" id="{B9559E32-B595-4350-8D4B-F189B14C8F74}"/>
              </a:ext>
            </a:extLst>
          </p:cNvPr>
          <p:cNvSpPr>
            <a:spLocks noGrp="1"/>
          </p:cNvSpPr>
          <p:nvPr/>
        </p:nvSpPr>
        <p:spPr>
          <a:xfrm>
            <a:off x="400050" y="5095875"/>
            <a:ext cx="11391900" cy="838200"/>
          </a:xfrm>
          <a:prstGeom prst="rect">
            <a:avLst/>
          </a:prstGeom>
          <a:solidFill>
            <a:srgbClr val="F3F4F6"/>
          </a:solidFill>
          <a:ln w="0">
            <a:noFill/>
            <a:prstDash val="solid"/>
          </a:ln>
        </p:spPr>
        <p:txBody>
          <a:bodyPr/>
          <a:lstStyle/>
          <a:p>
            <a:endParaRPr lang="it-IT"/>
          </a:p>
        </p:txBody>
      </p:sp>
      <p:sp>
        <p:nvSpPr>
          <p:cNvPr id="19" name="Rettangolo 18">
            <a:extLst>
              <a:ext uri="{FF2B5EF4-FFF2-40B4-BE49-F238E27FC236}">
                <a16:creationId xmlns:a16="http://schemas.microsoft.com/office/drawing/2014/main" id="{F7D5CB5D-082D-4F1A-B376-DBE414ABDE1C}"/>
              </a:ext>
            </a:extLst>
          </p:cNvPr>
          <p:cNvSpPr>
            <a:spLocks noGrp="1"/>
          </p:cNvSpPr>
          <p:nvPr/>
        </p:nvSpPr>
        <p:spPr>
          <a:xfrm>
            <a:off x="628650" y="5229225"/>
            <a:ext cx="3048000" cy="304800"/>
          </a:xfrm>
          <a:prstGeom prst="rect">
            <a:avLst/>
          </a:prstGeom>
          <a:noFill/>
          <a:ln w="0">
            <a:noFill/>
            <a:prstDash val="solid"/>
          </a:ln>
        </p:spPr>
        <p:txBody>
          <a:bodyPr wrap="square" anchor="t"/>
          <a:lstStyle/>
          <a:p>
            <a:pPr algn="l">
              <a:defRPr sz="1500" b="1" i="0">
                <a:solidFill>
                  <a:srgbClr val="B91C1C"/>
                </a:solidFill>
                <a:latin typeface="Calibri"/>
                <a:ea typeface="Calibri"/>
                <a:cs typeface="Calibri"/>
              </a:defRPr>
            </a:pPr>
            <a:r>
              <a:rPr sz="1500" b="1" i="0">
                <a:solidFill>
                  <a:srgbClr val="B91C1C"/>
                </a:solidFill>
                <a:latin typeface="Calibri"/>
                <a:ea typeface="Calibri"/>
                <a:cs typeface="Calibri"/>
              </a:rPr>
              <a:t>Relazione e assunti</a:t>
            </a:r>
          </a:p>
        </p:txBody>
      </p:sp>
      <p:sp>
        <p:nvSpPr>
          <p:cNvPr id="20" name="Rettangolo 19">
            <a:extLst>
              <a:ext uri="{FF2B5EF4-FFF2-40B4-BE49-F238E27FC236}">
                <a16:creationId xmlns:a16="http://schemas.microsoft.com/office/drawing/2014/main" id="{2281A436-4A0C-43C1-BBD2-D50B35B3765C}"/>
              </a:ext>
            </a:extLst>
          </p:cNvPr>
          <p:cNvSpPr>
            <a:spLocks noGrp="1"/>
          </p:cNvSpPr>
          <p:nvPr/>
        </p:nvSpPr>
        <p:spPr>
          <a:xfrm>
            <a:off x="3733800" y="5210175"/>
            <a:ext cx="7829550" cy="64770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sz="1350" b="0" i="0">
                <a:solidFill>
                  <a:srgbClr val="1F2937"/>
                </a:solidFill>
                <a:latin typeface="Calibri"/>
                <a:ea typeface="Calibri"/>
                <a:cs typeface="Calibri"/>
              </a:rPr>
              <a:t>Spiegano fonti, formule, indici, tempistiche, fiscalità, inflazione, finanziamento, riserve e criteri di attualizzazione.</a:t>
            </a:r>
          </a:p>
        </p:txBody>
      </p:sp>
    </p:spTree>
    <p:extLst>
      <p:ext uri="{BB962C8B-B14F-4D97-AF65-F5344CB8AC3E}">
        <p14:creationId xmlns:p14="http://schemas.microsoft.com/office/powerpoint/2010/main" val="6110688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6114E1DF-7E34-4DED-974E-E5ED98980E5B}"/>
              </a:ext>
            </a:extLst>
          </p:cNvPr>
          <p:cNvSpPr>
            <a:spLocks noGrp="1"/>
          </p:cNvSpPr>
          <p:nvPr/>
        </p:nvSpPr>
        <p:spPr>
          <a:xfrm>
            <a:off x="2243137" y="421484"/>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Il PEF </a:t>
            </a:r>
            <a:r>
              <a:rPr sz="2700" b="1" i="0" dirty="0" err="1">
                <a:solidFill>
                  <a:srgbClr val="1F2937"/>
                </a:solidFill>
                <a:latin typeface="Calibri"/>
                <a:ea typeface="Calibri"/>
                <a:cs typeface="Calibri"/>
              </a:rPr>
              <a:t>è</a:t>
            </a:r>
            <a:r>
              <a:rPr sz="2700" b="1" i="0" dirty="0">
                <a:solidFill>
                  <a:srgbClr val="1F2937"/>
                </a:solidFill>
                <a:latin typeface="Calibri"/>
                <a:ea typeface="Calibri"/>
                <a:cs typeface="Calibri"/>
              </a:rPr>
              <a:t> la baseline economica del contratto</a:t>
            </a:r>
          </a:p>
        </p:txBody>
      </p:sp>
      <p:sp>
        <p:nvSpPr>
          <p:cNvPr id="4" name="Rettangolo 3">
            <a:extLst>
              <a:ext uri="{FF2B5EF4-FFF2-40B4-BE49-F238E27FC236}">
                <a16:creationId xmlns:a16="http://schemas.microsoft.com/office/drawing/2014/main" id="{E5DF4A59-CD04-42CB-B945-22E7D0490C2E}"/>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63789D10-07E0-41D2-ABB5-5F6DEF4BBB8D}"/>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221847FD-92F6-47B6-9114-EA7957854C3D}"/>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49</a:t>
            </a:r>
          </a:p>
        </p:txBody>
      </p:sp>
      <p:sp>
        <p:nvSpPr>
          <p:cNvPr id="8" name="Rettangolo 7">
            <a:extLst>
              <a:ext uri="{FF2B5EF4-FFF2-40B4-BE49-F238E27FC236}">
                <a16:creationId xmlns:a16="http://schemas.microsoft.com/office/drawing/2014/main" id="{4D0BF5D6-38A5-4314-BFBE-65E8A6FFE80B}"/>
              </a:ext>
            </a:extLst>
          </p:cNvPr>
          <p:cNvSpPr>
            <a:spLocks noGrp="1"/>
          </p:cNvSpPr>
          <p:nvPr/>
        </p:nvSpPr>
        <p:spPr>
          <a:xfrm>
            <a:off x="400050" y="1428750"/>
            <a:ext cx="5562600" cy="28575"/>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F6531A2B-42FF-4C4A-8AF0-5542D7E2D052}"/>
              </a:ext>
            </a:extLst>
          </p:cNvPr>
          <p:cNvSpPr>
            <a:spLocks noGrp="1"/>
          </p:cNvSpPr>
          <p:nvPr/>
        </p:nvSpPr>
        <p:spPr>
          <a:xfrm>
            <a:off x="400050" y="15621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Racconta la vita del progetto</a:t>
            </a:r>
          </a:p>
        </p:txBody>
      </p:sp>
      <p:sp>
        <p:nvSpPr>
          <p:cNvPr id="10" name="Rettangolo 9">
            <a:extLst>
              <a:ext uri="{FF2B5EF4-FFF2-40B4-BE49-F238E27FC236}">
                <a16:creationId xmlns:a16="http://schemas.microsoft.com/office/drawing/2014/main" id="{AF989196-9721-442F-B316-21D80F93D0E5}"/>
              </a:ext>
            </a:extLst>
          </p:cNvPr>
          <p:cNvSpPr>
            <a:spLocks noGrp="1"/>
          </p:cNvSpPr>
          <p:nvPr/>
        </p:nvSpPr>
        <p:spPr>
          <a:xfrm>
            <a:off x="400050" y="2019300"/>
            <a:ext cx="5562600" cy="13335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a:solidFill>
                  <a:srgbClr val="5B6470"/>
                </a:solidFill>
                <a:latin typeface="Calibri"/>
                <a:ea typeface="Calibri"/>
                <a:cs typeface="Calibri"/>
              </a:rPr>
              <a:t>Traduce tempi, investimenti, ricavi, costi, fiscalità e fonti finanziarie in conti e flussi coerenti.</a:t>
            </a:r>
          </a:p>
        </p:txBody>
      </p:sp>
      <p:sp>
        <p:nvSpPr>
          <p:cNvPr id="11" name="Rettangolo 10">
            <a:extLst>
              <a:ext uri="{FF2B5EF4-FFF2-40B4-BE49-F238E27FC236}">
                <a16:creationId xmlns:a16="http://schemas.microsoft.com/office/drawing/2014/main" id="{E36C3BEC-DBD5-433B-A95E-85186159DF98}"/>
              </a:ext>
            </a:extLst>
          </p:cNvPr>
          <p:cNvSpPr>
            <a:spLocks noGrp="1"/>
          </p:cNvSpPr>
          <p:nvPr/>
        </p:nvSpPr>
        <p:spPr>
          <a:xfrm>
            <a:off x="6229350" y="1428750"/>
            <a:ext cx="5562600" cy="28575"/>
          </a:xfrm>
          <a:prstGeom prst="rect">
            <a:avLst/>
          </a:prstGeom>
          <a:solidFill>
            <a:srgbClr val="B91C1C"/>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6F33057D-54BC-4F7F-B6F3-D0154FA07D1A}"/>
              </a:ext>
            </a:extLst>
          </p:cNvPr>
          <p:cNvSpPr>
            <a:spLocks noGrp="1"/>
          </p:cNvSpPr>
          <p:nvPr/>
        </p:nvSpPr>
        <p:spPr>
          <a:xfrm>
            <a:off x="6229350" y="15621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Dimostra equilibrio</a:t>
            </a:r>
          </a:p>
        </p:txBody>
      </p:sp>
      <p:sp>
        <p:nvSpPr>
          <p:cNvPr id="13" name="Rettangolo 12">
            <a:extLst>
              <a:ext uri="{FF2B5EF4-FFF2-40B4-BE49-F238E27FC236}">
                <a16:creationId xmlns:a16="http://schemas.microsoft.com/office/drawing/2014/main" id="{6756136D-F00A-4DE8-AA12-82F8173F3B09}"/>
              </a:ext>
            </a:extLst>
          </p:cNvPr>
          <p:cNvSpPr>
            <a:spLocks noGrp="1"/>
          </p:cNvSpPr>
          <p:nvPr/>
        </p:nvSpPr>
        <p:spPr>
          <a:xfrm>
            <a:off x="6229350" y="2019300"/>
            <a:ext cx="5562600" cy="13335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Verifica </a:t>
            </a:r>
            <a:r>
              <a:rPr sz="2000" b="0" i="0" dirty="0" err="1">
                <a:solidFill>
                  <a:srgbClr val="5B6470"/>
                </a:solidFill>
                <a:latin typeface="Calibri"/>
                <a:ea typeface="Calibri"/>
                <a:cs typeface="Calibri"/>
              </a:rPr>
              <a:t>contemporaneamente</a:t>
            </a:r>
            <a:r>
              <a:rPr sz="2000" b="0" i="0" dirty="0">
                <a:solidFill>
                  <a:srgbClr val="5B6470"/>
                </a:solidFill>
                <a:latin typeface="Calibri"/>
                <a:ea typeface="Calibri"/>
                <a:cs typeface="Calibri"/>
              </a:rPr>
              <a:t> convenienza economica e sostenibilità finanziaria lungo l’intera durata.</a:t>
            </a:r>
          </a:p>
        </p:txBody>
      </p:sp>
      <p:sp>
        <p:nvSpPr>
          <p:cNvPr id="14" name="Rettangolo 13">
            <a:extLst>
              <a:ext uri="{FF2B5EF4-FFF2-40B4-BE49-F238E27FC236}">
                <a16:creationId xmlns:a16="http://schemas.microsoft.com/office/drawing/2014/main" id="{D412B8EE-BFDE-4D19-AA8E-E45983EC1C76}"/>
              </a:ext>
            </a:extLst>
          </p:cNvPr>
          <p:cNvSpPr>
            <a:spLocks noGrp="1"/>
          </p:cNvSpPr>
          <p:nvPr/>
        </p:nvSpPr>
        <p:spPr>
          <a:xfrm>
            <a:off x="400050" y="3638550"/>
            <a:ext cx="5562600" cy="28575"/>
          </a:xfrm>
          <a:prstGeom prst="rect">
            <a:avLst/>
          </a:prstGeom>
          <a:solidFill>
            <a:srgbClr val="B91C1C"/>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D31ABEE6-7185-4CCE-91E2-8D6E4A471E1B}"/>
              </a:ext>
            </a:extLst>
          </p:cNvPr>
          <p:cNvSpPr>
            <a:spLocks noGrp="1"/>
          </p:cNvSpPr>
          <p:nvPr/>
        </p:nvSpPr>
        <p:spPr>
          <a:xfrm>
            <a:off x="400050" y="37719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Misura gli scostamenti</a:t>
            </a:r>
          </a:p>
        </p:txBody>
      </p:sp>
      <p:sp>
        <p:nvSpPr>
          <p:cNvPr id="16" name="Rettangolo 15">
            <a:extLst>
              <a:ext uri="{FF2B5EF4-FFF2-40B4-BE49-F238E27FC236}">
                <a16:creationId xmlns:a16="http://schemas.microsoft.com/office/drawing/2014/main" id="{A4179811-DA2F-4C8E-846C-E01E1874D6D5}"/>
              </a:ext>
            </a:extLst>
          </p:cNvPr>
          <p:cNvSpPr>
            <a:spLocks noGrp="1"/>
          </p:cNvSpPr>
          <p:nvPr/>
        </p:nvSpPr>
        <p:spPr>
          <a:xfrm>
            <a:off x="400050" y="4229100"/>
            <a:ext cx="5562600" cy="13335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Consente il confronto fra PEF contrattuale</a:t>
            </a:r>
            <a:r>
              <a:rPr lang="it-IT" sz="2000" dirty="0">
                <a:solidFill>
                  <a:srgbClr val="5B6470"/>
                </a:solidFill>
                <a:latin typeface="Calibri"/>
                <a:ea typeface="Calibri"/>
                <a:cs typeface="Calibri"/>
              </a:rPr>
              <a:t> e andamento effettivo</a:t>
            </a:r>
            <a:endParaRPr sz="2000" b="0" i="0" dirty="0">
              <a:solidFill>
                <a:srgbClr val="5B6470"/>
              </a:solidFill>
              <a:latin typeface="Calibri"/>
              <a:ea typeface="Calibri"/>
              <a:cs typeface="Calibri"/>
            </a:endParaRPr>
          </a:p>
        </p:txBody>
      </p:sp>
      <p:sp>
        <p:nvSpPr>
          <p:cNvPr id="17" name="Rettangolo 16">
            <a:extLst>
              <a:ext uri="{FF2B5EF4-FFF2-40B4-BE49-F238E27FC236}">
                <a16:creationId xmlns:a16="http://schemas.microsoft.com/office/drawing/2014/main" id="{8771A176-327B-4546-8FD7-819FC45579C2}"/>
              </a:ext>
            </a:extLst>
          </p:cNvPr>
          <p:cNvSpPr>
            <a:spLocks noGrp="1"/>
          </p:cNvSpPr>
          <p:nvPr/>
        </p:nvSpPr>
        <p:spPr>
          <a:xfrm>
            <a:off x="6229350" y="3638550"/>
            <a:ext cx="5562600" cy="28575"/>
          </a:xfrm>
          <a:prstGeom prst="rect">
            <a:avLst/>
          </a:prstGeom>
          <a:solidFill>
            <a:srgbClr val="B91C1C"/>
          </a:solidFill>
          <a:ln w="0">
            <a:noFill/>
            <a:prstDash val="solid"/>
          </a:ln>
        </p:spPr>
        <p:txBody>
          <a:bodyPr/>
          <a:lstStyle/>
          <a:p>
            <a:endParaRPr lang="it-IT"/>
          </a:p>
        </p:txBody>
      </p:sp>
      <p:sp>
        <p:nvSpPr>
          <p:cNvPr id="18" name="Rettangolo 17">
            <a:extLst>
              <a:ext uri="{FF2B5EF4-FFF2-40B4-BE49-F238E27FC236}">
                <a16:creationId xmlns:a16="http://schemas.microsoft.com/office/drawing/2014/main" id="{C033E8B9-1418-4175-87D3-EF220E071D74}"/>
              </a:ext>
            </a:extLst>
          </p:cNvPr>
          <p:cNvSpPr>
            <a:spLocks noGrp="1"/>
          </p:cNvSpPr>
          <p:nvPr/>
        </p:nvSpPr>
        <p:spPr>
          <a:xfrm>
            <a:off x="6229350" y="37719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Istruisce le decisioni</a:t>
            </a:r>
          </a:p>
        </p:txBody>
      </p:sp>
      <p:sp>
        <p:nvSpPr>
          <p:cNvPr id="19" name="Rettangolo 18">
            <a:extLst>
              <a:ext uri="{FF2B5EF4-FFF2-40B4-BE49-F238E27FC236}">
                <a16:creationId xmlns:a16="http://schemas.microsoft.com/office/drawing/2014/main" id="{C4618091-0D71-43EB-9E6D-28A339F27DD9}"/>
              </a:ext>
            </a:extLst>
          </p:cNvPr>
          <p:cNvSpPr>
            <a:spLocks noGrp="1"/>
          </p:cNvSpPr>
          <p:nvPr/>
        </p:nvSpPr>
        <p:spPr>
          <a:xfrm>
            <a:off x="6229350" y="4229100"/>
            <a:ext cx="5562600" cy="13335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a:solidFill>
                  <a:srgbClr val="5B6470"/>
                </a:solidFill>
                <a:latin typeface="Calibri"/>
                <a:ea typeface="Calibri"/>
                <a:cs typeface="Calibri"/>
              </a:rPr>
              <a:t>Supporta deduzioni, modifiche, cure plan, step-in e l’eventuale revisione ex art. 192.</a:t>
            </a:r>
          </a:p>
        </p:txBody>
      </p:sp>
      <p:sp>
        <p:nvSpPr>
          <p:cNvPr id="22" name="Rettangolo 21">
            <a:extLst>
              <a:ext uri="{FF2B5EF4-FFF2-40B4-BE49-F238E27FC236}">
                <a16:creationId xmlns:a16="http://schemas.microsoft.com/office/drawing/2014/main" id="{66A182FA-71C4-4844-9FFE-53E47E910771}"/>
              </a:ext>
            </a:extLst>
          </p:cNvPr>
          <p:cNvSpPr>
            <a:spLocks noGrp="1"/>
          </p:cNvSpPr>
          <p:nvPr/>
        </p:nvSpPr>
        <p:spPr>
          <a:xfrm>
            <a:off x="3476625" y="5114928"/>
            <a:ext cx="3048000" cy="304800"/>
          </a:xfrm>
          <a:prstGeom prst="rect">
            <a:avLst/>
          </a:prstGeom>
          <a:noFill/>
          <a:ln w="0">
            <a:noFill/>
            <a:prstDash val="solid"/>
          </a:ln>
        </p:spPr>
        <p:txBody>
          <a:bodyPr wrap="square" anchor="t"/>
          <a:lstStyle/>
          <a:p>
            <a:pPr algn="l">
              <a:defRPr sz="1500" b="1" i="0">
                <a:solidFill>
                  <a:srgbClr val="0F6B78"/>
                </a:solidFill>
                <a:latin typeface="Calibri"/>
                <a:ea typeface="Calibri"/>
                <a:cs typeface="Calibri"/>
              </a:defRPr>
            </a:pPr>
            <a:r>
              <a:rPr sz="1500" b="1" i="0" dirty="0">
                <a:solidFill>
                  <a:srgbClr val="0F6B78"/>
                </a:solidFill>
                <a:latin typeface="Calibri"/>
                <a:ea typeface="Calibri"/>
                <a:cs typeface="Calibri"/>
              </a:rPr>
              <a:t>Requisito operativo</a:t>
            </a:r>
          </a:p>
        </p:txBody>
      </p:sp>
      <p:sp>
        <p:nvSpPr>
          <p:cNvPr id="23" name="Rettangolo 22">
            <a:extLst>
              <a:ext uri="{FF2B5EF4-FFF2-40B4-BE49-F238E27FC236}">
                <a16:creationId xmlns:a16="http://schemas.microsoft.com/office/drawing/2014/main" id="{5142DB3A-3BFF-4920-8CF0-E18ACBEE7C01}"/>
              </a:ext>
            </a:extLst>
          </p:cNvPr>
          <p:cNvSpPr>
            <a:spLocks noGrp="1"/>
          </p:cNvSpPr>
          <p:nvPr/>
        </p:nvSpPr>
        <p:spPr>
          <a:xfrm>
            <a:off x="2609850" y="5605461"/>
            <a:ext cx="7829550" cy="26670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b="0" i="0" dirty="0">
                <a:solidFill>
                  <a:srgbClr val="1F2937"/>
                </a:solidFill>
                <a:latin typeface="Calibri"/>
                <a:ea typeface="Calibri"/>
                <a:cs typeface="Calibri"/>
              </a:rPr>
              <a:t>File </a:t>
            </a:r>
            <a:r>
              <a:rPr b="0" i="0" dirty="0" err="1">
                <a:solidFill>
                  <a:srgbClr val="1F2937"/>
                </a:solidFill>
                <a:latin typeface="Calibri"/>
                <a:ea typeface="Calibri"/>
                <a:cs typeface="Calibri"/>
              </a:rPr>
              <a:t>elettronico</a:t>
            </a:r>
            <a:r>
              <a:rPr b="0" i="0" dirty="0">
                <a:solidFill>
                  <a:srgbClr val="1F2937"/>
                </a:solidFill>
                <a:latin typeface="Calibri"/>
                <a:ea typeface="Calibri"/>
                <a:cs typeface="Calibri"/>
              </a:rPr>
              <a:t> con </a:t>
            </a:r>
            <a:r>
              <a:rPr b="0" i="0" dirty="0" err="1">
                <a:solidFill>
                  <a:srgbClr val="1F2937"/>
                </a:solidFill>
                <a:latin typeface="Calibri"/>
                <a:ea typeface="Calibri"/>
                <a:cs typeface="Calibri"/>
              </a:rPr>
              <a:t>formule</a:t>
            </a:r>
            <a:r>
              <a:rPr b="0" i="0" dirty="0">
                <a:solidFill>
                  <a:srgbClr val="1F2937"/>
                </a:solidFill>
                <a:latin typeface="Calibri"/>
                <a:ea typeface="Calibri"/>
                <a:cs typeface="Calibri"/>
              </a:rPr>
              <a:t> </a:t>
            </a:r>
            <a:r>
              <a:rPr b="0" i="0" dirty="0" err="1">
                <a:solidFill>
                  <a:srgbClr val="1F2937"/>
                </a:solidFill>
                <a:latin typeface="Calibri"/>
                <a:ea typeface="Calibri"/>
                <a:cs typeface="Calibri"/>
              </a:rPr>
              <a:t>aperte</a:t>
            </a:r>
            <a:r>
              <a:rPr b="0" i="0" dirty="0">
                <a:solidFill>
                  <a:srgbClr val="1F2937"/>
                </a:solidFill>
                <a:latin typeface="Calibri"/>
                <a:ea typeface="Calibri"/>
                <a:cs typeface="Calibri"/>
              </a:rPr>
              <a:t>, assunti </a:t>
            </a:r>
            <a:r>
              <a:rPr b="0" i="0" dirty="0" err="1">
                <a:solidFill>
                  <a:srgbClr val="1F2937"/>
                </a:solidFill>
                <a:latin typeface="Calibri"/>
                <a:ea typeface="Calibri"/>
                <a:cs typeface="Calibri"/>
              </a:rPr>
              <a:t>documentati</a:t>
            </a:r>
            <a:r>
              <a:rPr b="0" i="0" dirty="0">
                <a:solidFill>
                  <a:srgbClr val="1F2937"/>
                </a:solidFill>
                <a:latin typeface="Calibri"/>
                <a:ea typeface="Calibri"/>
                <a:cs typeface="Calibri"/>
              </a:rPr>
              <a:t>, controlli di </a:t>
            </a:r>
            <a:r>
              <a:rPr b="0" i="0" dirty="0" err="1">
                <a:solidFill>
                  <a:srgbClr val="1F2937"/>
                </a:solidFill>
                <a:latin typeface="Calibri"/>
                <a:ea typeface="Calibri"/>
                <a:cs typeface="Calibri"/>
              </a:rPr>
              <a:t>integrità</a:t>
            </a:r>
            <a:r>
              <a:rPr b="0" i="0" dirty="0">
                <a:solidFill>
                  <a:srgbClr val="1F2937"/>
                </a:solidFill>
                <a:latin typeface="Calibri"/>
                <a:ea typeface="Calibri"/>
                <a:cs typeface="Calibri"/>
              </a:rPr>
              <a:t> e versioning delle </a:t>
            </a:r>
            <a:r>
              <a:rPr b="0" i="0" dirty="0" err="1">
                <a:solidFill>
                  <a:srgbClr val="1F2937"/>
                </a:solidFill>
                <a:latin typeface="Calibri"/>
                <a:ea typeface="Calibri"/>
                <a:cs typeface="Calibri"/>
              </a:rPr>
              <a:t>modifiche</a:t>
            </a:r>
            <a:r>
              <a:rPr b="0" i="0" dirty="0">
                <a:solidFill>
                  <a:srgbClr val="1F2937"/>
                </a:solidFill>
                <a:latin typeface="Calibri"/>
                <a:ea typeface="Calibri"/>
                <a:cs typeface="Calibri"/>
              </a:rPr>
              <a:t>.</a:t>
            </a:r>
          </a:p>
        </p:txBody>
      </p:sp>
    </p:spTree>
    <p:extLst>
      <p:ext uri="{BB962C8B-B14F-4D97-AF65-F5344CB8AC3E}">
        <p14:creationId xmlns:p14="http://schemas.microsoft.com/office/powerpoint/2010/main" val="29648049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850AADE0-5B1B-4ADE-985B-659DB6E51046}"/>
              </a:ext>
            </a:extLst>
          </p:cNvPr>
          <p:cNvSpPr>
            <a:spLocks noGrp="1"/>
          </p:cNvSpPr>
          <p:nvPr/>
        </p:nvSpPr>
        <p:spPr>
          <a:xfrm>
            <a:off x="2466844" y="342705"/>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Il Libro IV </a:t>
            </a:r>
            <a:r>
              <a:rPr sz="2700" b="1" i="0" dirty="0" err="1">
                <a:solidFill>
                  <a:srgbClr val="1F2937"/>
                </a:solidFill>
                <a:latin typeface="Calibri"/>
                <a:ea typeface="Calibri"/>
                <a:cs typeface="Calibri"/>
              </a:rPr>
              <a:t>costruisce</a:t>
            </a:r>
            <a:r>
              <a:rPr sz="2700" b="1" i="0" dirty="0">
                <a:solidFill>
                  <a:srgbClr val="1F2937"/>
                </a:solidFill>
                <a:latin typeface="Calibri"/>
                <a:ea typeface="Calibri"/>
                <a:cs typeface="Calibri"/>
              </a:rPr>
              <a:t> una </a:t>
            </a:r>
            <a:r>
              <a:rPr sz="2700" b="1" i="0" dirty="0" err="1">
                <a:solidFill>
                  <a:srgbClr val="1F2937"/>
                </a:solidFill>
                <a:latin typeface="Calibri"/>
                <a:ea typeface="Calibri"/>
                <a:cs typeface="Calibri"/>
              </a:rPr>
              <a:t>sequenza</a:t>
            </a:r>
            <a:r>
              <a:rPr sz="2700" b="1" i="0" dirty="0">
                <a:solidFill>
                  <a:srgbClr val="1F2937"/>
                </a:solidFill>
                <a:latin typeface="Calibri"/>
                <a:ea typeface="Calibri"/>
                <a:cs typeface="Calibri"/>
              </a:rPr>
              <a:t> di controllo</a:t>
            </a:r>
          </a:p>
        </p:txBody>
      </p:sp>
      <p:sp>
        <p:nvSpPr>
          <p:cNvPr id="4" name="Rettangolo 3">
            <a:extLst>
              <a:ext uri="{FF2B5EF4-FFF2-40B4-BE49-F238E27FC236}">
                <a16:creationId xmlns:a16="http://schemas.microsoft.com/office/drawing/2014/main" id="{E77F62F3-FADD-43D0-873F-D61217F7209A}"/>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2B1D4874-E378-4C7D-81B2-ECA6D23BD34A}"/>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B5601E81-5625-404C-83BE-89DF26F23A85}"/>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12</a:t>
            </a:r>
          </a:p>
        </p:txBody>
      </p:sp>
      <p:sp>
        <p:nvSpPr>
          <p:cNvPr id="8" name="Rettangolo 7">
            <a:extLst>
              <a:ext uri="{FF2B5EF4-FFF2-40B4-BE49-F238E27FC236}">
                <a16:creationId xmlns:a16="http://schemas.microsoft.com/office/drawing/2014/main" id="{AE0623F9-36F0-49DD-B8E3-A4FC8EA14A6A}"/>
              </a:ext>
            </a:extLst>
          </p:cNvPr>
          <p:cNvSpPr>
            <a:spLocks noGrp="1"/>
          </p:cNvSpPr>
          <p:nvPr/>
        </p:nvSpPr>
        <p:spPr>
          <a:xfrm>
            <a:off x="400050" y="1333500"/>
            <a:ext cx="1594866" cy="4572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CB44DDC8-DCB6-4179-9CF5-69F47DC4470F}"/>
              </a:ext>
            </a:extLst>
          </p:cNvPr>
          <p:cNvSpPr>
            <a:spLocks noGrp="1"/>
          </p:cNvSpPr>
          <p:nvPr/>
        </p:nvSpPr>
        <p:spPr>
          <a:xfrm>
            <a:off x="476250" y="1409700"/>
            <a:ext cx="1442466"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Norma</a:t>
            </a:r>
          </a:p>
        </p:txBody>
      </p:sp>
      <p:sp>
        <p:nvSpPr>
          <p:cNvPr id="10" name="Rettangolo 9">
            <a:extLst>
              <a:ext uri="{FF2B5EF4-FFF2-40B4-BE49-F238E27FC236}">
                <a16:creationId xmlns:a16="http://schemas.microsoft.com/office/drawing/2014/main" id="{B82948EA-B3BD-489E-AF81-1E518596C7B8}"/>
              </a:ext>
            </a:extLst>
          </p:cNvPr>
          <p:cNvSpPr>
            <a:spLocks noGrp="1"/>
          </p:cNvSpPr>
          <p:nvPr/>
        </p:nvSpPr>
        <p:spPr>
          <a:xfrm>
            <a:off x="1994916" y="1333500"/>
            <a:ext cx="3873246" cy="4572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D932B22A-1441-4619-B5FC-0689232A5635}"/>
              </a:ext>
            </a:extLst>
          </p:cNvPr>
          <p:cNvSpPr>
            <a:spLocks noGrp="1"/>
          </p:cNvSpPr>
          <p:nvPr/>
        </p:nvSpPr>
        <p:spPr>
          <a:xfrm>
            <a:off x="2071116" y="1409700"/>
            <a:ext cx="3720846"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Funzione</a:t>
            </a:r>
          </a:p>
        </p:txBody>
      </p:sp>
      <p:sp>
        <p:nvSpPr>
          <p:cNvPr id="12" name="Rettangolo 11">
            <a:extLst>
              <a:ext uri="{FF2B5EF4-FFF2-40B4-BE49-F238E27FC236}">
                <a16:creationId xmlns:a16="http://schemas.microsoft.com/office/drawing/2014/main" id="{525EFD95-4456-4968-9C9A-9C7C3BF4CD88}"/>
              </a:ext>
            </a:extLst>
          </p:cNvPr>
          <p:cNvSpPr>
            <a:spLocks noGrp="1"/>
          </p:cNvSpPr>
          <p:nvPr/>
        </p:nvSpPr>
        <p:spPr>
          <a:xfrm>
            <a:off x="5868162" y="1333500"/>
            <a:ext cx="5923788" cy="4572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ADDF6377-B58A-4AED-B764-0C5993E08995}"/>
              </a:ext>
            </a:extLst>
          </p:cNvPr>
          <p:cNvSpPr>
            <a:spLocks noGrp="1"/>
          </p:cNvSpPr>
          <p:nvPr/>
        </p:nvSpPr>
        <p:spPr>
          <a:xfrm>
            <a:off x="5944362" y="1409700"/>
            <a:ext cx="5771388"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Domanda operativa</a:t>
            </a:r>
          </a:p>
        </p:txBody>
      </p:sp>
      <p:sp>
        <p:nvSpPr>
          <p:cNvPr id="14" name="Rettangolo 13">
            <a:extLst>
              <a:ext uri="{FF2B5EF4-FFF2-40B4-BE49-F238E27FC236}">
                <a16:creationId xmlns:a16="http://schemas.microsoft.com/office/drawing/2014/main" id="{C8B8853E-87C5-4511-98F0-F21882E4EC4F}"/>
              </a:ext>
            </a:extLst>
          </p:cNvPr>
          <p:cNvSpPr>
            <a:spLocks noGrp="1"/>
          </p:cNvSpPr>
          <p:nvPr/>
        </p:nvSpPr>
        <p:spPr>
          <a:xfrm>
            <a:off x="400050" y="1790700"/>
            <a:ext cx="1594866" cy="701675"/>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09A1CBBD-2530-4DA6-BA11-894A46842E30}"/>
              </a:ext>
            </a:extLst>
          </p:cNvPr>
          <p:cNvSpPr>
            <a:spLocks noGrp="1"/>
          </p:cNvSpPr>
          <p:nvPr/>
        </p:nvSpPr>
        <p:spPr>
          <a:xfrm>
            <a:off x="476250" y="1857375"/>
            <a:ext cx="1442466"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Art. 174</a:t>
            </a:r>
          </a:p>
        </p:txBody>
      </p:sp>
      <p:sp>
        <p:nvSpPr>
          <p:cNvPr id="16" name="Rettangolo 15">
            <a:extLst>
              <a:ext uri="{FF2B5EF4-FFF2-40B4-BE49-F238E27FC236}">
                <a16:creationId xmlns:a16="http://schemas.microsoft.com/office/drawing/2014/main" id="{96B1F530-E0DE-469E-8E71-DC8E433CAC00}"/>
              </a:ext>
            </a:extLst>
          </p:cNvPr>
          <p:cNvSpPr>
            <a:spLocks noGrp="1"/>
          </p:cNvSpPr>
          <p:nvPr/>
        </p:nvSpPr>
        <p:spPr>
          <a:xfrm>
            <a:off x="1994916" y="1790700"/>
            <a:ext cx="3873246" cy="701675"/>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14B5D946-A448-4A84-BE18-0000E9E15829}"/>
              </a:ext>
            </a:extLst>
          </p:cNvPr>
          <p:cNvSpPr>
            <a:spLocks noGrp="1"/>
          </p:cNvSpPr>
          <p:nvPr/>
        </p:nvSpPr>
        <p:spPr>
          <a:xfrm>
            <a:off x="2071116" y="1857375"/>
            <a:ext cx="3720846"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Nozione e caratteri del PPP</a:t>
            </a:r>
          </a:p>
        </p:txBody>
      </p:sp>
      <p:sp>
        <p:nvSpPr>
          <p:cNvPr id="18" name="Rettangolo 17">
            <a:extLst>
              <a:ext uri="{FF2B5EF4-FFF2-40B4-BE49-F238E27FC236}">
                <a16:creationId xmlns:a16="http://schemas.microsoft.com/office/drawing/2014/main" id="{97BEA4D7-443E-4307-8B11-99BD01B32F68}"/>
              </a:ext>
            </a:extLst>
          </p:cNvPr>
          <p:cNvSpPr>
            <a:spLocks noGrp="1"/>
          </p:cNvSpPr>
          <p:nvPr/>
        </p:nvSpPr>
        <p:spPr>
          <a:xfrm>
            <a:off x="5868162" y="1790700"/>
            <a:ext cx="5923788" cy="701675"/>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A4D938CE-0155-470E-B9CB-197524D4D991}"/>
              </a:ext>
            </a:extLst>
          </p:cNvPr>
          <p:cNvSpPr>
            <a:spLocks noGrp="1"/>
          </p:cNvSpPr>
          <p:nvPr/>
        </p:nvSpPr>
        <p:spPr>
          <a:xfrm>
            <a:off x="5944362" y="1857375"/>
            <a:ext cx="5771388"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L’operazione presenta finanza privata, ruolo attivo e rischio operativo?</a:t>
            </a:r>
          </a:p>
        </p:txBody>
      </p:sp>
      <p:sp>
        <p:nvSpPr>
          <p:cNvPr id="20" name="Rettangolo 19">
            <a:extLst>
              <a:ext uri="{FF2B5EF4-FFF2-40B4-BE49-F238E27FC236}">
                <a16:creationId xmlns:a16="http://schemas.microsoft.com/office/drawing/2014/main" id="{46A486E0-0B3A-4225-A9FB-8A89EA7882A1}"/>
              </a:ext>
            </a:extLst>
          </p:cNvPr>
          <p:cNvSpPr>
            <a:spLocks noGrp="1"/>
          </p:cNvSpPr>
          <p:nvPr/>
        </p:nvSpPr>
        <p:spPr>
          <a:xfrm>
            <a:off x="400050" y="2492375"/>
            <a:ext cx="1594866" cy="701675"/>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A055A94D-B151-48A7-9CCD-77CBD083386A}"/>
              </a:ext>
            </a:extLst>
          </p:cNvPr>
          <p:cNvSpPr>
            <a:spLocks noGrp="1"/>
          </p:cNvSpPr>
          <p:nvPr/>
        </p:nvSpPr>
        <p:spPr>
          <a:xfrm>
            <a:off x="476250" y="2559050"/>
            <a:ext cx="1442466"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Art. 175</a:t>
            </a:r>
          </a:p>
        </p:txBody>
      </p:sp>
      <p:sp>
        <p:nvSpPr>
          <p:cNvPr id="22" name="Rettangolo 21">
            <a:extLst>
              <a:ext uri="{FF2B5EF4-FFF2-40B4-BE49-F238E27FC236}">
                <a16:creationId xmlns:a16="http://schemas.microsoft.com/office/drawing/2014/main" id="{5CE8E54E-1921-4BB6-A0A5-54B090449372}"/>
              </a:ext>
            </a:extLst>
          </p:cNvPr>
          <p:cNvSpPr>
            <a:spLocks noGrp="1"/>
          </p:cNvSpPr>
          <p:nvPr/>
        </p:nvSpPr>
        <p:spPr>
          <a:xfrm>
            <a:off x="1994916" y="2492375"/>
            <a:ext cx="3873246" cy="701675"/>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01FE3AFD-1CC4-4B73-811A-5AD150B9592C}"/>
              </a:ext>
            </a:extLst>
          </p:cNvPr>
          <p:cNvSpPr>
            <a:spLocks noGrp="1"/>
          </p:cNvSpPr>
          <p:nvPr/>
        </p:nvSpPr>
        <p:spPr>
          <a:xfrm>
            <a:off x="2071116" y="2559050"/>
            <a:ext cx="3720846"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Valutazione, RUP, controllo e flussi informativi</a:t>
            </a:r>
          </a:p>
        </p:txBody>
      </p:sp>
      <p:sp>
        <p:nvSpPr>
          <p:cNvPr id="24" name="Rettangolo 23">
            <a:extLst>
              <a:ext uri="{FF2B5EF4-FFF2-40B4-BE49-F238E27FC236}">
                <a16:creationId xmlns:a16="http://schemas.microsoft.com/office/drawing/2014/main" id="{16E87E9F-0236-4BFC-BBC5-4B46A94EC8FE}"/>
              </a:ext>
            </a:extLst>
          </p:cNvPr>
          <p:cNvSpPr>
            <a:spLocks noGrp="1"/>
          </p:cNvSpPr>
          <p:nvPr/>
        </p:nvSpPr>
        <p:spPr>
          <a:xfrm>
            <a:off x="5868162" y="2492375"/>
            <a:ext cx="5923788" cy="701675"/>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E86FC406-6AF6-4E0D-B021-CBCB49A3A93F}"/>
              </a:ext>
            </a:extLst>
          </p:cNvPr>
          <p:cNvSpPr>
            <a:spLocks noGrp="1"/>
          </p:cNvSpPr>
          <p:nvPr/>
        </p:nvSpPr>
        <p:spPr>
          <a:xfrm>
            <a:off x="5944362" y="2559050"/>
            <a:ext cx="5771388"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Chi controlla, con quali dati e con quale periodicità?</a:t>
            </a:r>
          </a:p>
        </p:txBody>
      </p:sp>
      <p:sp>
        <p:nvSpPr>
          <p:cNvPr id="26" name="Rettangolo 25">
            <a:extLst>
              <a:ext uri="{FF2B5EF4-FFF2-40B4-BE49-F238E27FC236}">
                <a16:creationId xmlns:a16="http://schemas.microsoft.com/office/drawing/2014/main" id="{E31774C0-6E18-4465-9B23-5DEDC25228B1}"/>
              </a:ext>
            </a:extLst>
          </p:cNvPr>
          <p:cNvSpPr>
            <a:spLocks noGrp="1"/>
          </p:cNvSpPr>
          <p:nvPr/>
        </p:nvSpPr>
        <p:spPr>
          <a:xfrm>
            <a:off x="400050" y="3194050"/>
            <a:ext cx="1594866" cy="701675"/>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E2696435-32EC-4F23-81FC-458B6455ED54}"/>
              </a:ext>
            </a:extLst>
          </p:cNvPr>
          <p:cNvSpPr>
            <a:spLocks noGrp="1"/>
          </p:cNvSpPr>
          <p:nvPr/>
        </p:nvSpPr>
        <p:spPr>
          <a:xfrm>
            <a:off x="476250" y="3260725"/>
            <a:ext cx="1442466"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Art. 177</a:t>
            </a:r>
          </a:p>
        </p:txBody>
      </p:sp>
      <p:sp>
        <p:nvSpPr>
          <p:cNvPr id="28" name="Rettangolo 27">
            <a:extLst>
              <a:ext uri="{FF2B5EF4-FFF2-40B4-BE49-F238E27FC236}">
                <a16:creationId xmlns:a16="http://schemas.microsoft.com/office/drawing/2014/main" id="{C711017A-976F-446D-B047-16A3268454C8}"/>
              </a:ext>
            </a:extLst>
          </p:cNvPr>
          <p:cNvSpPr>
            <a:spLocks noGrp="1"/>
          </p:cNvSpPr>
          <p:nvPr/>
        </p:nvSpPr>
        <p:spPr>
          <a:xfrm>
            <a:off x="1994916" y="3194050"/>
            <a:ext cx="3873246" cy="701675"/>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53CA158F-FFB7-48BC-8C3B-A41F0253448F}"/>
              </a:ext>
            </a:extLst>
          </p:cNvPr>
          <p:cNvSpPr>
            <a:spLocks noGrp="1"/>
          </p:cNvSpPr>
          <p:nvPr/>
        </p:nvSpPr>
        <p:spPr>
          <a:xfrm>
            <a:off x="2071116" y="3260725"/>
            <a:ext cx="3720846"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Rischio operativo ed equilibrio</a:t>
            </a:r>
          </a:p>
        </p:txBody>
      </p:sp>
      <p:sp>
        <p:nvSpPr>
          <p:cNvPr id="30" name="Rettangolo 29">
            <a:extLst>
              <a:ext uri="{FF2B5EF4-FFF2-40B4-BE49-F238E27FC236}">
                <a16:creationId xmlns:a16="http://schemas.microsoft.com/office/drawing/2014/main" id="{0A882F69-B237-48E2-B585-C2AB9F81B0BD}"/>
              </a:ext>
            </a:extLst>
          </p:cNvPr>
          <p:cNvSpPr>
            <a:spLocks noGrp="1"/>
          </p:cNvSpPr>
          <p:nvPr/>
        </p:nvSpPr>
        <p:spPr>
          <a:xfrm>
            <a:off x="5868162" y="3194050"/>
            <a:ext cx="5923788" cy="701675"/>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CC97F409-57A5-46E3-9A52-7B5D5F466EE5}"/>
              </a:ext>
            </a:extLst>
          </p:cNvPr>
          <p:cNvSpPr>
            <a:spLocks noGrp="1"/>
          </p:cNvSpPr>
          <p:nvPr/>
        </p:nvSpPr>
        <p:spPr>
          <a:xfrm>
            <a:off x="5944362" y="3260725"/>
            <a:ext cx="5771388"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La perdita potenziale è reale? Il PEF è sostenibile senza garanzie occulte?</a:t>
            </a:r>
          </a:p>
        </p:txBody>
      </p:sp>
      <p:sp>
        <p:nvSpPr>
          <p:cNvPr id="32" name="Rettangolo 31">
            <a:extLst>
              <a:ext uri="{FF2B5EF4-FFF2-40B4-BE49-F238E27FC236}">
                <a16:creationId xmlns:a16="http://schemas.microsoft.com/office/drawing/2014/main" id="{7B278873-A5E3-489A-9D38-305159BCE281}"/>
              </a:ext>
            </a:extLst>
          </p:cNvPr>
          <p:cNvSpPr>
            <a:spLocks noGrp="1"/>
          </p:cNvSpPr>
          <p:nvPr/>
        </p:nvSpPr>
        <p:spPr>
          <a:xfrm>
            <a:off x="400050" y="3895725"/>
            <a:ext cx="1594866" cy="701675"/>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4146AE1A-66A8-4A43-9253-3292EDBE154F}"/>
              </a:ext>
            </a:extLst>
          </p:cNvPr>
          <p:cNvSpPr>
            <a:spLocks noGrp="1"/>
          </p:cNvSpPr>
          <p:nvPr/>
        </p:nvSpPr>
        <p:spPr>
          <a:xfrm>
            <a:off x="476250" y="3962400"/>
            <a:ext cx="1442466"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Art. 189</a:t>
            </a:r>
          </a:p>
        </p:txBody>
      </p:sp>
      <p:sp>
        <p:nvSpPr>
          <p:cNvPr id="34" name="Rettangolo 33">
            <a:extLst>
              <a:ext uri="{FF2B5EF4-FFF2-40B4-BE49-F238E27FC236}">
                <a16:creationId xmlns:a16="http://schemas.microsoft.com/office/drawing/2014/main" id="{A290C5FE-8A9B-4453-ACA0-4419397C5DB7}"/>
              </a:ext>
            </a:extLst>
          </p:cNvPr>
          <p:cNvSpPr>
            <a:spLocks noGrp="1"/>
          </p:cNvSpPr>
          <p:nvPr/>
        </p:nvSpPr>
        <p:spPr>
          <a:xfrm>
            <a:off x="1994916" y="3895725"/>
            <a:ext cx="3873246" cy="701675"/>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285B2B88-1A50-4F1C-9690-0AC9ED94A9A3}"/>
              </a:ext>
            </a:extLst>
          </p:cNvPr>
          <p:cNvSpPr>
            <a:spLocks noGrp="1"/>
          </p:cNvSpPr>
          <p:nvPr/>
        </p:nvSpPr>
        <p:spPr>
          <a:xfrm>
            <a:off x="2071116" y="3962400"/>
            <a:ext cx="3720846"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Modifiche durante l’efficacia</a:t>
            </a:r>
          </a:p>
        </p:txBody>
      </p:sp>
      <p:sp>
        <p:nvSpPr>
          <p:cNvPr id="36" name="Rettangolo 35">
            <a:extLst>
              <a:ext uri="{FF2B5EF4-FFF2-40B4-BE49-F238E27FC236}">
                <a16:creationId xmlns:a16="http://schemas.microsoft.com/office/drawing/2014/main" id="{84348911-2CF2-468E-8DC0-EF606B5EE826}"/>
              </a:ext>
            </a:extLst>
          </p:cNvPr>
          <p:cNvSpPr>
            <a:spLocks noGrp="1"/>
          </p:cNvSpPr>
          <p:nvPr/>
        </p:nvSpPr>
        <p:spPr>
          <a:xfrm>
            <a:off x="5868162" y="3895725"/>
            <a:ext cx="5923788" cy="701675"/>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67E28F23-32A8-4337-9D13-EACEC36020F4}"/>
              </a:ext>
            </a:extLst>
          </p:cNvPr>
          <p:cNvSpPr>
            <a:spLocks noGrp="1"/>
          </p:cNvSpPr>
          <p:nvPr/>
        </p:nvSpPr>
        <p:spPr>
          <a:xfrm>
            <a:off x="5944362" y="3962400"/>
            <a:ext cx="5771388"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La modifica altera natura, concorrenza o allocazione del rischio?</a:t>
            </a:r>
          </a:p>
        </p:txBody>
      </p:sp>
      <p:sp>
        <p:nvSpPr>
          <p:cNvPr id="38" name="Rettangolo 37">
            <a:extLst>
              <a:ext uri="{FF2B5EF4-FFF2-40B4-BE49-F238E27FC236}">
                <a16:creationId xmlns:a16="http://schemas.microsoft.com/office/drawing/2014/main" id="{272B43CE-F51E-45F6-8736-E5E03305FDEB}"/>
              </a:ext>
            </a:extLst>
          </p:cNvPr>
          <p:cNvSpPr>
            <a:spLocks noGrp="1"/>
          </p:cNvSpPr>
          <p:nvPr/>
        </p:nvSpPr>
        <p:spPr>
          <a:xfrm>
            <a:off x="400050" y="4597400"/>
            <a:ext cx="1594866" cy="701675"/>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B7514C67-FFE7-4FB9-A2FC-CC4C8F4A8E87}"/>
              </a:ext>
            </a:extLst>
          </p:cNvPr>
          <p:cNvSpPr>
            <a:spLocks noGrp="1"/>
          </p:cNvSpPr>
          <p:nvPr/>
        </p:nvSpPr>
        <p:spPr>
          <a:xfrm>
            <a:off x="476250" y="4664075"/>
            <a:ext cx="1442466"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Artt. 190-191</a:t>
            </a:r>
          </a:p>
        </p:txBody>
      </p:sp>
      <p:sp>
        <p:nvSpPr>
          <p:cNvPr id="40" name="Rettangolo 39">
            <a:extLst>
              <a:ext uri="{FF2B5EF4-FFF2-40B4-BE49-F238E27FC236}">
                <a16:creationId xmlns:a16="http://schemas.microsoft.com/office/drawing/2014/main" id="{710BA627-30F8-4A0F-AC07-46F110286221}"/>
              </a:ext>
            </a:extLst>
          </p:cNvPr>
          <p:cNvSpPr>
            <a:spLocks noGrp="1"/>
          </p:cNvSpPr>
          <p:nvPr/>
        </p:nvSpPr>
        <p:spPr>
          <a:xfrm>
            <a:off x="1994916" y="4597400"/>
            <a:ext cx="3873246" cy="701675"/>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27D3DF7C-B37E-4174-9BBD-73457D4B897D}"/>
              </a:ext>
            </a:extLst>
          </p:cNvPr>
          <p:cNvSpPr>
            <a:spLocks noGrp="1"/>
          </p:cNvSpPr>
          <p:nvPr/>
        </p:nvSpPr>
        <p:spPr>
          <a:xfrm>
            <a:off x="2071116" y="4664075"/>
            <a:ext cx="3720846"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Cessazione, finanziatori e subentro</a:t>
            </a:r>
          </a:p>
        </p:txBody>
      </p:sp>
      <p:sp>
        <p:nvSpPr>
          <p:cNvPr id="42" name="Rettangolo 41">
            <a:extLst>
              <a:ext uri="{FF2B5EF4-FFF2-40B4-BE49-F238E27FC236}">
                <a16:creationId xmlns:a16="http://schemas.microsoft.com/office/drawing/2014/main" id="{0C2BB822-3061-468C-85A5-7B1A78CE9564}"/>
              </a:ext>
            </a:extLst>
          </p:cNvPr>
          <p:cNvSpPr>
            <a:spLocks noGrp="1"/>
          </p:cNvSpPr>
          <p:nvPr/>
        </p:nvSpPr>
        <p:spPr>
          <a:xfrm>
            <a:off x="5868162" y="4597400"/>
            <a:ext cx="5923788" cy="701675"/>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5E11C869-A3EB-4A2B-AE2C-BA042FA68AE6}"/>
              </a:ext>
            </a:extLst>
          </p:cNvPr>
          <p:cNvSpPr>
            <a:spLocks noGrp="1"/>
          </p:cNvSpPr>
          <p:nvPr/>
        </p:nvSpPr>
        <p:spPr>
          <a:xfrm>
            <a:off x="5944362" y="4664075"/>
            <a:ext cx="5771388"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Come si tutela continuità, credito e disponibilità dell’asset?</a:t>
            </a:r>
          </a:p>
        </p:txBody>
      </p:sp>
      <p:sp>
        <p:nvSpPr>
          <p:cNvPr id="44" name="Rettangolo 43">
            <a:extLst>
              <a:ext uri="{FF2B5EF4-FFF2-40B4-BE49-F238E27FC236}">
                <a16:creationId xmlns:a16="http://schemas.microsoft.com/office/drawing/2014/main" id="{E3CF89DC-6AD7-4853-9C92-ABAC8258C365}"/>
              </a:ext>
            </a:extLst>
          </p:cNvPr>
          <p:cNvSpPr>
            <a:spLocks noGrp="1"/>
          </p:cNvSpPr>
          <p:nvPr/>
        </p:nvSpPr>
        <p:spPr>
          <a:xfrm>
            <a:off x="400050" y="5299075"/>
            <a:ext cx="1594866" cy="701675"/>
          </a:xfrm>
          <a:prstGeom prst="rect">
            <a:avLst/>
          </a:prstGeom>
          <a:solidFill>
            <a:srgbClr val="F3F4F6"/>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C0DC6CC5-370B-4A0C-BEB2-3B6903392FFF}"/>
              </a:ext>
            </a:extLst>
          </p:cNvPr>
          <p:cNvSpPr>
            <a:spLocks noGrp="1"/>
          </p:cNvSpPr>
          <p:nvPr/>
        </p:nvSpPr>
        <p:spPr>
          <a:xfrm>
            <a:off x="476250" y="5365750"/>
            <a:ext cx="1442466"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Art. 192</a:t>
            </a:r>
          </a:p>
        </p:txBody>
      </p:sp>
      <p:sp>
        <p:nvSpPr>
          <p:cNvPr id="46" name="Rettangolo 45">
            <a:extLst>
              <a:ext uri="{FF2B5EF4-FFF2-40B4-BE49-F238E27FC236}">
                <a16:creationId xmlns:a16="http://schemas.microsoft.com/office/drawing/2014/main" id="{5B6544C2-F609-4B85-8EC9-8137AFE852B2}"/>
              </a:ext>
            </a:extLst>
          </p:cNvPr>
          <p:cNvSpPr>
            <a:spLocks noGrp="1"/>
          </p:cNvSpPr>
          <p:nvPr/>
        </p:nvSpPr>
        <p:spPr>
          <a:xfrm>
            <a:off x="1994916" y="5299075"/>
            <a:ext cx="3873246" cy="701675"/>
          </a:xfrm>
          <a:prstGeom prst="rect">
            <a:avLst/>
          </a:prstGeom>
          <a:solidFill>
            <a:srgbClr val="F3F4F6"/>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1D120694-7D2D-4644-ABF5-CD1244C211AF}"/>
              </a:ext>
            </a:extLst>
          </p:cNvPr>
          <p:cNvSpPr>
            <a:spLocks noGrp="1"/>
          </p:cNvSpPr>
          <p:nvPr/>
        </p:nvSpPr>
        <p:spPr>
          <a:xfrm>
            <a:off x="2071116" y="5365750"/>
            <a:ext cx="3720846"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Revisione e riequilibrio</a:t>
            </a:r>
          </a:p>
        </p:txBody>
      </p:sp>
      <p:sp>
        <p:nvSpPr>
          <p:cNvPr id="48" name="Rettangolo 47">
            <a:extLst>
              <a:ext uri="{FF2B5EF4-FFF2-40B4-BE49-F238E27FC236}">
                <a16:creationId xmlns:a16="http://schemas.microsoft.com/office/drawing/2014/main" id="{3CD823B5-BB25-4988-9234-216420A28A27}"/>
              </a:ext>
            </a:extLst>
          </p:cNvPr>
          <p:cNvSpPr>
            <a:spLocks noGrp="1"/>
          </p:cNvSpPr>
          <p:nvPr/>
        </p:nvSpPr>
        <p:spPr>
          <a:xfrm>
            <a:off x="5868162" y="5299075"/>
            <a:ext cx="5923788" cy="701675"/>
          </a:xfrm>
          <a:prstGeom prst="rect">
            <a:avLst/>
          </a:prstGeom>
          <a:solidFill>
            <a:srgbClr val="F3F4F6"/>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54869474-C2BF-43DE-823A-38A950B28837}"/>
              </a:ext>
            </a:extLst>
          </p:cNvPr>
          <p:cNvSpPr>
            <a:spLocks noGrp="1"/>
          </p:cNvSpPr>
          <p:nvPr/>
        </p:nvSpPr>
        <p:spPr>
          <a:xfrm>
            <a:off x="5944362" y="5365750"/>
            <a:ext cx="5771388"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L’evento supera i quattro filtri e quanto serve per ripristinare l’equilibrio?</a:t>
            </a:r>
          </a:p>
        </p:txBody>
      </p:sp>
    </p:spTree>
    <p:extLst>
      <p:ext uri="{BB962C8B-B14F-4D97-AF65-F5344CB8AC3E}">
        <p14:creationId xmlns:p14="http://schemas.microsoft.com/office/powerpoint/2010/main" val="13061051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CEED71E6-742F-44E5-94B9-512424C6D8ED}"/>
              </a:ext>
            </a:extLst>
          </p:cNvPr>
          <p:cNvSpPr>
            <a:spLocks noGrp="1"/>
          </p:cNvSpPr>
          <p:nvPr/>
        </p:nvSpPr>
        <p:spPr>
          <a:xfrm>
            <a:off x="3431349" y="338138"/>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Il monitoraggio opera su tre livelli</a:t>
            </a:r>
          </a:p>
        </p:txBody>
      </p:sp>
      <p:sp>
        <p:nvSpPr>
          <p:cNvPr id="4" name="Rettangolo 3">
            <a:extLst>
              <a:ext uri="{FF2B5EF4-FFF2-40B4-BE49-F238E27FC236}">
                <a16:creationId xmlns:a16="http://schemas.microsoft.com/office/drawing/2014/main" id="{801493A8-E85E-4CE1-A97E-2A20880A4E63}"/>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96413F11-5479-4400-87AB-125B80ECBBAC}"/>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D3235802-AE0E-4785-BD75-DBEE5D0F6DC9}"/>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16</a:t>
            </a:r>
          </a:p>
        </p:txBody>
      </p:sp>
      <p:sp>
        <p:nvSpPr>
          <p:cNvPr id="8" name="Rettangolo 7">
            <a:extLst>
              <a:ext uri="{FF2B5EF4-FFF2-40B4-BE49-F238E27FC236}">
                <a16:creationId xmlns:a16="http://schemas.microsoft.com/office/drawing/2014/main" id="{155DBC34-B758-41C4-8094-CD532D3F6464}"/>
              </a:ext>
            </a:extLst>
          </p:cNvPr>
          <p:cNvSpPr>
            <a:spLocks noGrp="1"/>
          </p:cNvSpPr>
          <p:nvPr/>
        </p:nvSpPr>
        <p:spPr>
          <a:xfrm>
            <a:off x="400050" y="1714500"/>
            <a:ext cx="3657600" cy="3143250"/>
          </a:xfrm>
          <a:prstGeom prst="rect">
            <a:avLst/>
          </a:prstGeom>
          <a:solidFill>
            <a:srgbClr val="F3F4F6"/>
          </a:solidFill>
          <a:ln w="0">
            <a:noFill/>
            <a:prstDash val="solid"/>
          </a:ln>
        </p:spPr>
        <p:txBody>
          <a:bodyPr/>
          <a:lstStyle/>
          <a:p>
            <a:endParaRPr lang="it-IT"/>
          </a:p>
        </p:txBody>
      </p:sp>
      <p:sp>
        <p:nvSpPr>
          <p:cNvPr id="9" name="Rettangolo 8">
            <a:extLst>
              <a:ext uri="{FF2B5EF4-FFF2-40B4-BE49-F238E27FC236}">
                <a16:creationId xmlns:a16="http://schemas.microsoft.com/office/drawing/2014/main" id="{13519125-3E09-4897-9C65-6569D9613937}"/>
              </a:ext>
            </a:extLst>
          </p:cNvPr>
          <p:cNvSpPr>
            <a:spLocks noGrp="1"/>
          </p:cNvSpPr>
          <p:nvPr/>
        </p:nvSpPr>
        <p:spPr>
          <a:xfrm>
            <a:off x="571500" y="1866900"/>
            <a:ext cx="33147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Prestazione</a:t>
            </a:r>
          </a:p>
        </p:txBody>
      </p:sp>
      <p:sp>
        <p:nvSpPr>
          <p:cNvPr id="10" name="Rettangolo 9">
            <a:extLst>
              <a:ext uri="{FF2B5EF4-FFF2-40B4-BE49-F238E27FC236}">
                <a16:creationId xmlns:a16="http://schemas.microsoft.com/office/drawing/2014/main" id="{43E329FD-796E-4513-814C-53CBD98384FE}"/>
              </a:ext>
            </a:extLst>
          </p:cNvPr>
          <p:cNvSpPr>
            <a:spLocks noGrp="1"/>
          </p:cNvSpPr>
          <p:nvPr/>
        </p:nvSpPr>
        <p:spPr>
          <a:xfrm>
            <a:off x="571500" y="2343150"/>
            <a:ext cx="3314700" cy="23622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L’opera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è</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costruita</a:t>
            </a:r>
            <a:r>
              <a:rPr sz="2000" b="0" i="0" dirty="0">
                <a:solidFill>
                  <a:srgbClr val="5B6470"/>
                </a:solidFill>
                <a:latin typeface="Calibri"/>
                <a:ea typeface="Calibri"/>
                <a:cs typeface="Calibri"/>
              </a:rPr>
              <a:t> e </a:t>
            </a:r>
            <a:r>
              <a:rPr sz="2000" b="0" i="0" dirty="0" err="1">
                <a:solidFill>
                  <a:srgbClr val="5B6470"/>
                </a:solidFill>
                <a:latin typeface="Calibri"/>
                <a:ea typeface="Calibri"/>
                <a:cs typeface="Calibri"/>
              </a:rPr>
              <a:t>mantenuta</a:t>
            </a:r>
            <a:r>
              <a:rPr sz="2000" b="0" i="0" dirty="0">
                <a:solidFill>
                  <a:srgbClr val="5B6470"/>
                </a:solidFill>
                <a:latin typeface="Calibri"/>
                <a:ea typeface="Calibri"/>
                <a:cs typeface="Calibri"/>
              </a:rPr>
              <a:t>? Il servizio </a:t>
            </a:r>
            <a:r>
              <a:rPr sz="2000" b="0" i="0" dirty="0" err="1">
                <a:solidFill>
                  <a:srgbClr val="5B6470"/>
                </a:solidFill>
                <a:latin typeface="Calibri"/>
                <a:ea typeface="Calibri"/>
                <a:cs typeface="Calibri"/>
              </a:rPr>
              <a:t>è</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disponibile</a:t>
            </a:r>
            <a:r>
              <a:rPr sz="2000" b="0" i="0" dirty="0">
                <a:solidFill>
                  <a:srgbClr val="5B6470"/>
                </a:solidFill>
                <a:latin typeface="Calibri"/>
                <a:ea typeface="Calibri"/>
                <a:cs typeface="Calibri"/>
              </a:rPr>
              <a:t>? I livelli qualitativi sono </a:t>
            </a:r>
            <a:r>
              <a:rPr sz="2000" b="0" i="0" dirty="0" err="1">
                <a:solidFill>
                  <a:srgbClr val="5B6470"/>
                </a:solidFill>
                <a:latin typeface="Calibri"/>
                <a:ea typeface="Calibri"/>
                <a:cs typeface="Calibri"/>
              </a:rPr>
              <a:t>rispettati</a:t>
            </a:r>
            <a:r>
              <a:rPr sz="2000" b="0" i="0" dirty="0">
                <a:solidFill>
                  <a:srgbClr val="5B6470"/>
                </a:solidFill>
                <a:latin typeface="Calibri"/>
                <a:ea typeface="Calibri"/>
                <a:cs typeface="Calibri"/>
              </a:rPr>
              <a:t>?</a:t>
            </a:r>
          </a:p>
        </p:txBody>
      </p:sp>
      <p:sp>
        <p:nvSpPr>
          <p:cNvPr id="11" name="Rettangolo 10">
            <a:extLst>
              <a:ext uri="{FF2B5EF4-FFF2-40B4-BE49-F238E27FC236}">
                <a16:creationId xmlns:a16="http://schemas.microsoft.com/office/drawing/2014/main" id="{C706DCC1-1994-49F7-B4F2-F3187251569A}"/>
              </a:ext>
            </a:extLst>
          </p:cNvPr>
          <p:cNvSpPr>
            <a:spLocks noGrp="1"/>
          </p:cNvSpPr>
          <p:nvPr/>
        </p:nvSpPr>
        <p:spPr>
          <a:xfrm>
            <a:off x="4267200" y="1714500"/>
            <a:ext cx="3657600" cy="3143250"/>
          </a:xfrm>
          <a:prstGeom prst="rect">
            <a:avLst/>
          </a:prstGeom>
          <a:solidFill>
            <a:srgbClr val="FCE8E8"/>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66AB2026-73D3-4017-8EDD-A885B6C4AC89}"/>
              </a:ext>
            </a:extLst>
          </p:cNvPr>
          <p:cNvSpPr>
            <a:spLocks noGrp="1"/>
          </p:cNvSpPr>
          <p:nvPr/>
        </p:nvSpPr>
        <p:spPr>
          <a:xfrm>
            <a:off x="4438650" y="1866900"/>
            <a:ext cx="3314700" cy="400050"/>
          </a:xfrm>
          <a:prstGeom prst="rect">
            <a:avLst/>
          </a:prstGeom>
          <a:noFill/>
          <a:ln w="0">
            <a:noFill/>
            <a:prstDash val="solid"/>
          </a:ln>
        </p:spPr>
        <p:txBody>
          <a:bodyPr wrap="square" anchor="t"/>
          <a:lstStyle/>
          <a:p>
            <a:pPr algn="l">
              <a:defRPr sz="1650" b="1" i="0">
                <a:solidFill>
                  <a:srgbClr val="B91C1C"/>
                </a:solidFill>
                <a:latin typeface="Calibri"/>
                <a:ea typeface="Calibri"/>
                <a:cs typeface="Calibri"/>
              </a:defRPr>
            </a:pPr>
            <a:r>
              <a:rPr sz="1650" b="1" i="0">
                <a:solidFill>
                  <a:srgbClr val="B91C1C"/>
                </a:solidFill>
                <a:latin typeface="Calibri"/>
                <a:ea typeface="Calibri"/>
                <a:cs typeface="Calibri"/>
              </a:rPr>
              <a:t>Rischio</a:t>
            </a:r>
          </a:p>
        </p:txBody>
      </p:sp>
      <p:sp>
        <p:nvSpPr>
          <p:cNvPr id="13" name="Rettangolo 12">
            <a:extLst>
              <a:ext uri="{FF2B5EF4-FFF2-40B4-BE49-F238E27FC236}">
                <a16:creationId xmlns:a16="http://schemas.microsoft.com/office/drawing/2014/main" id="{0BD10946-6216-4F81-A475-ABA631FE9FE7}"/>
              </a:ext>
            </a:extLst>
          </p:cNvPr>
          <p:cNvSpPr>
            <a:spLocks noGrp="1"/>
          </p:cNvSpPr>
          <p:nvPr/>
        </p:nvSpPr>
        <p:spPr>
          <a:xfrm>
            <a:off x="4438650" y="2343150"/>
            <a:ext cx="3314700" cy="23622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Le </a:t>
            </a:r>
            <a:r>
              <a:rPr sz="2000" b="0" i="0" dirty="0" err="1">
                <a:solidFill>
                  <a:srgbClr val="5B6470"/>
                </a:solidFill>
                <a:latin typeface="Calibri"/>
                <a:ea typeface="Calibri"/>
                <a:cs typeface="Calibri"/>
              </a:rPr>
              <a:t>conseguenze</a:t>
            </a:r>
            <a:r>
              <a:rPr sz="2000" b="0" i="0" dirty="0">
                <a:solidFill>
                  <a:srgbClr val="5B6470"/>
                </a:solidFill>
                <a:latin typeface="Calibri"/>
                <a:ea typeface="Calibri"/>
                <a:cs typeface="Calibri"/>
              </a:rPr>
              <a:t> economiche </a:t>
            </a:r>
            <a:r>
              <a:rPr sz="2000" b="0" i="0" dirty="0" err="1">
                <a:solidFill>
                  <a:srgbClr val="5B6470"/>
                </a:solidFill>
                <a:latin typeface="Calibri"/>
                <a:ea typeface="Calibri"/>
                <a:cs typeface="Calibri"/>
              </a:rPr>
              <a:t>dell’evento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ricadono</a:t>
            </a:r>
            <a:r>
              <a:rPr sz="2000" b="0" i="0" dirty="0">
                <a:solidFill>
                  <a:srgbClr val="5B6470"/>
                </a:solidFill>
                <a:latin typeface="Calibri"/>
                <a:ea typeface="Calibri"/>
                <a:cs typeface="Calibri"/>
              </a:rPr>
              <a:t> sulla parte individuata dalla </a:t>
            </a:r>
            <a:r>
              <a:rPr sz="2000" b="0" i="0" dirty="0" err="1">
                <a:solidFill>
                  <a:srgbClr val="5B6470"/>
                </a:solidFill>
                <a:latin typeface="Calibri"/>
                <a:ea typeface="Calibri"/>
                <a:cs typeface="Calibri"/>
              </a:rPr>
              <a:t>matrice</a:t>
            </a:r>
            <a:r>
              <a:rPr sz="2000" b="0" i="0" dirty="0">
                <a:solidFill>
                  <a:srgbClr val="5B6470"/>
                </a:solidFill>
                <a:latin typeface="Calibri"/>
                <a:ea typeface="Calibri"/>
                <a:cs typeface="Calibri"/>
              </a:rPr>
              <a:t> e dal contratto?</a:t>
            </a:r>
          </a:p>
        </p:txBody>
      </p:sp>
      <p:sp>
        <p:nvSpPr>
          <p:cNvPr id="14" name="Rettangolo 13">
            <a:extLst>
              <a:ext uri="{FF2B5EF4-FFF2-40B4-BE49-F238E27FC236}">
                <a16:creationId xmlns:a16="http://schemas.microsoft.com/office/drawing/2014/main" id="{AB9467D3-D63C-44C4-9486-7C1681308512}"/>
              </a:ext>
            </a:extLst>
          </p:cNvPr>
          <p:cNvSpPr>
            <a:spLocks noGrp="1"/>
          </p:cNvSpPr>
          <p:nvPr/>
        </p:nvSpPr>
        <p:spPr>
          <a:xfrm>
            <a:off x="8134350" y="1714500"/>
            <a:ext cx="3657600" cy="3143250"/>
          </a:xfrm>
          <a:prstGeom prst="rect">
            <a:avLst/>
          </a:prstGeom>
          <a:solidFill>
            <a:srgbClr val="E4F2F4"/>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EBEF1301-9BDE-4555-8D97-38973A9DA85A}"/>
              </a:ext>
            </a:extLst>
          </p:cNvPr>
          <p:cNvSpPr>
            <a:spLocks noGrp="1"/>
          </p:cNvSpPr>
          <p:nvPr/>
        </p:nvSpPr>
        <p:spPr>
          <a:xfrm>
            <a:off x="8305800" y="1866900"/>
            <a:ext cx="3314700" cy="400050"/>
          </a:xfrm>
          <a:prstGeom prst="rect">
            <a:avLst/>
          </a:prstGeom>
          <a:noFill/>
          <a:ln w="0">
            <a:noFill/>
            <a:prstDash val="solid"/>
          </a:ln>
        </p:spPr>
        <p:txBody>
          <a:bodyPr wrap="square" anchor="t"/>
          <a:lstStyle/>
          <a:p>
            <a:pPr algn="l">
              <a:defRPr sz="1650" b="1" i="0">
                <a:solidFill>
                  <a:srgbClr val="0F6B78"/>
                </a:solidFill>
                <a:latin typeface="Calibri"/>
                <a:ea typeface="Calibri"/>
                <a:cs typeface="Calibri"/>
              </a:defRPr>
            </a:pPr>
            <a:r>
              <a:rPr sz="1650" b="1" i="0">
                <a:solidFill>
                  <a:srgbClr val="0F6B78"/>
                </a:solidFill>
                <a:latin typeface="Calibri"/>
                <a:ea typeface="Calibri"/>
                <a:cs typeface="Calibri"/>
              </a:rPr>
              <a:t>Finanza</a:t>
            </a:r>
          </a:p>
        </p:txBody>
      </p:sp>
      <p:sp>
        <p:nvSpPr>
          <p:cNvPr id="16" name="Rettangolo 15">
            <a:extLst>
              <a:ext uri="{FF2B5EF4-FFF2-40B4-BE49-F238E27FC236}">
                <a16:creationId xmlns:a16="http://schemas.microsoft.com/office/drawing/2014/main" id="{414094AA-43FB-4EB6-BCAA-8A49C5F3EE3C}"/>
              </a:ext>
            </a:extLst>
          </p:cNvPr>
          <p:cNvSpPr>
            <a:spLocks noGrp="1"/>
          </p:cNvSpPr>
          <p:nvPr/>
        </p:nvSpPr>
        <p:spPr>
          <a:xfrm>
            <a:off x="8305800" y="2343150"/>
            <a:ext cx="3314700" cy="23622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 </a:t>
            </a:r>
            <a:r>
              <a:rPr sz="2000" b="0" i="0" dirty="0" err="1">
                <a:solidFill>
                  <a:srgbClr val="5B6470"/>
                </a:solidFill>
                <a:latin typeface="Calibri"/>
                <a:ea typeface="Calibri"/>
                <a:cs typeface="Calibri"/>
              </a:rPr>
              <a:t>flussi</a:t>
            </a:r>
            <a:r>
              <a:rPr sz="2000" b="0" i="0" dirty="0">
                <a:solidFill>
                  <a:srgbClr val="5B6470"/>
                </a:solidFill>
                <a:latin typeface="Calibri"/>
                <a:ea typeface="Calibri"/>
                <a:cs typeface="Calibri"/>
              </a:rPr>
              <a:t>, le </a:t>
            </a:r>
            <a:r>
              <a:rPr sz="2000" b="0" i="0" dirty="0" err="1">
                <a:solidFill>
                  <a:srgbClr val="5B6470"/>
                </a:solidFill>
                <a:latin typeface="Calibri"/>
                <a:ea typeface="Calibri"/>
                <a:cs typeface="Calibri"/>
              </a:rPr>
              <a:t>riserve</a:t>
            </a:r>
            <a:r>
              <a:rPr sz="2000" b="0" i="0" dirty="0">
                <a:solidFill>
                  <a:srgbClr val="5B6470"/>
                </a:solidFill>
                <a:latin typeface="Calibri"/>
                <a:ea typeface="Calibri"/>
                <a:cs typeface="Calibri"/>
              </a:rPr>
              <a:t> e gli indicatori mostrano capacità di </a:t>
            </a:r>
            <a:r>
              <a:rPr sz="2000" b="0" i="0" dirty="0" err="1">
                <a:solidFill>
                  <a:srgbClr val="5B6470"/>
                </a:solidFill>
                <a:latin typeface="Calibri"/>
                <a:ea typeface="Calibri"/>
                <a:cs typeface="Calibri"/>
              </a:rPr>
              <a:t>prosecuzione</a:t>
            </a:r>
            <a:r>
              <a:rPr sz="2000" b="0" i="0" dirty="0">
                <a:solidFill>
                  <a:srgbClr val="5B6470"/>
                </a:solidFill>
                <a:latin typeface="Calibri"/>
                <a:ea typeface="Calibri"/>
                <a:cs typeface="Calibri"/>
              </a:rPr>
              <a:t> oppure un </a:t>
            </a:r>
            <a:r>
              <a:rPr sz="2000" b="0" i="0" dirty="0" err="1">
                <a:solidFill>
                  <a:srgbClr val="5B6470"/>
                </a:solidFill>
                <a:latin typeface="Calibri"/>
                <a:ea typeface="Calibri"/>
                <a:cs typeface="Calibri"/>
              </a:rPr>
              <a:t>deterioramento</a:t>
            </a:r>
            <a:r>
              <a:rPr sz="2000" b="0" i="0" dirty="0">
                <a:solidFill>
                  <a:srgbClr val="5B6470"/>
                </a:solidFill>
                <a:latin typeface="Calibri"/>
                <a:ea typeface="Calibri"/>
                <a:cs typeface="Calibri"/>
              </a:rPr>
              <a:t> non </a:t>
            </a:r>
            <a:r>
              <a:rPr sz="2000" b="0" i="0" dirty="0" err="1">
                <a:solidFill>
                  <a:srgbClr val="5B6470"/>
                </a:solidFill>
                <a:latin typeface="Calibri"/>
                <a:ea typeface="Calibri"/>
                <a:cs typeface="Calibri"/>
              </a:rPr>
              <a:t>governato</a:t>
            </a:r>
            <a:r>
              <a:rPr sz="2000" b="0" i="0" dirty="0">
                <a:solidFill>
                  <a:srgbClr val="5B6470"/>
                </a:solidFill>
                <a:latin typeface="Calibri"/>
                <a:ea typeface="Calibri"/>
                <a:cs typeface="Calibri"/>
              </a:rPr>
              <a:t>?</a:t>
            </a:r>
          </a:p>
        </p:txBody>
      </p:sp>
      <p:sp>
        <p:nvSpPr>
          <p:cNvPr id="17" name="Rettangolo 16">
            <a:extLst>
              <a:ext uri="{FF2B5EF4-FFF2-40B4-BE49-F238E27FC236}">
                <a16:creationId xmlns:a16="http://schemas.microsoft.com/office/drawing/2014/main" id="{06878AE2-2B6F-42BB-BA8E-2C19958A9C9F}"/>
              </a:ext>
            </a:extLst>
          </p:cNvPr>
          <p:cNvSpPr>
            <a:spLocks noGrp="1"/>
          </p:cNvSpPr>
          <p:nvPr/>
        </p:nvSpPr>
        <p:spPr>
          <a:xfrm>
            <a:off x="1333500" y="1009650"/>
            <a:ext cx="10287000" cy="666750"/>
          </a:xfrm>
          <a:prstGeom prst="rect">
            <a:avLst/>
          </a:prstGeom>
          <a:noFill/>
          <a:ln w="0">
            <a:noFill/>
            <a:prstDash val="solid"/>
          </a:ln>
        </p:spPr>
        <p:txBody>
          <a:bodyPr wrap="square" anchor="t"/>
          <a:lstStyle/>
          <a:p>
            <a:pPr algn="ctr">
              <a:defRPr sz="1650" b="1" i="0">
                <a:solidFill>
                  <a:srgbClr val="1F2937"/>
                </a:solidFill>
                <a:latin typeface="Calibri"/>
                <a:ea typeface="Calibri"/>
                <a:cs typeface="Calibri"/>
              </a:defRPr>
            </a:pPr>
            <a:r>
              <a:rPr sz="1650" b="1" i="0">
                <a:solidFill>
                  <a:srgbClr val="1F2937"/>
                </a:solidFill>
                <a:latin typeface="Calibri"/>
                <a:ea typeface="Calibri"/>
                <a:cs typeface="Calibri"/>
              </a:rPr>
              <a:t>Solo la lettura congiunta evita due errori opposti: pagare una prestazione indisponibile oppure confondere una tensione finanziaria con un diritto al riequilibrio.</a:t>
            </a:r>
          </a:p>
        </p:txBody>
      </p:sp>
    </p:spTree>
    <p:extLst>
      <p:ext uri="{BB962C8B-B14F-4D97-AF65-F5344CB8AC3E}">
        <p14:creationId xmlns:p14="http://schemas.microsoft.com/office/powerpoint/2010/main" val="15294892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1.jpg"/>
          <p:cNvPicPr>
            <a:picLocks noChangeAspect="1"/>
          </p:cNvPicPr>
          <p:nvPr/>
        </p:nvPicPr>
        <p:blipFill>
          <a:blip r:embed="rId2"/>
          <a:stretch>
            <a:fillRect/>
          </a:stretch>
        </p:blipFill>
        <p:spPr>
          <a:xfrm>
            <a:off x="0" y="0"/>
            <a:ext cx="12191999" cy="6858000"/>
          </a:xfrm>
          <a:prstGeom prst="rect">
            <a:avLst/>
          </a:prstGeom>
        </p:spPr>
      </p:pic>
      <p:sp>
        <p:nvSpPr>
          <p:cNvPr id="4" name="TextBox 3"/>
          <p:cNvSpPr txBox="1"/>
          <p:nvPr/>
        </p:nvSpPr>
        <p:spPr>
          <a:xfrm>
            <a:off x="548640" y="475488"/>
            <a:ext cx="10972800" cy="658368"/>
          </a:xfrm>
          <a:prstGeom prst="rect">
            <a:avLst/>
          </a:prstGeom>
          <a:noFill/>
        </p:spPr>
        <p:txBody>
          <a:bodyPr wrap="square">
            <a:spAutoFit/>
          </a:bodyPr>
          <a:lstStyle/>
          <a:p>
            <a:pPr>
              <a:defRPr sz="2700" b="1">
                <a:solidFill>
                  <a:srgbClr val="183E68"/>
                </a:solidFill>
                <a:latin typeface="Calibri"/>
              </a:defRPr>
            </a:pPr>
            <a:r>
              <a:t>Clausola di reporting PEF e audit</a:t>
            </a:r>
          </a:p>
        </p:txBody>
      </p:sp>
      <p:sp>
        <p:nvSpPr>
          <p:cNvPr id="5" name="TextBox 4"/>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56</a:t>
            </a:r>
          </a:p>
        </p:txBody>
      </p:sp>
      <p:sp>
        <p:nvSpPr>
          <p:cNvPr id="6" name="Rounded Rectangle 5"/>
          <p:cNvSpPr/>
          <p:nvPr/>
        </p:nvSpPr>
        <p:spPr>
          <a:xfrm>
            <a:off x="676656" y="1325880"/>
            <a:ext cx="2240280" cy="393192"/>
          </a:xfrm>
          <a:prstGeom prst="roundRect">
            <a:avLst/>
          </a:prstGeom>
          <a:solidFill>
            <a:srgbClr val="008492"/>
          </a:solidFill>
          <a:ln>
            <a:noFill/>
          </a:ln>
        </p:spPr>
        <p:style>
          <a:lnRef idx="1">
            <a:schemeClr val="accent1"/>
          </a:lnRef>
          <a:fillRef idx="3">
            <a:schemeClr val="accent1"/>
          </a:fillRef>
          <a:effectRef idx="2">
            <a:schemeClr val="accent1"/>
          </a:effectRef>
          <a:fontRef idx="minor">
            <a:schemeClr val="lt1"/>
          </a:fontRef>
        </p:style>
        <p:txBody>
          <a:bodyPr wrap="square" lIns="54864" tIns="54864" rIns="54864" bIns="54864" rtlCol="0" anchor="ctr"/>
          <a:lstStyle/>
          <a:p>
            <a:pPr algn="ctr">
              <a:defRPr sz="1500" b="1" i="0">
                <a:solidFill>
                  <a:srgbClr val="FFFFFF"/>
                </a:solidFill>
                <a:latin typeface="Calibri"/>
              </a:defRPr>
            </a:pPr>
            <a:r>
              <a:t>REPORTING</a:t>
            </a:r>
          </a:p>
        </p:txBody>
      </p:sp>
      <p:sp>
        <p:nvSpPr>
          <p:cNvPr id="7" name="Rounded Rectangle 6"/>
          <p:cNvSpPr/>
          <p:nvPr/>
        </p:nvSpPr>
        <p:spPr>
          <a:xfrm>
            <a:off x="658368" y="1783080"/>
            <a:ext cx="10972800" cy="2971800"/>
          </a:xfrm>
          <a:prstGeom prst="roundRect">
            <a:avLst/>
          </a:prstGeom>
          <a:solidFill>
            <a:srgbClr val="F7FAFD"/>
          </a:solidFill>
          <a:ln w="17780">
            <a:solidFill>
              <a:srgbClr val="266DAB"/>
            </a:solidFill>
          </a:ln>
        </p:spPr>
        <p:style>
          <a:lnRef idx="1">
            <a:schemeClr val="accent1"/>
          </a:lnRef>
          <a:fillRef idx="3">
            <a:schemeClr val="accent1"/>
          </a:fillRef>
          <a:effectRef idx="2">
            <a:schemeClr val="accent1"/>
          </a:effectRef>
          <a:fontRef idx="minor">
            <a:schemeClr val="lt1"/>
          </a:fontRef>
        </p:style>
        <p:txBody>
          <a:bodyPr wrap="square" lIns="182880" tIns="128016" rIns="182880" bIns="73152" rtlCol="0" anchor="ctr"/>
          <a:lstStyle/>
          <a:p>
            <a:pPr algn="ctr">
              <a:spcAft>
                <a:spcPts val="400"/>
              </a:spcAft>
              <a:defRPr sz="1950" i="1">
                <a:solidFill>
                  <a:srgbClr val="252F38"/>
                </a:solidFill>
                <a:latin typeface="Calibri"/>
              </a:defRPr>
            </a:pPr>
            <a:r>
              <a:t>“Il Concessionario trasmette trimestralmente il report gestionale e semestralmente il report economico-finanziario con riconciliazione al PEF: volumi, tariffe, ricavi, costi, investimenti, manutenzioni, debito, imposte, distribuzioni, DSCR e covenant. L’Ente concedente può richiedere evidenze contabili, effettuare audit e disporre la certificazione indipendente dei dati in caso di scostamenti superiori alle soglie.”</a:t>
            </a:r>
          </a:p>
        </p:txBody>
      </p:sp>
      <p:sp>
        <p:nvSpPr>
          <p:cNvPr id="8" name="TextBox 7"/>
          <p:cNvSpPr txBox="1"/>
          <p:nvPr/>
        </p:nvSpPr>
        <p:spPr>
          <a:xfrm>
            <a:off x="749808" y="4892040"/>
            <a:ext cx="10789920" cy="1143000"/>
          </a:xfrm>
          <a:prstGeom prst="rect">
            <a:avLst/>
          </a:prstGeom>
          <a:noFill/>
        </p:spPr>
        <p:txBody>
          <a:bodyPr wrap="square" lIns="18288" tIns="18288" rIns="18288" bIns="18288" anchor="t">
            <a:spAutoFit/>
          </a:bodyPr>
          <a:lstStyle/>
          <a:p>
            <a:pPr algn="l">
              <a:defRPr sz="1750" b="0" i="0">
                <a:solidFill>
                  <a:srgbClr val="65788C"/>
                </a:solidFill>
                <a:latin typeface="Calibri"/>
              </a:defRPr>
            </a:pPr>
            <a:r>
              <a:t>Il diritto di audit deve essere proporzionato e coordinato con segreti commerciali, finanziatori e veicolo di progetto. L’omessa reportistica è un inadempimento autonomo perché impedisce il monitoraggio del rischio.</a:t>
            </a:r>
          </a:p>
        </p:txBody>
      </p:sp>
      <p:sp>
        <p:nvSpPr>
          <p:cNvPr id="9" name="TextBox 8"/>
          <p:cNvSpPr txBox="1"/>
          <p:nvPr/>
        </p:nvSpPr>
        <p:spPr>
          <a:xfrm>
            <a:off x="566928" y="6419088"/>
            <a:ext cx="9052560" cy="246888"/>
          </a:xfrm>
          <a:prstGeom prst="rect">
            <a:avLst/>
          </a:prstGeom>
          <a:noFill/>
        </p:spPr>
        <p:txBody>
          <a:bodyPr wrap="square">
            <a:spAutoFit/>
          </a:bodyPr>
          <a:lstStyle/>
          <a:p>
            <a:pPr>
              <a:defRPr sz="819">
                <a:solidFill>
                  <a:srgbClr val="65788C"/>
                </a:solidFill>
                <a:latin typeface="Calibri"/>
              </a:defRPr>
            </a:pPr>
            <a:r>
              <a:t>Art. 175 d.lgs. 36/2023; prassi di monitoraggio PPP.</a:t>
            </a:r>
          </a:p>
        </p:txBody>
      </p:sp>
      <p:sp>
        <p:nvSpPr>
          <p:cNvPr id="10" name="TextBox 9"/>
          <p:cNvSpPr txBox="1"/>
          <p:nvPr/>
        </p:nvSpPr>
        <p:spPr>
          <a:xfrm>
            <a:off x="11475720" y="6473952"/>
            <a:ext cx="292608" cy="164592"/>
          </a:xfrm>
          <a:prstGeom prst="rect">
            <a:avLst/>
          </a:prstGeom>
          <a:noFill/>
        </p:spPr>
        <p:txBody>
          <a:bodyPr wrap="none">
            <a:spAutoFit/>
          </a:bodyPr>
          <a:lstStyle/>
          <a:p>
            <a:pPr algn="r">
              <a:defRPr sz="800">
                <a:solidFill>
                  <a:srgbClr val="65788C"/>
                </a:solidFill>
                <a:latin typeface="Calibri"/>
              </a:defRPr>
            </a:pPr>
            <a:r>
              <a:t>56</a:t>
            </a:r>
          </a:p>
        </p:txBody>
      </p:sp>
    </p:spTree>
    <p:extLst>
      <p:ext uri="{BB962C8B-B14F-4D97-AF65-F5344CB8AC3E}">
        <p14:creationId xmlns:p14="http://schemas.microsoft.com/office/powerpoint/2010/main" val="9393715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1BC49E1B-CCEE-422C-A2D9-158F78E4F45C}"/>
              </a:ext>
            </a:extLst>
          </p:cNvPr>
          <p:cNvSpPr>
            <a:spLocks noGrp="1"/>
          </p:cNvSpPr>
          <p:nvPr/>
        </p:nvSpPr>
        <p:spPr>
          <a:xfrm>
            <a:off x="2454318" y="385763"/>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L’art. 192 </a:t>
            </a:r>
            <a:r>
              <a:rPr lang="it-IT" sz="2700" b="1" i="0" dirty="0">
                <a:solidFill>
                  <a:srgbClr val="1F2937"/>
                </a:solidFill>
                <a:latin typeface="Calibri"/>
                <a:ea typeface="Calibri"/>
                <a:cs typeface="Calibri"/>
              </a:rPr>
              <a:t>del D.lgs.n.36 del 2023 </a:t>
            </a:r>
            <a:endParaRPr sz="2700" b="1" i="0" dirty="0">
              <a:solidFill>
                <a:srgbClr val="1F2937"/>
              </a:solidFill>
              <a:latin typeface="Calibri"/>
              <a:ea typeface="Calibri"/>
              <a:cs typeface="Calibri"/>
            </a:endParaRPr>
          </a:p>
        </p:txBody>
      </p:sp>
      <p:sp>
        <p:nvSpPr>
          <p:cNvPr id="4" name="Rettangolo 3">
            <a:extLst>
              <a:ext uri="{FF2B5EF4-FFF2-40B4-BE49-F238E27FC236}">
                <a16:creationId xmlns:a16="http://schemas.microsoft.com/office/drawing/2014/main" id="{7D5BDCDD-FEC1-4315-9EFC-100322405B7E}"/>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57A12778-D199-4C39-8EE2-F286FE405092}"/>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AAD791B7-BE45-4FC7-9139-7372073435B0}"/>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25</a:t>
            </a:r>
          </a:p>
        </p:txBody>
      </p:sp>
      <p:sp>
        <p:nvSpPr>
          <p:cNvPr id="8" name="Rettangolo 7">
            <a:extLst>
              <a:ext uri="{FF2B5EF4-FFF2-40B4-BE49-F238E27FC236}">
                <a16:creationId xmlns:a16="http://schemas.microsoft.com/office/drawing/2014/main" id="{D8E72B62-9161-40EC-B904-EE88746EA955}"/>
              </a:ext>
            </a:extLst>
          </p:cNvPr>
          <p:cNvSpPr>
            <a:spLocks noGrp="1"/>
          </p:cNvSpPr>
          <p:nvPr/>
        </p:nvSpPr>
        <p:spPr>
          <a:xfrm>
            <a:off x="400050" y="1428750"/>
            <a:ext cx="5562600" cy="28575"/>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95A563F6-38EC-40B0-B7DC-C3BD94C36C5E}"/>
              </a:ext>
            </a:extLst>
          </p:cNvPr>
          <p:cNvSpPr>
            <a:spLocks noGrp="1"/>
          </p:cNvSpPr>
          <p:nvPr/>
        </p:nvSpPr>
        <p:spPr>
          <a:xfrm>
            <a:off x="400050" y="15621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Sopravvenienza</a:t>
            </a:r>
          </a:p>
        </p:txBody>
      </p:sp>
      <p:sp>
        <p:nvSpPr>
          <p:cNvPr id="10" name="Rettangolo 9">
            <a:extLst>
              <a:ext uri="{FF2B5EF4-FFF2-40B4-BE49-F238E27FC236}">
                <a16:creationId xmlns:a16="http://schemas.microsoft.com/office/drawing/2014/main" id="{F4ED5BEB-3D7E-4E0C-94C1-42505A13801D}"/>
              </a:ext>
            </a:extLst>
          </p:cNvPr>
          <p:cNvSpPr>
            <a:spLocks noGrp="1"/>
          </p:cNvSpPr>
          <p:nvPr/>
        </p:nvSpPr>
        <p:spPr>
          <a:xfrm>
            <a:off x="400050" y="2019300"/>
            <a:ext cx="5562600" cy="12858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a:solidFill>
                  <a:srgbClr val="5B6470"/>
                </a:solidFill>
                <a:latin typeface="Calibri"/>
                <a:ea typeface="Calibri"/>
                <a:cs typeface="Calibri"/>
              </a:rPr>
              <a:t>L’evento si manifesta dopo la conclusione del contratto e modifica i presupposti rilevanti.</a:t>
            </a:r>
          </a:p>
        </p:txBody>
      </p:sp>
      <p:sp>
        <p:nvSpPr>
          <p:cNvPr id="11" name="Rettangolo 10">
            <a:extLst>
              <a:ext uri="{FF2B5EF4-FFF2-40B4-BE49-F238E27FC236}">
                <a16:creationId xmlns:a16="http://schemas.microsoft.com/office/drawing/2014/main" id="{85AC5031-D7EC-4FFD-B31C-7DEEE712C39E}"/>
              </a:ext>
            </a:extLst>
          </p:cNvPr>
          <p:cNvSpPr>
            <a:spLocks noGrp="1"/>
          </p:cNvSpPr>
          <p:nvPr/>
        </p:nvSpPr>
        <p:spPr>
          <a:xfrm>
            <a:off x="6229350" y="1428750"/>
            <a:ext cx="5562600" cy="28575"/>
          </a:xfrm>
          <a:prstGeom prst="rect">
            <a:avLst/>
          </a:prstGeom>
          <a:solidFill>
            <a:srgbClr val="B91C1C"/>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F0BEBA9F-DCF5-4E80-91BB-81D3F4216F53}"/>
              </a:ext>
            </a:extLst>
          </p:cNvPr>
          <p:cNvSpPr>
            <a:spLocks noGrp="1"/>
          </p:cNvSpPr>
          <p:nvPr/>
        </p:nvSpPr>
        <p:spPr>
          <a:xfrm>
            <a:off x="6229350" y="15621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Straordinarietà e imprevedibilità</a:t>
            </a:r>
          </a:p>
        </p:txBody>
      </p:sp>
      <p:sp>
        <p:nvSpPr>
          <p:cNvPr id="13" name="Rettangolo 12">
            <a:extLst>
              <a:ext uri="{FF2B5EF4-FFF2-40B4-BE49-F238E27FC236}">
                <a16:creationId xmlns:a16="http://schemas.microsoft.com/office/drawing/2014/main" id="{B36A5BA3-2C72-4902-AE40-EC8B4757F84C}"/>
              </a:ext>
            </a:extLst>
          </p:cNvPr>
          <p:cNvSpPr>
            <a:spLocks noGrp="1"/>
          </p:cNvSpPr>
          <p:nvPr/>
        </p:nvSpPr>
        <p:spPr>
          <a:xfrm>
            <a:off x="6229350" y="2019300"/>
            <a:ext cx="5562600" cy="12858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Non </a:t>
            </a:r>
            <a:r>
              <a:rPr sz="2000" b="0" i="0" dirty="0" err="1">
                <a:solidFill>
                  <a:srgbClr val="5B6470"/>
                </a:solidFill>
                <a:latin typeface="Calibri"/>
                <a:ea typeface="Calibri"/>
                <a:cs typeface="Calibri"/>
              </a:rPr>
              <a:t>rientra</a:t>
            </a:r>
            <a:r>
              <a:rPr sz="2000" b="0" i="0" dirty="0">
                <a:solidFill>
                  <a:srgbClr val="5B6470"/>
                </a:solidFill>
                <a:latin typeface="Calibri"/>
                <a:ea typeface="Calibri"/>
                <a:cs typeface="Calibri"/>
              </a:rPr>
              <a:t> nella </a:t>
            </a:r>
            <a:r>
              <a:rPr sz="2000" b="0" i="0" dirty="0" err="1">
                <a:solidFill>
                  <a:srgbClr val="5B6470"/>
                </a:solidFill>
                <a:latin typeface="Calibri"/>
                <a:ea typeface="Calibri"/>
                <a:cs typeface="Calibri"/>
              </a:rPr>
              <a:t>normale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variabilità</a:t>
            </a:r>
            <a:r>
              <a:rPr sz="2000" b="0" i="0" dirty="0">
                <a:solidFill>
                  <a:srgbClr val="5B6470"/>
                </a:solidFill>
                <a:latin typeface="Calibri"/>
                <a:ea typeface="Calibri"/>
                <a:cs typeface="Calibri"/>
              </a:rPr>
              <a:t> che un </a:t>
            </a:r>
            <a:r>
              <a:rPr sz="2000" b="0" i="0" dirty="0" err="1">
                <a:solidFill>
                  <a:srgbClr val="5B6470"/>
                </a:solidFill>
                <a:latin typeface="Calibri"/>
                <a:ea typeface="Calibri"/>
                <a:cs typeface="Calibri"/>
              </a:rPr>
              <a:t>operatore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diligente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poteva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stimare</a:t>
            </a:r>
            <a:r>
              <a:rPr sz="2000" b="0" i="0" dirty="0">
                <a:solidFill>
                  <a:srgbClr val="5B6470"/>
                </a:solidFill>
                <a:latin typeface="Calibri"/>
                <a:ea typeface="Calibri"/>
                <a:cs typeface="Calibri"/>
              </a:rPr>
              <a:t> o </a:t>
            </a:r>
            <a:r>
              <a:rPr sz="2000" b="0" i="0" dirty="0" err="1">
                <a:solidFill>
                  <a:srgbClr val="5B6470"/>
                </a:solidFill>
                <a:latin typeface="Calibri"/>
                <a:ea typeface="Calibri"/>
                <a:cs typeface="Calibri"/>
              </a:rPr>
              <a:t>mitigare</a:t>
            </a:r>
            <a:r>
              <a:rPr sz="2000" b="0" i="0" dirty="0">
                <a:solidFill>
                  <a:srgbClr val="5B6470"/>
                </a:solidFill>
                <a:latin typeface="Calibri"/>
                <a:ea typeface="Calibri"/>
                <a:cs typeface="Calibri"/>
              </a:rPr>
              <a:t>.</a:t>
            </a:r>
          </a:p>
        </p:txBody>
      </p:sp>
      <p:sp>
        <p:nvSpPr>
          <p:cNvPr id="14" name="Rettangolo 13">
            <a:extLst>
              <a:ext uri="{FF2B5EF4-FFF2-40B4-BE49-F238E27FC236}">
                <a16:creationId xmlns:a16="http://schemas.microsoft.com/office/drawing/2014/main" id="{7B19F96A-0629-47AA-A69B-E3D5AA89B9F0}"/>
              </a:ext>
            </a:extLst>
          </p:cNvPr>
          <p:cNvSpPr>
            <a:spLocks noGrp="1"/>
          </p:cNvSpPr>
          <p:nvPr/>
        </p:nvSpPr>
        <p:spPr>
          <a:xfrm>
            <a:off x="400050" y="3590925"/>
            <a:ext cx="5562600" cy="28575"/>
          </a:xfrm>
          <a:prstGeom prst="rect">
            <a:avLst/>
          </a:prstGeom>
          <a:solidFill>
            <a:srgbClr val="B91C1C"/>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403D51AA-A5FF-4694-8CB2-F7193D995DB2}"/>
              </a:ext>
            </a:extLst>
          </p:cNvPr>
          <p:cNvSpPr>
            <a:spLocks noGrp="1"/>
          </p:cNvSpPr>
          <p:nvPr/>
        </p:nvSpPr>
        <p:spPr>
          <a:xfrm>
            <a:off x="400050" y="372427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Non imputabilità</a:t>
            </a:r>
          </a:p>
        </p:txBody>
      </p:sp>
      <p:sp>
        <p:nvSpPr>
          <p:cNvPr id="16" name="Rettangolo 15">
            <a:extLst>
              <a:ext uri="{FF2B5EF4-FFF2-40B4-BE49-F238E27FC236}">
                <a16:creationId xmlns:a16="http://schemas.microsoft.com/office/drawing/2014/main" id="{DCEAD8C4-2280-4C4B-A690-8236E2CC8016}"/>
              </a:ext>
            </a:extLst>
          </p:cNvPr>
          <p:cNvSpPr>
            <a:spLocks noGrp="1"/>
          </p:cNvSpPr>
          <p:nvPr/>
        </p:nvSpPr>
        <p:spPr>
          <a:xfrm>
            <a:off x="361950" y="4067175"/>
            <a:ext cx="5562600" cy="12858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L’evento</a:t>
            </a:r>
            <a:r>
              <a:rPr sz="2000" b="0" i="0" dirty="0">
                <a:solidFill>
                  <a:srgbClr val="5B6470"/>
                </a:solidFill>
                <a:latin typeface="Calibri"/>
                <a:ea typeface="Calibri"/>
                <a:cs typeface="Calibri"/>
              </a:rPr>
              <a:t> e il suo </a:t>
            </a:r>
            <a:r>
              <a:rPr sz="2000" b="0" i="0" dirty="0" err="1">
                <a:solidFill>
                  <a:srgbClr val="5B6470"/>
                </a:solidFill>
                <a:latin typeface="Calibri"/>
                <a:ea typeface="Calibri"/>
                <a:cs typeface="Calibri"/>
              </a:rPr>
              <a:t>aggravamento</a:t>
            </a:r>
            <a:r>
              <a:rPr sz="2000" b="0" i="0" dirty="0">
                <a:solidFill>
                  <a:srgbClr val="5B6470"/>
                </a:solidFill>
                <a:latin typeface="Calibri"/>
                <a:ea typeface="Calibri"/>
                <a:cs typeface="Calibri"/>
              </a:rPr>
              <a:t> non </a:t>
            </a:r>
            <a:r>
              <a:rPr sz="2000" b="0" i="0" dirty="0" err="1">
                <a:solidFill>
                  <a:srgbClr val="5B6470"/>
                </a:solidFill>
                <a:latin typeface="Calibri"/>
                <a:ea typeface="Calibri"/>
                <a:cs typeface="Calibri"/>
              </a:rPr>
              <a:t>dipendono</a:t>
            </a:r>
            <a:r>
              <a:rPr sz="2000" b="0" i="0" dirty="0">
                <a:solidFill>
                  <a:srgbClr val="5B6470"/>
                </a:solidFill>
                <a:latin typeface="Calibri"/>
                <a:ea typeface="Calibri"/>
                <a:cs typeface="Calibri"/>
              </a:rPr>
              <a:t> da </a:t>
            </a:r>
            <a:r>
              <a:rPr sz="2000" b="0" i="0" dirty="0" err="1">
                <a:solidFill>
                  <a:srgbClr val="5B6470"/>
                </a:solidFill>
                <a:latin typeface="Calibri"/>
                <a:ea typeface="Calibri"/>
                <a:cs typeface="Calibri"/>
              </a:rPr>
              <a:t>condotte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ritardi</a:t>
            </a:r>
            <a:r>
              <a:rPr sz="2000" b="0" i="0" dirty="0">
                <a:solidFill>
                  <a:srgbClr val="5B6470"/>
                </a:solidFill>
                <a:latin typeface="Calibri"/>
                <a:ea typeface="Calibri"/>
                <a:cs typeface="Calibri"/>
              </a:rPr>
              <a:t> o </a:t>
            </a:r>
            <a:r>
              <a:rPr sz="2000" b="0" i="0" dirty="0" err="1">
                <a:solidFill>
                  <a:srgbClr val="5B6470"/>
                </a:solidFill>
                <a:latin typeface="Calibri"/>
                <a:ea typeface="Calibri"/>
                <a:cs typeface="Calibri"/>
              </a:rPr>
              <a:t>omissioni</a:t>
            </a:r>
            <a:r>
              <a:rPr sz="2000" b="0" i="0" dirty="0">
                <a:solidFill>
                  <a:srgbClr val="5B6470"/>
                </a:solidFill>
                <a:latin typeface="Calibri"/>
                <a:ea typeface="Calibri"/>
                <a:cs typeface="Calibri"/>
              </a:rPr>
              <a:t> del </a:t>
            </a:r>
            <a:r>
              <a:rPr sz="2000" b="0" i="0" dirty="0" err="1">
                <a:solidFill>
                  <a:srgbClr val="5B6470"/>
                </a:solidFill>
                <a:latin typeface="Calibri"/>
                <a:ea typeface="Calibri"/>
                <a:cs typeface="Calibri"/>
              </a:rPr>
              <a:t>concessionario</a:t>
            </a:r>
            <a:r>
              <a:rPr sz="2000" b="0" i="0" dirty="0">
                <a:solidFill>
                  <a:srgbClr val="5B6470"/>
                </a:solidFill>
                <a:latin typeface="Calibri"/>
                <a:ea typeface="Calibri"/>
                <a:cs typeface="Calibri"/>
              </a:rPr>
              <a:t>.</a:t>
            </a:r>
          </a:p>
        </p:txBody>
      </p:sp>
      <p:sp>
        <p:nvSpPr>
          <p:cNvPr id="17" name="Rettangolo 16">
            <a:extLst>
              <a:ext uri="{FF2B5EF4-FFF2-40B4-BE49-F238E27FC236}">
                <a16:creationId xmlns:a16="http://schemas.microsoft.com/office/drawing/2014/main" id="{6A1FCFEA-2F8D-4D7C-BE7A-0A99200760F4}"/>
              </a:ext>
            </a:extLst>
          </p:cNvPr>
          <p:cNvSpPr>
            <a:spLocks noGrp="1"/>
          </p:cNvSpPr>
          <p:nvPr/>
        </p:nvSpPr>
        <p:spPr>
          <a:xfrm>
            <a:off x="6229350" y="3590925"/>
            <a:ext cx="5562600" cy="28575"/>
          </a:xfrm>
          <a:prstGeom prst="rect">
            <a:avLst/>
          </a:prstGeom>
          <a:solidFill>
            <a:srgbClr val="B91C1C"/>
          </a:solidFill>
          <a:ln w="0">
            <a:noFill/>
            <a:prstDash val="solid"/>
          </a:ln>
        </p:spPr>
        <p:txBody>
          <a:bodyPr/>
          <a:lstStyle/>
          <a:p>
            <a:endParaRPr lang="it-IT"/>
          </a:p>
        </p:txBody>
      </p:sp>
      <p:sp>
        <p:nvSpPr>
          <p:cNvPr id="18" name="Rettangolo 17">
            <a:extLst>
              <a:ext uri="{FF2B5EF4-FFF2-40B4-BE49-F238E27FC236}">
                <a16:creationId xmlns:a16="http://schemas.microsoft.com/office/drawing/2014/main" id="{718FA0F3-074C-410E-894D-7BC223AE7C92}"/>
              </a:ext>
            </a:extLst>
          </p:cNvPr>
          <p:cNvSpPr>
            <a:spLocks noGrp="1"/>
          </p:cNvSpPr>
          <p:nvPr/>
        </p:nvSpPr>
        <p:spPr>
          <a:xfrm>
            <a:off x="6229350" y="372427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Incidenza significativa</a:t>
            </a:r>
          </a:p>
        </p:txBody>
      </p:sp>
      <p:sp>
        <p:nvSpPr>
          <p:cNvPr id="19" name="Rettangolo 18">
            <a:extLst>
              <a:ext uri="{FF2B5EF4-FFF2-40B4-BE49-F238E27FC236}">
                <a16:creationId xmlns:a16="http://schemas.microsoft.com/office/drawing/2014/main" id="{881EAA5A-E386-410C-AD34-AFD795A993B2}"/>
              </a:ext>
            </a:extLst>
          </p:cNvPr>
          <p:cNvSpPr>
            <a:spLocks noGrp="1"/>
          </p:cNvSpPr>
          <p:nvPr/>
        </p:nvSpPr>
        <p:spPr>
          <a:xfrm>
            <a:off x="6210300" y="4124325"/>
            <a:ext cx="5562600" cy="12858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L’impatto altera in modo </a:t>
            </a:r>
            <a:r>
              <a:rPr sz="2000" b="0" i="0" dirty="0" err="1">
                <a:solidFill>
                  <a:srgbClr val="5B6470"/>
                </a:solidFill>
                <a:latin typeface="Calibri"/>
                <a:ea typeface="Calibri"/>
                <a:cs typeface="Calibri"/>
              </a:rPr>
              <a:t>apprezzabile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l’equilibrio</a:t>
            </a:r>
            <a:r>
              <a:rPr sz="2000" b="0" i="0" dirty="0">
                <a:solidFill>
                  <a:srgbClr val="5B6470"/>
                </a:solidFill>
                <a:latin typeface="Calibri"/>
                <a:ea typeface="Calibri"/>
                <a:cs typeface="Calibri"/>
              </a:rPr>
              <a:t>, al netto di </a:t>
            </a:r>
            <a:r>
              <a:rPr sz="2000" b="0" i="0" dirty="0" err="1">
                <a:solidFill>
                  <a:srgbClr val="5B6470"/>
                </a:solidFill>
                <a:latin typeface="Calibri"/>
                <a:ea typeface="Calibri"/>
                <a:cs typeface="Calibri"/>
              </a:rPr>
              <a:t>risparmi</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assicurazioni</a:t>
            </a:r>
            <a:r>
              <a:rPr sz="2000" b="0" i="0" dirty="0">
                <a:solidFill>
                  <a:srgbClr val="5B6470"/>
                </a:solidFill>
                <a:latin typeface="Calibri"/>
                <a:ea typeface="Calibri"/>
                <a:cs typeface="Calibri"/>
              </a:rPr>
              <a:t> e </a:t>
            </a:r>
            <a:r>
              <a:rPr sz="2000" b="0" i="0" dirty="0" err="1">
                <a:solidFill>
                  <a:srgbClr val="5B6470"/>
                </a:solidFill>
                <a:latin typeface="Calibri"/>
                <a:ea typeface="Calibri"/>
                <a:cs typeface="Calibri"/>
              </a:rPr>
              <a:t>mitigazioni</a:t>
            </a:r>
            <a:r>
              <a:rPr sz="2000" b="0" i="0" dirty="0">
                <a:solidFill>
                  <a:srgbClr val="5B6470"/>
                </a:solidFill>
                <a:latin typeface="Calibri"/>
                <a:ea typeface="Calibri"/>
                <a:cs typeface="Calibri"/>
              </a:rPr>
              <a:t>.</a:t>
            </a:r>
          </a:p>
        </p:txBody>
      </p:sp>
      <p:sp>
        <p:nvSpPr>
          <p:cNvPr id="20" name="Rettangolo 19">
            <a:extLst>
              <a:ext uri="{FF2B5EF4-FFF2-40B4-BE49-F238E27FC236}">
                <a16:creationId xmlns:a16="http://schemas.microsoft.com/office/drawing/2014/main" id="{5A8A5B3F-A0B1-439A-ACC5-00501E6435DB}"/>
              </a:ext>
            </a:extLst>
          </p:cNvPr>
          <p:cNvSpPr>
            <a:spLocks noGrp="1"/>
          </p:cNvSpPr>
          <p:nvPr/>
        </p:nvSpPr>
        <p:spPr>
          <a:xfrm>
            <a:off x="438150" y="4876800"/>
            <a:ext cx="11391900" cy="552450"/>
          </a:xfrm>
          <a:prstGeom prst="rect">
            <a:avLst/>
          </a:prstGeom>
          <a:solidFill>
            <a:srgbClr val="F3F4F6"/>
          </a:solidFill>
          <a:ln w="0">
            <a:noFill/>
            <a:prstDash val="solid"/>
          </a:ln>
        </p:spPr>
        <p:txBody>
          <a:bodyPr/>
          <a:lstStyle/>
          <a:p>
            <a:endParaRPr lang="it-IT"/>
          </a:p>
        </p:txBody>
      </p:sp>
      <p:sp>
        <p:nvSpPr>
          <p:cNvPr id="22" name="Rettangolo 21">
            <a:extLst>
              <a:ext uri="{FF2B5EF4-FFF2-40B4-BE49-F238E27FC236}">
                <a16:creationId xmlns:a16="http://schemas.microsoft.com/office/drawing/2014/main" id="{1A92369D-5180-499F-8B1C-EF0398630866}"/>
              </a:ext>
            </a:extLst>
          </p:cNvPr>
          <p:cNvSpPr>
            <a:spLocks noGrp="1"/>
          </p:cNvSpPr>
          <p:nvPr/>
        </p:nvSpPr>
        <p:spPr>
          <a:xfrm>
            <a:off x="723900" y="4971164"/>
            <a:ext cx="3048000" cy="304800"/>
          </a:xfrm>
          <a:prstGeom prst="rect">
            <a:avLst/>
          </a:prstGeom>
          <a:noFill/>
          <a:ln w="0">
            <a:noFill/>
            <a:prstDash val="solid"/>
          </a:ln>
        </p:spPr>
        <p:txBody>
          <a:bodyPr wrap="square" anchor="t"/>
          <a:lstStyle/>
          <a:p>
            <a:pPr algn="l">
              <a:defRPr sz="1500" b="1" i="0">
                <a:solidFill>
                  <a:srgbClr val="B91C1C"/>
                </a:solidFill>
                <a:latin typeface="Calibri"/>
                <a:ea typeface="Calibri"/>
                <a:cs typeface="Calibri"/>
              </a:defRPr>
            </a:pPr>
            <a:r>
              <a:rPr sz="1500" b="1" i="0" dirty="0">
                <a:solidFill>
                  <a:srgbClr val="B91C1C"/>
                </a:solidFill>
                <a:latin typeface="Calibri"/>
                <a:ea typeface="Calibri"/>
                <a:cs typeface="Calibri"/>
              </a:rPr>
              <a:t>Limite</a:t>
            </a:r>
          </a:p>
        </p:txBody>
      </p:sp>
      <p:sp>
        <p:nvSpPr>
          <p:cNvPr id="23" name="Rettangolo 22">
            <a:extLst>
              <a:ext uri="{FF2B5EF4-FFF2-40B4-BE49-F238E27FC236}">
                <a16:creationId xmlns:a16="http://schemas.microsoft.com/office/drawing/2014/main" id="{F46E9B16-F759-4B44-A67D-1563D1495AC6}"/>
              </a:ext>
            </a:extLst>
          </p:cNvPr>
          <p:cNvSpPr>
            <a:spLocks noGrp="1"/>
          </p:cNvSpPr>
          <p:nvPr/>
        </p:nvSpPr>
        <p:spPr>
          <a:xfrm>
            <a:off x="3638550" y="5009264"/>
            <a:ext cx="7829550" cy="36195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sz="1350" b="0" i="0" dirty="0">
                <a:solidFill>
                  <a:srgbClr val="1F2937"/>
                </a:solidFill>
                <a:latin typeface="Calibri"/>
                <a:ea typeface="Calibri"/>
                <a:cs typeface="Calibri"/>
              </a:rPr>
              <a:t>La revisione </a:t>
            </a:r>
            <a:r>
              <a:rPr sz="1350" b="0" i="0" dirty="0" err="1">
                <a:solidFill>
                  <a:srgbClr val="1F2937"/>
                </a:solidFill>
                <a:latin typeface="Calibri"/>
                <a:ea typeface="Calibri"/>
                <a:cs typeface="Calibri"/>
              </a:rPr>
              <a:t>è</a:t>
            </a:r>
            <a:r>
              <a:rPr sz="1350" b="0" i="0" dirty="0">
                <a:solidFill>
                  <a:srgbClr val="1F2937"/>
                </a:solidFill>
                <a:latin typeface="Calibri"/>
                <a:ea typeface="Calibri"/>
                <a:cs typeface="Calibri"/>
              </a:rPr>
              <a:t> strettamente necessaria a </a:t>
            </a:r>
            <a:r>
              <a:rPr sz="1350" b="0" i="0" dirty="0" err="1">
                <a:solidFill>
                  <a:srgbClr val="1F2937"/>
                </a:solidFill>
                <a:latin typeface="Calibri"/>
                <a:ea typeface="Calibri"/>
                <a:cs typeface="Calibri"/>
              </a:rPr>
              <a:t>ricondurre</a:t>
            </a:r>
            <a:r>
              <a:rPr sz="1350" b="0" i="0" dirty="0">
                <a:solidFill>
                  <a:srgbClr val="1F2937"/>
                </a:solidFill>
                <a:latin typeface="Calibri"/>
                <a:ea typeface="Calibri"/>
                <a:cs typeface="Calibri"/>
              </a:rPr>
              <a:t> il rapporto ai livelli di equilibrio e di </a:t>
            </a:r>
            <a:r>
              <a:rPr sz="1350" b="0" i="0" dirty="0" err="1">
                <a:solidFill>
                  <a:srgbClr val="1F2937"/>
                </a:solidFill>
                <a:latin typeface="Calibri"/>
                <a:ea typeface="Calibri"/>
                <a:cs typeface="Calibri"/>
              </a:rPr>
              <a:t>traslazione</a:t>
            </a:r>
            <a:r>
              <a:rPr sz="1350" b="0" i="0" dirty="0">
                <a:solidFill>
                  <a:srgbClr val="1F2937"/>
                </a:solidFill>
                <a:latin typeface="Calibri"/>
                <a:ea typeface="Calibri"/>
                <a:cs typeface="Calibri"/>
              </a:rPr>
              <a:t> del rischio </a:t>
            </a:r>
            <a:r>
              <a:rPr sz="1350" b="0" i="0" dirty="0" err="1">
                <a:solidFill>
                  <a:srgbClr val="1F2937"/>
                </a:solidFill>
                <a:latin typeface="Calibri"/>
                <a:ea typeface="Calibri"/>
                <a:cs typeface="Calibri"/>
              </a:rPr>
              <a:t>originari</a:t>
            </a:r>
            <a:r>
              <a:rPr sz="1350" b="0" i="0" dirty="0">
                <a:solidFill>
                  <a:srgbClr val="1F2937"/>
                </a:solidFill>
                <a:latin typeface="Calibri"/>
                <a:ea typeface="Calibri"/>
                <a:cs typeface="Calibri"/>
              </a:rPr>
              <a:t>.</a:t>
            </a:r>
          </a:p>
        </p:txBody>
      </p:sp>
    </p:spTree>
    <p:extLst>
      <p:ext uri="{BB962C8B-B14F-4D97-AF65-F5344CB8AC3E}">
        <p14:creationId xmlns:p14="http://schemas.microsoft.com/office/powerpoint/2010/main" val="17944297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362CB47D-F4FC-431B-835A-270CD0B96B05}"/>
              </a:ext>
            </a:extLst>
          </p:cNvPr>
          <p:cNvSpPr>
            <a:spLocks noGrp="1"/>
          </p:cNvSpPr>
          <p:nvPr/>
        </p:nvSpPr>
        <p:spPr>
          <a:xfrm>
            <a:off x="1767078" y="38100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La domanda di </a:t>
            </a:r>
            <a:r>
              <a:rPr sz="2700" b="1" i="0" dirty="0" err="1">
                <a:solidFill>
                  <a:srgbClr val="1F2937"/>
                </a:solidFill>
                <a:latin typeface="Calibri"/>
                <a:ea typeface="Calibri"/>
                <a:cs typeface="Calibri"/>
              </a:rPr>
              <a:t>riequilibrio</a:t>
            </a:r>
            <a:r>
              <a:rPr sz="2700" b="1" i="0" dirty="0">
                <a:solidFill>
                  <a:srgbClr val="1F2937"/>
                </a:solidFill>
                <a:latin typeface="Calibri"/>
                <a:ea typeface="Calibri"/>
                <a:cs typeface="Calibri"/>
              </a:rPr>
              <a:t> richiede una </a:t>
            </a:r>
            <a:r>
              <a:rPr sz="2700" b="1" i="0" dirty="0" err="1">
                <a:solidFill>
                  <a:srgbClr val="1F2937"/>
                </a:solidFill>
                <a:latin typeface="Calibri"/>
                <a:ea typeface="Calibri"/>
                <a:cs typeface="Calibri"/>
              </a:rPr>
              <a:t>prova</a:t>
            </a:r>
            <a:r>
              <a:rPr sz="2700" b="1" i="0" dirty="0">
                <a:solidFill>
                  <a:srgbClr val="1F2937"/>
                </a:solidFill>
                <a:latin typeface="Calibri"/>
                <a:ea typeface="Calibri"/>
                <a:cs typeface="Calibri"/>
              </a:rPr>
              <a:t> strutturata</a:t>
            </a:r>
          </a:p>
        </p:txBody>
      </p:sp>
      <p:sp>
        <p:nvSpPr>
          <p:cNvPr id="4" name="Rettangolo 3">
            <a:extLst>
              <a:ext uri="{FF2B5EF4-FFF2-40B4-BE49-F238E27FC236}">
                <a16:creationId xmlns:a16="http://schemas.microsoft.com/office/drawing/2014/main" id="{44B127A0-F794-40BF-8E08-A6CCB21A5B2A}"/>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478992DD-0CF0-42C9-AAAC-F5E6BE02E317}"/>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07F46F0A-70F7-4C30-8635-DE585D19B64C}"/>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26</a:t>
            </a:r>
          </a:p>
        </p:txBody>
      </p:sp>
      <p:sp>
        <p:nvSpPr>
          <p:cNvPr id="8" name="Rettangolo 7">
            <a:extLst>
              <a:ext uri="{FF2B5EF4-FFF2-40B4-BE49-F238E27FC236}">
                <a16:creationId xmlns:a16="http://schemas.microsoft.com/office/drawing/2014/main" id="{1BDB5193-4A68-4110-B134-1FA09F535458}"/>
              </a:ext>
            </a:extLst>
          </p:cNvPr>
          <p:cNvSpPr>
            <a:spLocks noGrp="1"/>
          </p:cNvSpPr>
          <p:nvPr/>
        </p:nvSpPr>
        <p:spPr>
          <a:xfrm>
            <a:off x="400050" y="1381125"/>
            <a:ext cx="2734056" cy="4953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F38A84D1-0873-4316-8BE9-D58446B0CE96}"/>
              </a:ext>
            </a:extLst>
          </p:cNvPr>
          <p:cNvSpPr>
            <a:spLocks noGrp="1"/>
          </p:cNvSpPr>
          <p:nvPr/>
        </p:nvSpPr>
        <p:spPr>
          <a:xfrm>
            <a:off x="476250" y="1457325"/>
            <a:ext cx="2581656"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Documento</a:t>
            </a:r>
          </a:p>
        </p:txBody>
      </p:sp>
      <p:sp>
        <p:nvSpPr>
          <p:cNvPr id="10" name="Rettangolo 9">
            <a:extLst>
              <a:ext uri="{FF2B5EF4-FFF2-40B4-BE49-F238E27FC236}">
                <a16:creationId xmlns:a16="http://schemas.microsoft.com/office/drawing/2014/main" id="{9C31EFB8-DE73-4047-9261-DFF141634FE9}"/>
              </a:ext>
            </a:extLst>
          </p:cNvPr>
          <p:cNvSpPr>
            <a:spLocks noGrp="1"/>
          </p:cNvSpPr>
          <p:nvPr/>
        </p:nvSpPr>
        <p:spPr>
          <a:xfrm>
            <a:off x="3134106" y="1381125"/>
            <a:ext cx="4328922" cy="4953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48FD5930-64FB-4A58-B6CF-CEED025AEE66}"/>
              </a:ext>
            </a:extLst>
          </p:cNvPr>
          <p:cNvSpPr>
            <a:spLocks noGrp="1"/>
          </p:cNvSpPr>
          <p:nvPr/>
        </p:nvSpPr>
        <p:spPr>
          <a:xfrm>
            <a:off x="3210306" y="1457325"/>
            <a:ext cx="4176522"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Contenuto essenziale</a:t>
            </a:r>
          </a:p>
        </p:txBody>
      </p:sp>
      <p:sp>
        <p:nvSpPr>
          <p:cNvPr id="12" name="Rettangolo 11">
            <a:extLst>
              <a:ext uri="{FF2B5EF4-FFF2-40B4-BE49-F238E27FC236}">
                <a16:creationId xmlns:a16="http://schemas.microsoft.com/office/drawing/2014/main" id="{8EE4DBBD-5BA4-4E20-99A0-703A9DF0E60C}"/>
              </a:ext>
            </a:extLst>
          </p:cNvPr>
          <p:cNvSpPr>
            <a:spLocks noGrp="1"/>
          </p:cNvSpPr>
          <p:nvPr/>
        </p:nvSpPr>
        <p:spPr>
          <a:xfrm>
            <a:off x="7463028" y="1381125"/>
            <a:ext cx="4328922" cy="4953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8D4EBF91-608D-4AA5-AF13-DA1A9809E326}"/>
              </a:ext>
            </a:extLst>
          </p:cNvPr>
          <p:cNvSpPr>
            <a:spLocks noGrp="1"/>
          </p:cNvSpPr>
          <p:nvPr/>
        </p:nvSpPr>
        <p:spPr>
          <a:xfrm>
            <a:off x="7539228" y="1457325"/>
            <a:ext cx="4176522"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Verifica del concedente</a:t>
            </a:r>
          </a:p>
        </p:txBody>
      </p:sp>
      <p:sp>
        <p:nvSpPr>
          <p:cNvPr id="14" name="Rettangolo 13">
            <a:extLst>
              <a:ext uri="{FF2B5EF4-FFF2-40B4-BE49-F238E27FC236}">
                <a16:creationId xmlns:a16="http://schemas.microsoft.com/office/drawing/2014/main" id="{BFC77847-7195-4997-8738-E0551637A8AA}"/>
              </a:ext>
            </a:extLst>
          </p:cNvPr>
          <p:cNvSpPr>
            <a:spLocks noGrp="1"/>
          </p:cNvSpPr>
          <p:nvPr/>
        </p:nvSpPr>
        <p:spPr>
          <a:xfrm>
            <a:off x="400050" y="1876425"/>
            <a:ext cx="2734056" cy="786765"/>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258F0C7F-2070-4C59-970F-7EF670F942D2}"/>
              </a:ext>
            </a:extLst>
          </p:cNvPr>
          <p:cNvSpPr>
            <a:spLocks noGrp="1"/>
          </p:cNvSpPr>
          <p:nvPr/>
        </p:nvSpPr>
        <p:spPr>
          <a:xfrm>
            <a:off x="476250" y="1943100"/>
            <a:ext cx="2581656" cy="67246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Event report</a:t>
            </a:r>
          </a:p>
        </p:txBody>
      </p:sp>
      <p:sp>
        <p:nvSpPr>
          <p:cNvPr id="16" name="Rettangolo 15">
            <a:extLst>
              <a:ext uri="{FF2B5EF4-FFF2-40B4-BE49-F238E27FC236}">
                <a16:creationId xmlns:a16="http://schemas.microsoft.com/office/drawing/2014/main" id="{22170817-5DDD-461A-A71F-6C10FE8394D1}"/>
              </a:ext>
            </a:extLst>
          </p:cNvPr>
          <p:cNvSpPr>
            <a:spLocks noGrp="1"/>
          </p:cNvSpPr>
          <p:nvPr/>
        </p:nvSpPr>
        <p:spPr>
          <a:xfrm>
            <a:off x="3134106" y="1876425"/>
            <a:ext cx="4328922" cy="786765"/>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6D1EE78C-34BD-4F43-8B2E-08838D40C6BA}"/>
              </a:ext>
            </a:extLst>
          </p:cNvPr>
          <p:cNvSpPr>
            <a:spLocks noGrp="1"/>
          </p:cNvSpPr>
          <p:nvPr/>
        </p:nvSpPr>
        <p:spPr>
          <a:xfrm>
            <a:off x="3210306" y="1943100"/>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Cronologia, causa, durata, responsabilità</a:t>
            </a:r>
          </a:p>
        </p:txBody>
      </p:sp>
      <p:sp>
        <p:nvSpPr>
          <p:cNvPr id="18" name="Rettangolo 17">
            <a:extLst>
              <a:ext uri="{FF2B5EF4-FFF2-40B4-BE49-F238E27FC236}">
                <a16:creationId xmlns:a16="http://schemas.microsoft.com/office/drawing/2014/main" id="{8B068905-61D8-4FCD-BE08-FBC0562EA077}"/>
              </a:ext>
            </a:extLst>
          </p:cNvPr>
          <p:cNvSpPr>
            <a:spLocks noGrp="1"/>
          </p:cNvSpPr>
          <p:nvPr/>
        </p:nvSpPr>
        <p:spPr>
          <a:xfrm>
            <a:off x="7463028" y="1876425"/>
            <a:ext cx="4328922" cy="786765"/>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BB5057DC-3A08-4BC6-8EB9-0C564606E1EE}"/>
              </a:ext>
            </a:extLst>
          </p:cNvPr>
          <p:cNvSpPr>
            <a:spLocks noGrp="1"/>
          </p:cNvSpPr>
          <p:nvPr/>
        </p:nvSpPr>
        <p:spPr>
          <a:xfrm>
            <a:off x="7539228" y="1943100"/>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Coerenza con contratto, matrice e comunicazioni tempestive</a:t>
            </a:r>
          </a:p>
        </p:txBody>
      </p:sp>
      <p:sp>
        <p:nvSpPr>
          <p:cNvPr id="20" name="Rettangolo 19">
            <a:extLst>
              <a:ext uri="{FF2B5EF4-FFF2-40B4-BE49-F238E27FC236}">
                <a16:creationId xmlns:a16="http://schemas.microsoft.com/office/drawing/2014/main" id="{138CE2CF-5AAF-4AA2-BD1D-7AD96D840ED1}"/>
              </a:ext>
            </a:extLst>
          </p:cNvPr>
          <p:cNvSpPr>
            <a:spLocks noGrp="1"/>
          </p:cNvSpPr>
          <p:nvPr/>
        </p:nvSpPr>
        <p:spPr>
          <a:xfrm>
            <a:off x="400050" y="2663190"/>
            <a:ext cx="2734056" cy="786765"/>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1485CA4D-1289-4A44-AD83-BC1FC5620EDB}"/>
              </a:ext>
            </a:extLst>
          </p:cNvPr>
          <p:cNvSpPr>
            <a:spLocks noGrp="1"/>
          </p:cNvSpPr>
          <p:nvPr/>
        </p:nvSpPr>
        <p:spPr>
          <a:xfrm>
            <a:off x="476250" y="2729865"/>
            <a:ext cx="2581656" cy="67246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PEF vigente</a:t>
            </a:r>
          </a:p>
        </p:txBody>
      </p:sp>
      <p:sp>
        <p:nvSpPr>
          <p:cNvPr id="22" name="Rettangolo 21">
            <a:extLst>
              <a:ext uri="{FF2B5EF4-FFF2-40B4-BE49-F238E27FC236}">
                <a16:creationId xmlns:a16="http://schemas.microsoft.com/office/drawing/2014/main" id="{0C931182-6D90-4CE3-B7F8-F34147C04789}"/>
              </a:ext>
            </a:extLst>
          </p:cNvPr>
          <p:cNvSpPr>
            <a:spLocks noGrp="1"/>
          </p:cNvSpPr>
          <p:nvPr/>
        </p:nvSpPr>
        <p:spPr>
          <a:xfrm>
            <a:off x="3134106" y="2663190"/>
            <a:ext cx="4328922" cy="786765"/>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A3C22E5E-8F8C-415F-ACD3-D371870195B8}"/>
              </a:ext>
            </a:extLst>
          </p:cNvPr>
          <p:cNvSpPr>
            <a:spLocks noGrp="1"/>
          </p:cNvSpPr>
          <p:nvPr/>
        </p:nvSpPr>
        <p:spPr>
          <a:xfrm>
            <a:off x="3210306" y="2729865"/>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Ultimo piano contrattualmente approvato</a:t>
            </a:r>
          </a:p>
        </p:txBody>
      </p:sp>
      <p:sp>
        <p:nvSpPr>
          <p:cNvPr id="24" name="Rettangolo 23">
            <a:extLst>
              <a:ext uri="{FF2B5EF4-FFF2-40B4-BE49-F238E27FC236}">
                <a16:creationId xmlns:a16="http://schemas.microsoft.com/office/drawing/2014/main" id="{3ACAABAB-C365-4AA8-BAFF-FC9C175B3002}"/>
              </a:ext>
            </a:extLst>
          </p:cNvPr>
          <p:cNvSpPr>
            <a:spLocks noGrp="1"/>
          </p:cNvSpPr>
          <p:nvPr/>
        </p:nvSpPr>
        <p:spPr>
          <a:xfrm>
            <a:off x="7463028" y="2663190"/>
            <a:ext cx="4328922" cy="786765"/>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8D666AE5-3F40-4476-B1A4-FC81A7BBC567}"/>
              </a:ext>
            </a:extLst>
          </p:cNvPr>
          <p:cNvSpPr>
            <a:spLocks noGrp="1"/>
          </p:cNvSpPr>
          <p:nvPr/>
        </p:nvSpPr>
        <p:spPr>
          <a:xfrm>
            <a:off x="7539228" y="2729865"/>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Baseline corretta, formule e assunti originari</a:t>
            </a:r>
          </a:p>
        </p:txBody>
      </p:sp>
      <p:sp>
        <p:nvSpPr>
          <p:cNvPr id="26" name="Rettangolo 25">
            <a:extLst>
              <a:ext uri="{FF2B5EF4-FFF2-40B4-BE49-F238E27FC236}">
                <a16:creationId xmlns:a16="http://schemas.microsoft.com/office/drawing/2014/main" id="{4533D3A2-5DA8-4990-A4A5-B95B3E8011BA}"/>
              </a:ext>
            </a:extLst>
          </p:cNvPr>
          <p:cNvSpPr>
            <a:spLocks noGrp="1"/>
          </p:cNvSpPr>
          <p:nvPr/>
        </p:nvSpPr>
        <p:spPr>
          <a:xfrm>
            <a:off x="400050" y="3449955"/>
            <a:ext cx="2734056" cy="786765"/>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10A22927-0959-421E-90A5-B11CE731F837}"/>
              </a:ext>
            </a:extLst>
          </p:cNvPr>
          <p:cNvSpPr>
            <a:spLocks noGrp="1"/>
          </p:cNvSpPr>
          <p:nvPr/>
        </p:nvSpPr>
        <p:spPr>
          <a:xfrm>
            <a:off x="476250" y="3516630"/>
            <a:ext cx="2581656" cy="67246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PEF di disequilibrio</a:t>
            </a:r>
          </a:p>
        </p:txBody>
      </p:sp>
      <p:sp>
        <p:nvSpPr>
          <p:cNvPr id="28" name="Rettangolo 27">
            <a:extLst>
              <a:ext uri="{FF2B5EF4-FFF2-40B4-BE49-F238E27FC236}">
                <a16:creationId xmlns:a16="http://schemas.microsoft.com/office/drawing/2014/main" id="{A1F305AF-A2F8-47EB-A882-B6C4D5F13B53}"/>
              </a:ext>
            </a:extLst>
          </p:cNvPr>
          <p:cNvSpPr>
            <a:spLocks noGrp="1"/>
          </p:cNvSpPr>
          <p:nvPr/>
        </p:nvSpPr>
        <p:spPr>
          <a:xfrm>
            <a:off x="3134106" y="3449955"/>
            <a:ext cx="4328922" cy="786765"/>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703D725A-6D49-48EA-B5CA-504F7D64B5FD}"/>
              </a:ext>
            </a:extLst>
          </p:cNvPr>
          <p:cNvSpPr>
            <a:spLocks noGrp="1"/>
          </p:cNvSpPr>
          <p:nvPr/>
        </p:nvSpPr>
        <p:spPr>
          <a:xfrm>
            <a:off x="3210306" y="3516630"/>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Solo effetti causali dell’evento</a:t>
            </a:r>
          </a:p>
        </p:txBody>
      </p:sp>
      <p:sp>
        <p:nvSpPr>
          <p:cNvPr id="30" name="Rettangolo 29">
            <a:extLst>
              <a:ext uri="{FF2B5EF4-FFF2-40B4-BE49-F238E27FC236}">
                <a16:creationId xmlns:a16="http://schemas.microsoft.com/office/drawing/2014/main" id="{90EC90C6-5AD4-4B0A-982E-E87E6A08D934}"/>
              </a:ext>
            </a:extLst>
          </p:cNvPr>
          <p:cNvSpPr>
            <a:spLocks noGrp="1"/>
          </p:cNvSpPr>
          <p:nvPr/>
        </p:nvSpPr>
        <p:spPr>
          <a:xfrm>
            <a:off x="7463028" y="3449955"/>
            <a:ext cx="4328922" cy="786765"/>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094FED20-1C8E-4BEF-B930-138A9AD4A339}"/>
              </a:ext>
            </a:extLst>
          </p:cNvPr>
          <p:cNvSpPr>
            <a:spLocks noGrp="1"/>
          </p:cNvSpPr>
          <p:nvPr/>
        </p:nvSpPr>
        <p:spPr>
          <a:xfrm>
            <a:off x="7539228" y="3516630"/>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No costi inefficienti, doppie coperture o effetti estranei</a:t>
            </a:r>
          </a:p>
        </p:txBody>
      </p:sp>
      <p:sp>
        <p:nvSpPr>
          <p:cNvPr id="32" name="Rettangolo 31">
            <a:extLst>
              <a:ext uri="{FF2B5EF4-FFF2-40B4-BE49-F238E27FC236}">
                <a16:creationId xmlns:a16="http://schemas.microsoft.com/office/drawing/2014/main" id="{03E79821-CCB0-498D-9899-B97C3904159D}"/>
              </a:ext>
            </a:extLst>
          </p:cNvPr>
          <p:cNvSpPr>
            <a:spLocks noGrp="1"/>
          </p:cNvSpPr>
          <p:nvPr/>
        </p:nvSpPr>
        <p:spPr>
          <a:xfrm>
            <a:off x="400050" y="4236720"/>
            <a:ext cx="2734056" cy="786765"/>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B629B930-FF38-4ABC-ADDF-9FD8D2124B3B}"/>
              </a:ext>
            </a:extLst>
          </p:cNvPr>
          <p:cNvSpPr>
            <a:spLocks noGrp="1"/>
          </p:cNvSpPr>
          <p:nvPr/>
        </p:nvSpPr>
        <p:spPr>
          <a:xfrm>
            <a:off x="476250" y="4303395"/>
            <a:ext cx="2581656" cy="67246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PEF di riequilibrio</a:t>
            </a:r>
          </a:p>
        </p:txBody>
      </p:sp>
      <p:sp>
        <p:nvSpPr>
          <p:cNvPr id="34" name="Rettangolo 33">
            <a:extLst>
              <a:ext uri="{FF2B5EF4-FFF2-40B4-BE49-F238E27FC236}">
                <a16:creationId xmlns:a16="http://schemas.microsoft.com/office/drawing/2014/main" id="{C7A2AD46-E1B8-4465-9ED0-04FF79C7478C}"/>
              </a:ext>
            </a:extLst>
          </p:cNvPr>
          <p:cNvSpPr>
            <a:spLocks noGrp="1"/>
          </p:cNvSpPr>
          <p:nvPr/>
        </p:nvSpPr>
        <p:spPr>
          <a:xfrm>
            <a:off x="3134106" y="4236720"/>
            <a:ext cx="4328922" cy="786765"/>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0C298DE7-A455-4237-95BE-3C8766F6CC16}"/>
              </a:ext>
            </a:extLst>
          </p:cNvPr>
          <p:cNvSpPr>
            <a:spLocks noGrp="1"/>
          </p:cNvSpPr>
          <p:nvPr/>
        </p:nvSpPr>
        <p:spPr>
          <a:xfrm>
            <a:off x="3210306" y="4303395"/>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Misure e nuovi indicatori</a:t>
            </a:r>
          </a:p>
        </p:txBody>
      </p:sp>
      <p:sp>
        <p:nvSpPr>
          <p:cNvPr id="36" name="Rettangolo 35">
            <a:extLst>
              <a:ext uri="{FF2B5EF4-FFF2-40B4-BE49-F238E27FC236}">
                <a16:creationId xmlns:a16="http://schemas.microsoft.com/office/drawing/2014/main" id="{6386D8C3-8F0D-43CD-96C1-8126D1679AC3}"/>
              </a:ext>
            </a:extLst>
          </p:cNvPr>
          <p:cNvSpPr>
            <a:spLocks noGrp="1"/>
          </p:cNvSpPr>
          <p:nvPr/>
        </p:nvSpPr>
        <p:spPr>
          <a:xfrm>
            <a:off x="7463028" y="4236720"/>
            <a:ext cx="4328922" cy="786765"/>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36DB4457-8EF4-4726-A723-9245CFA66530}"/>
              </a:ext>
            </a:extLst>
          </p:cNvPr>
          <p:cNvSpPr>
            <a:spLocks noGrp="1"/>
          </p:cNvSpPr>
          <p:nvPr/>
        </p:nvSpPr>
        <p:spPr>
          <a:xfrm>
            <a:off x="7539228" y="4303395"/>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Ripristino, non miglioramento, dei livelli originari</a:t>
            </a:r>
          </a:p>
        </p:txBody>
      </p:sp>
      <p:sp>
        <p:nvSpPr>
          <p:cNvPr id="38" name="Rettangolo 37">
            <a:extLst>
              <a:ext uri="{FF2B5EF4-FFF2-40B4-BE49-F238E27FC236}">
                <a16:creationId xmlns:a16="http://schemas.microsoft.com/office/drawing/2014/main" id="{8F4293ED-255A-46E1-AD2F-F31D9E7317A8}"/>
              </a:ext>
            </a:extLst>
          </p:cNvPr>
          <p:cNvSpPr>
            <a:spLocks noGrp="1"/>
          </p:cNvSpPr>
          <p:nvPr/>
        </p:nvSpPr>
        <p:spPr>
          <a:xfrm>
            <a:off x="400050" y="5023485"/>
            <a:ext cx="2734056" cy="786765"/>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9FE5546F-8844-4EBA-8520-0918375CBA80}"/>
              </a:ext>
            </a:extLst>
          </p:cNvPr>
          <p:cNvSpPr>
            <a:spLocks noGrp="1"/>
          </p:cNvSpPr>
          <p:nvPr/>
        </p:nvSpPr>
        <p:spPr>
          <a:xfrm>
            <a:off x="476250" y="5090160"/>
            <a:ext cx="2581656" cy="67246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Matrice aggiornata</a:t>
            </a:r>
          </a:p>
        </p:txBody>
      </p:sp>
      <p:sp>
        <p:nvSpPr>
          <p:cNvPr id="40" name="Rettangolo 39">
            <a:extLst>
              <a:ext uri="{FF2B5EF4-FFF2-40B4-BE49-F238E27FC236}">
                <a16:creationId xmlns:a16="http://schemas.microsoft.com/office/drawing/2014/main" id="{CA96EAB0-3D11-4F6F-8C30-FD81C21A60CE}"/>
              </a:ext>
            </a:extLst>
          </p:cNvPr>
          <p:cNvSpPr>
            <a:spLocks noGrp="1"/>
          </p:cNvSpPr>
          <p:nvPr/>
        </p:nvSpPr>
        <p:spPr>
          <a:xfrm>
            <a:off x="3134106" y="5023485"/>
            <a:ext cx="4328922" cy="786765"/>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BD0FA710-D70E-47E8-8132-8FEC4390909E}"/>
              </a:ext>
            </a:extLst>
          </p:cNvPr>
          <p:cNvSpPr>
            <a:spLocks noGrp="1"/>
          </p:cNvSpPr>
          <p:nvPr/>
        </p:nvSpPr>
        <p:spPr>
          <a:xfrm>
            <a:off x="3210306" y="5090160"/>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Allocazione dopo la revisione</a:t>
            </a:r>
          </a:p>
        </p:txBody>
      </p:sp>
      <p:sp>
        <p:nvSpPr>
          <p:cNvPr id="42" name="Rettangolo 41">
            <a:extLst>
              <a:ext uri="{FF2B5EF4-FFF2-40B4-BE49-F238E27FC236}">
                <a16:creationId xmlns:a16="http://schemas.microsoft.com/office/drawing/2014/main" id="{A188FFCB-61C8-46B2-9A8D-617BB81AFD43}"/>
              </a:ext>
            </a:extLst>
          </p:cNvPr>
          <p:cNvSpPr>
            <a:spLocks noGrp="1"/>
          </p:cNvSpPr>
          <p:nvPr/>
        </p:nvSpPr>
        <p:spPr>
          <a:xfrm>
            <a:off x="7463028" y="5023485"/>
            <a:ext cx="4328922" cy="786765"/>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538B73DE-BA92-474D-8457-AF280BB9EE64}"/>
              </a:ext>
            </a:extLst>
          </p:cNvPr>
          <p:cNvSpPr>
            <a:spLocks noGrp="1"/>
          </p:cNvSpPr>
          <p:nvPr/>
        </p:nvSpPr>
        <p:spPr>
          <a:xfrm>
            <a:off x="7539228" y="5090160"/>
            <a:ext cx="4176522" cy="67246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Permanenza del rischio operativo e classificazione contabile</a:t>
            </a:r>
          </a:p>
        </p:txBody>
      </p:sp>
    </p:spTree>
    <p:extLst>
      <p:ext uri="{BB962C8B-B14F-4D97-AF65-F5344CB8AC3E}">
        <p14:creationId xmlns:p14="http://schemas.microsoft.com/office/powerpoint/2010/main" val="117066433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a:extLst>
              <a:ext uri="{FF2B5EF4-FFF2-40B4-BE49-F238E27FC236}">
                <a16:creationId xmlns:a16="http://schemas.microsoft.com/office/drawing/2014/main" id="{ADFA043C-95A9-4F1E-9B58-F609DA35F05B}"/>
              </a:ext>
            </a:extLst>
          </p:cNvPr>
          <p:cNvSpPr>
            <a:spLocks noGrp="1"/>
          </p:cNvSpPr>
          <p:nvPr/>
        </p:nvSpPr>
        <p:spPr>
          <a:xfrm>
            <a:off x="0" y="0"/>
            <a:ext cx="95250" cy="6858000"/>
          </a:xfrm>
          <a:prstGeom prst="rect">
            <a:avLst/>
          </a:prstGeom>
          <a:solidFill>
            <a:srgbClr val="B91C1C"/>
          </a:solidFill>
          <a:ln w="0">
            <a:noFill/>
            <a:prstDash val="solid"/>
          </a:ln>
        </p:spPr>
        <p:txBody>
          <a:bodyPr/>
          <a:lstStyle/>
          <a:p>
            <a:endParaRPr lang="it-IT"/>
          </a:p>
        </p:txBody>
      </p:sp>
      <p:sp>
        <p:nvSpPr>
          <p:cNvPr id="3" name="Rettangolo 2">
            <a:extLst>
              <a:ext uri="{FF2B5EF4-FFF2-40B4-BE49-F238E27FC236}">
                <a16:creationId xmlns:a16="http://schemas.microsoft.com/office/drawing/2014/main" id="{851595B7-3322-4DA8-B21D-C00994C3783E}"/>
              </a:ext>
            </a:extLst>
          </p:cNvPr>
          <p:cNvSpPr>
            <a:spLocks noGrp="1"/>
          </p:cNvSpPr>
          <p:nvPr/>
        </p:nvSpPr>
        <p:spPr>
          <a:xfrm>
            <a:off x="2228850" y="3619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Tre PEF </a:t>
            </a:r>
            <a:r>
              <a:rPr lang="it-IT" sz="2700" b="1" i="0" dirty="0">
                <a:solidFill>
                  <a:srgbClr val="1F2937"/>
                </a:solidFill>
                <a:latin typeface="Calibri"/>
                <a:ea typeface="Calibri"/>
                <a:cs typeface="Calibri"/>
              </a:rPr>
              <a:t>che identificano</a:t>
            </a:r>
            <a:r>
              <a:rPr sz="2700" b="1" i="0" dirty="0">
                <a:solidFill>
                  <a:srgbClr val="1F2937"/>
                </a:solidFill>
                <a:latin typeface="Calibri"/>
                <a:ea typeface="Calibri"/>
                <a:cs typeface="Calibri"/>
              </a:rPr>
              <a:t> il </a:t>
            </a:r>
            <a:r>
              <a:rPr sz="2700" b="1" i="0" dirty="0" err="1">
                <a:solidFill>
                  <a:srgbClr val="1F2937"/>
                </a:solidFill>
                <a:latin typeface="Calibri"/>
                <a:ea typeface="Calibri"/>
                <a:cs typeface="Calibri"/>
              </a:rPr>
              <a:t>nesso</a:t>
            </a:r>
            <a:r>
              <a:rPr sz="2700" b="1" i="0" dirty="0">
                <a:solidFill>
                  <a:srgbClr val="1F2937"/>
                </a:solidFill>
                <a:latin typeface="Calibri"/>
                <a:ea typeface="Calibri"/>
                <a:cs typeface="Calibri"/>
              </a:rPr>
              <a:t> </a:t>
            </a:r>
            <a:r>
              <a:rPr sz="2700" b="1" i="0" dirty="0" err="1">
                <a:solidFill>
                  <a:srgbClr val="1F2937"/>
                </a:solidFill>
                <a:latin typeface="Calibri"/>
                <a:ea typeface="Calibri"/>
                <a:cs typeface="Calibri"/>
              </a:rPr>
              <a:t>causale</a:t>
            </a:r>
            <a:endParaRPr sz="2700" b="1" i="0" dirty="0">
              <a:solidFill>
                <a:srgbClr val="1F2937"/>
              </a:solidFill>
              <a:latin typeface="Calibri"/>
              <a:ea typeface="Calibri"/>
              <a:cs typeface="Calibri"/>
            </a:endParaRPr>
          </a:p>
        </p:txBody>
      </p:sp>
      <p:sp>
        <p:nvSpPr>
          <p:cNvPr id="4" name="Rettangolo 3">
            <a:extLst>
              <a:ext uri="{FF2B5EF4-FFF2-40B4-BE49-F238E27FC236}">
                <a16:creationId xmlns:a16="http://schemas.microsoft.com/office/drawing/2014/main" id="{401948EF-6B97-480F-A62C-4C0453EA6221}"/>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86306EEE-80F5-4367-AA6C-FC41DC4A462F}"/>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EA633010-FB8A-48F2-A631-4EE41A8C0565}"/>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27</a:t>
            </a:r>
          </a:p>
        </p:txBody>
      </p:sp>
      <p:sp>
        <p:nvSpPr>
          <p:cNvPr id="8" name="Rettangolo 7">
            <a:extLst>
              <a:ext uri="{FF2B5EF4-FFF2-40B4-BE49-F238E27FC236}">
                <a16:creationId xmlns:a16="http://schemas.microsoft.com/office/drawing/2014/main" id="{488B659A-6211-423D-B079-B955F13AC3CC}"/>
              </a:ext>
            </a:extLst>
          </p:cNvPr>
          <p:cNvSpPr>
            <a:spLocks noGrp="1"/>
          </p:cNvSpPr>
          <p:nvPr/>
        </p:nvSpPr>
        <p:spPr>
          <a:xfrm>
            <a:off x="400050" y="1571625"/>
            <a:ext cx="3657600" cy="3476625"/>
          </a:xfrm>
          <a:prstGeom prst="rect">
            <a:avLst/>
          </a:prstGeom>
          <a:solidFill>
            <a:srgbClr val="F3F4F6"/>
          </a:solidFill>
          <a:ln w="0">
            <a:noFill/>
            <a:prstDash val="solid"/>
          </a:ln>
        </p:spPr>
        <p:txBody>
          <a:bodyPr/>
          <a:lstStyle/>
          <a:p>
            <a:endParaRPr lang="it-IT"/>
          </a:p>
        </p:txBody>
      </p:sp>
      <p:sp>
        <p:nvSpPr>
          <p:cNvPr id="9" name="Rettangolo 8">
            <a:extLst>
              <a:ext uri="{FF2B5EF4-FFF2-40B4-BE49-F238E27FC236}">
                <a16:creationId xmlns:a16="http://schemas.microsoft.com/office/drawing/2014/main" id="{B43ADB24-9D57-498D-84DB-1D18FE96F56D}"/>
              </a:ext>
            </a:extLst>
          </p:cNvPr>
          <p:cNvSpPr>
            <a:spLocks noGrp="1"/>
          </p:cNvSpPr>
          <p:nvPr/>
        </p:nvSpPr>
        <p:spPr>
          <a:xfrm>
            <a:off x="571500" y="1724025"/>
            <a:ext cx="33147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PEF vigente</a:t>
            </a:r>
          </a:p>
        </p:txBody>
      </p:sp>
      <p:sp>
        <p:nvSpPr>
          <p:cNvPr id="10" name="Rettangolo 9">
            <a:extLst>
              <a:ext uri="{FF2B5EF4-FFF2-40B4-BE49-F238E27FC236}">
                <a16:creationId xmlns:a16="http://schemas.microsoft.com/office/drawing/2014/main" id="{DFB8B996-6522-43B3-8FC2-B94081A47056}"/>
              </a:ext>
            </a:extLst>
          </p:cNvPr>
          <p:cNvSpPr>
            <a:spLocks noGrp="1"/>
          </p:cNvSpPr>
          <p:nvPr/>
        </p:nvSpPr>
        <p:spPr>
          <a:xfrm>
            <a:off x="571500" y="2200275"/>
            <a:ext cx="3314700" cy="26955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Rappresenta </a:t>
            </a:r>
            <a:r>
              <a:rPr sz="2000" b="0" i="0" dirty="0" err="1">
                <a:solidFill>
                  <a:srgbClr val="5B6470"/>
                </a:solidFill>
                <a:latin typeface="Calibri"/>
                <a:ea typeface="Calibri"/>
                <a:cs typeface="Calibri"/>
              </a:rPr>
              <a:t>l’equilibrio</a:t>
            </a:r>
            <a:r>
              <a:rPr sz="2000" b="0" i="0" dirty="0">
                <a:solidFill>
                  <a:srgbClr val="5B6470"/>
                </a:solidFill>
                <a:latin typeface="Calibri"/>
                <a:ea typeface="Calibri"/>
                <a:cs typeface="Calibri"/>
              </a:rPr>
              <a:t> contrattuale prima </a:t>
            </a:r>
            <a:r>
              <a:rPr sz="2000" b="0" i="0" dirty="0" err="1">
                <a:solidFill>
                  <a:srgbClr val="5B6470"/>
                </a:solidFill>
                <a:latin typeface="Calibri"/>
                <a:ea typeface="Calibri"/>
                <a:cs typeface="Calibri"/>
              </a:rPr>
              <a:t>dell’evento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È</a:t>
            </a:r>
            <a:r>
              <a:rPr sz="2000" b="0" i="0" dirty="0">
                <a:solidFill>
                  <a:srgbClr val="5B6470"/>
                </a:solidFill>
                <a:latin typeface="Calibri"/>
                <a:ea typeface="Calibri"/>
                <a:cs typeface="Calibri"/>
              </a:rPr>
              <a:t> il termine di confronto, non un nuovo modello </a:t>
            </a:r>
            <a:r>
              <a:rPr sz="2000" b="0" i="0" dirty="0" err="1">
                <a:solidFill>
                  <a:srgbClr val="5B6470"/>
                </a:solidFill>
                <a:latin typeface="Calibri"/>
                <a:ea typeface="Calibri"/>
                <a:cs typeface="Calibri"/>
              </a:rPr>
              <a:t>ricostruito</a:t>
            </a:r>
            <a:r>
              <a:rPr sz="2000" b="0" i="0" dirty="0">
                <a:solidFill>
                  <a:srgbClr val="5B6470"/>
                </a:solidFill>
                <a:latin typeface="Calibri"/>
                <a:ea typeface="Calibri"/>
                <a:cs typeface="Calibri"/>
              </a:rPr>
              <a:t> ex post.</a:t>
            </a:r>
          </a:p>
        </p:txBody>
      </p:sp>
      <p:sp>
        <p:nvSpPr>
          <p:cNvPr id="11" name="Rettangolo 10">
            <a:extLst>
              <a:ext uri="{FF2B5EF4-FFF2-40B4-BE49-F238E27FC236}">
                <a16:creationId xmlns:a16="http://schemas.microsoft.com/office/drawing/2014/main" id="{07BE19EF-2460-4522-AD65-91D5EA944053}"/>
              </a:ext>
            </a:extLst>
          </p:cNvPr>
          <p:cNvSpPr>
            <a:spLocks noGrp="1"/>
          </p:cNvSpPr>
          <p:nvPr/>
        </p:nvSpPr>
        <p:spPr>
          <a:xfrm>
            <a:off x="4267200" y="1571625"/>
            <a:ext cx="3657600" cy="3476625"/>
          </a:xfrm>
          <a:prstGeom prst="rect">
            <a:avLst/>
          </a:prstGeom>
          <a:solidFill>
            <a:srgbClr val="FCE8E8"/>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3717A353-32DC-4F4D-9D3E-F44869F55061}"/>
              </a:ext>
            </a:extLst>
          </p:cNvPr>
          <p:cNvSpPr>
            <a:spLocks noGrp="1"/>
          </p:cNvSpPr>
          <p:nvPr/>
        </p:nvSpPr>
        <p:spPr>
          <a:xfrm>
            <a:off x="4438650" y="1724025"/>
            <a:ext cx="3314700" cy="400050"/>
          </a:xfrm>
          <a:prstGeom prst="rect">
            <a:avLst/>
          </a:prstGeom>
          <a:noFill/>
          <a:ln w="0">
            <a:noFill/>
            <a:prstDash val="solid"/>
          </a:ln>
        </p:spPr>
        <p:txBody>
          <a:bodyPr wrap="square" anchor="t"/>
          <a:lstStyle/>
          <a:p>
            <a:pPr algn="l">
              <a:defRPr sz="1650" b="1" i="0">
                <a:solidFill>
                  <a:srgbClr val="B91C1C"/>
                </a:solidFill>
                <a:latin typeface="Calibri"/>
                <a:ea typeface="Calibri"/>
                <a:cs typeface="Calibri"/>
              </a:defRPr>
            </a:pPr>
            <a:r>
              <a:rPr sz="1650" b="1" i="0">
                <a:solidFill>
                  <a:srgbClr val="B91C1C"/>
                </a:solidFill>
                <a:latin typeface="Calibri"/>
                <a:ea typeface="Calibri"/>
                <a:cs typeface="Calibri"/>
              </a:rPr>
              <a:t>PEF di disequilibrio</a:t>
            </a:r>
          </a:p>
        </p:txBody>
      </p:sp>
      <p:sp>
        <p:nvSpPr>
          <p:cNvPr id="13" name="Rettangolo 12">
            <a:extLst>
              <a:ext uri="{FF2B5EF4-FFF2-40B4-BE49-F238E27FC236}">
                <a16:creationId xmlns:a16="http://schemas.microsoft.com/office/drawing/2014/main" id="{DE6B12E9-7BE8-4C9A-AAFC-2D356E7A841E}"/>
              </a:ext>
            </a:extLst>
          </p:cNvPr>
          <p:cNvSpPr>
            <a:spLocks noGrp="1"/>
          </p:cNvSpPr>
          <p:nvPr/>
        </p:nvSpPr>
        <p:spPr>
          <a:xfrm>
            <a:off x="4438650" y="2200275"/>
            <a:ext cx="3314700" cy="26955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Inserisce gli effetti </a:t>
            </a:r>
            <a:r>
              <a:rPr sz="2000" b="0" i="0" dirty="0" err="1">
                <a:solidFill>
                  <a:srgbClr val="5B6470"/>
                </a:solidFill>
                <a:latin typeface="Calibri"/>
                <a:ea typeface="Calibri"/>
                <a:cs typeface="Calibri"/>
              </a:rPr>
              <a:t>dell’evento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conservando</a:t>
            </a:r>
            <a:r>
              <a:rPr sz="2000" b="0" i="0" dirty="0">
                <a:solidFill>
                  <a:srgbClr val="5B6470"/>
                </a:solidFill>
                <a:latin typeface="Calibri"/>
                <a:ea typeface="Calibri"/>
                <a:cs typeface="Calibri"/>
              </a:rPr>
              <a:t> gli altri assunti. </a:t>
            </a:r>
            <a:r>
              <a:rPr sz="2000" b="0" i="0" dirty="0" err="1">
                <a:solidFill>
                  <a:srgbClr val="5B6470"/>
                </a:solidFill>
                <a:latin typeface="Calibri"/>
                <a:ea typeface="Calibri"/>
                <a:cs typeface="Calibri"/>
              </a:rPr>
              <a:t>Quantifica</a:t>
            </a:r>
            <a:r>
              <a:rPr sz="2000" b="0" i="0" dirty="0">
                <a:solidFill>
                  <a:srgbClr val="5B6470"/>
                </a:solidFill>
                <a:latin typeface="Calibri"/>
                <a:ea typeface="Calibri"/>
                <a:cs typeface="Calibri"/>
              </a:rPr>
              <a:t> il </a:t>
            </a:r>
            <a:r>
              <a:rPr sz="2000" b="0" i="0" dirty="0" err="1">
                <a:solidFill>
                  <a:srgbClr val="5B6470"/>
                </a:solidFill>
                <a:latin typeface="Calibri"/>
                <a:ea typeface="Calibri"/>
                <a:cs typeface="Calibri"/>
              </a:rPr>
              <a:t>deterioramento</a:t>
            </a:r>
            <a:r>
              <a:rPr sz="2000" b="0" i="0" dirty="0">
                <a:solidFill>
                  <a:srgbClr val="5B6470"/>
                </a:solidFill>
                <a:latin typeface="Calibri"/>
                <a:ea typeface="Calibri"/>
                <a:cs typeface="Calibri"/>
              </a:rPr>
              <a:t> netto realmente </a:t>
            </a:r>
            <a:r>
              <a:rPr sz="2000" b="0" i="0" dirty="0" err="1">
                <a:solidFill>
                  <a:srgbClr val="5B6470"/>
                </a:solidFill>
                <a:latin typeface="Calibri"/>
                <a:ea typeface="Calibri"/>
                <a:cs typeface="Calibri"/>
              </a:rPr>
              <a:t>imputabile</a:t>
            </a:r>
            <a:r>
              <a:rPr sz="2000" b="0" i="0" dirty="0">
                <a:solidFill>
                  <a:srgbClr val="5B6470"/>
                </a:solidFill>
                <a:latin typeface="Calibri"/>
                <a:ea typeface="Calibri"/>
                <a:cs typeface="Calibri"/>
              </a:rPr>
              <a:t>.</a:t>
            </a:r>
          </a:p>
        </p:txBody>
      </p:sp>
      <p:sp>
        <p:nvSpPr>
          <p:cNvPr id="14" name="Rettangolo 13">
            <a:extLst>
              <a:ext uri="{FF2B5EF4-FFF2-40B4-BE49-F238E27FC236}">
                <a16:creationId xmlns:a16="http://schemas.microsoft.com/office/drawing/2014/main" id="{71D0ECC5-7046-4979-ACD0-14C9FF81DBD7}"/>
              </a:ext>
            </a:extLst>
          </p:cNvPr>
          <p:cNvSpPr>
            <a:spLocks noGrp="1"/>
          </p:cNvSpPr>
          <p:nvPr/>
        </p:nvSpPr>
        <p:spPr>
          <a:xfrm>
            <a:off x="8134350" y="1571625"/>
            <a:ext cx="3657600" cy="3476625"/>
          </a:xfrm>
          <a:prstGeom prst="rect">
            <a:avLst/>
          </a:prstGeom>
          <a:solidFill>
            <a:srgbClr val="E4F2F4"/>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B6899FA2-F7E1-4B69-9D77-CFAC56DAE990}"/>
              </a:ext>
            </a:extLst>
          </p:cNvPr>
          <p:cNvSpPr>
            <a:spLocks noGrp="1"/>
          </p:cNvSpPr>
          <p:nvPr/>
        </p:nvSpPr>
        <p:spPr>
          <a:xfrm>
            <a:off x="8305800" y="1724025"/>
            <a:ext cx="3314700" cy="400050"/>
          </a:xfrm>
          <a:prstGeom prst="rect">
            <a:avLst/>
          </a:prstGeom>
          <a:noFill/>
          <a:ln w="0">
            <a:noFill/>
            <a:prstDash val="solid"/>
          </a:ln>
        </p:spPr>
        <p:txBody>
          <a:bodyPr wrap="square" anchor="t"/>
          <a:lstStyle/>
          <a:p>
            <a:pPr algn="l">
              <a:defRPr sz="1650" b="1" i="0">
                <a:solidFill>
                  <a:srgbClr val="0F6B78"/>
                </a:solidFill>
                <a:latin typeface="Calibri"/>
                <a:ea typeface="Calibri"/>
                <a:cs typeface="Calibri"/>
              </a:defRPr>
            </a:pPr>
            <a:r>
              <a:rPr sz="1650" b="1" i="0">
                <a:solidFill>
                  <a:srgbClr val="0F6B78"/>
                </a:solidFill>
                <a:latin typeface="Calibri"/>
                <a:ea typeface="Calibri"/>
                <a:cs typeface="Calibri"/>
              </a:rPr>
              <a:t>PEF di riequilibrio</a:t>
            </a:r>
          </a:p>
        </p:txBody>
      </p:sp>
      <p:sp>
        <p:nvSpPr>
          <p:cNvPr id="16" name="Rettangolo 15">
            <a:extLst>
              <a:ext uri="{FF2B5EF4-FFF2-40B4-BE49-F238E27FC236}">
                <a16:creationId xmlns:a16="http://schemas.microsoft.com/office/drawing/2014/main" id="{FB4177AA-4492-4EB0-ACA1-218C7559F2B7}"/>
              </a:ext>
            </a:extLst>
          </p:cNvPr>
          <p:cNvSpPr>
            <a:spLocks noGrp="1"/>
          </p:cNvSpPr>
          <p:nvPr/>
        </p:nvSpPr>
        <p:spPr>
          <a:xfrm>
            <a:off x="8305800" y="2200275"/>
            <a:ext cx="3314700" cy="269557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Applica le sole misure </a:t>
            </a:r>
            <a:r>
              <a:rPr sz="2000" b="0" i="0" dirty="0" err="1">
                <a:solidFill>
                  <a:srgbClr val="5B6470"/>
                </a:solidFill>
                <a:latin typeface="Calibri"/>
                <a:ea typeface="Calibri"/>
                <a:cs typeface="Calibri"/>
              </a:rPr>
              <a:t>ammesse</a:t>
            </a:r>
            <a:r>
              <a:rPr sz="2000" b="0" i="0" dirty="0">
                <a:solidFill>
                  <a:srgbClr val="5B6470"/>
                </a:solidFill>
                <a:latin typeface="Calibri"/>
                <a:ea typeface="Calibri"/>
                <a:cs typeface="Calibri"/>
              </a:rPr>
              <a:t> e verifica il </a:t>
            </a:r>
            <a:r>
              <a:rPr sz="2000" b="0" i="0" dirty="0" err="1">
                <a:solidFill>
                  <a:srgbClr val="5B6470"/>
                </a:solidFill>
                <a:latin typeface="Calibri"/>
                <a:ea typeface="Calibri"/>
                <a:cs typeface="Calibri"/>
              </a:rPr>
              <a:t>ritorno</a:t>
            </a:r>
            <a:r>
              <a:rPr sz="2000" b="0" i="0" dirty="0">
                <a:solidFill>
                  <a:srgbClr val="5B6470"/>
                </a:solidFill>
                <a:latin typeface="Calibri"/>
                <a:ea typeface="Calibri"/>
                <a:cs typeface="Calibri"/>
              </a:rPr>
              <a:t> ai livelli di equilibrio e </a:t>
            </a:r>
            <a:r>
              <a:rPr sz="2000" b="0" i="0" dirty="0" err="1">
                <a:solidFill>
                  <a:srgbClr val="5B6470"/>
                </a:solidFill>
                <a:latin typeface="Calibri"/>
                <a:ea typeface="Calibri"/>
                <a:cs typeface="Calibri"/>
              </a:rPr>
              <a:t>rischio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pattuiti</a:t>
            </a:r>
            <a:r>
              <a:rPr sz="2000" b="0" i="0" dirty="0">
                <a:solidFill>
                  <a:srgbClr val="5B6470"/>
                </a:solidFill>
                <a:latin typeface="Calibri"/>
                <a:ea typeface="Calibri"/>
                <a:cs typeface="Calibri"/>
              </a:rPr>
              <a:t>, senza </a:t>
            </a:r>
            <a:r>
              <a:rPr sz="2000" b="0" i="0" dirty="0" err="1">
                <a:solidFill>
                  <a:srgbClr val="5B6470"/>
                </a:solidFill>
                <a:latin typeface="Calibri"/>
                <a:ea typeface="Calibri"/>
                <a:cs typeface="Calibri"/>
              </a:rPr>
              <a:t>extrarendimento</a:t>
            </a:r>
            <a:r>
              <a:rPr sz="2000" b="0" i="0" dirty="0">
                <a:solidFill>
                  <a:srgbClr val="5B6470"/>
                </a:solidFill>
                <a:latin typeface="Calibri"/>
                <a:ea typeface="Calibri"/>
                <a:cs typeface="Calibri"/>
              </a:rPr>
              <a:t>.</a:t>
            </a:r>
          </a:p>
        </p:txBody>
      </p:sp>
      <p:sp>
        <p:nvSpPr>
          <p:cNvPr id="17" name="Rettangolo 16">
            <a:extLst>
              <a:ext uri="{FF2B5EF4-FFF2-40B4-BE49-F238E27FC236}">
                <a16:creationId xmlns:a16="http://schemas.microsoft.com/office/drawing/2014/main" id="{7A5C8EBF-F6EB-45A5-95B9-07223CDEE13B}"/>
              </a:ext>
            </a:extLst>
          </p:cNvPr>
          <p:cNvSpPr>
            <a:spLocks noGrp="1"/>
          </p:cNvSpPr>
          <p:nvPr/>
        </p:nvSpPr>
        <p:spPr>
          <a:xfrm>
            <a:off x="704850" y="5200650"/>
            <a:ext cx="10439400" cy="533400"/>
          </a:xfrm>
          <a:prstGeom prst="rect">
            <a:avLst/>
          </a:prstGeom>
          <a:noFill/>
          <a:ln w="0">
            <a:noFill/>
            <a:prstDash val="solid"/>
          </a:ln>
        </p:spPr>
        <p:txBody>
          <a:bodyPr wrap="square" anchor="t"/>
          <a:lstStyle/>
          <a:p>
            <a:pPr algn="ctr">
              <a:defRPr sz="1650" b="1" i="0">
                <a:solidFill>
                  <a:srgbClr val="1F2937"/>
                </a:solidFill>
                <a:latin typeface="Calibri"/>
                <a:ea typeface="Calibri"/>
                <a:cs typeface="Calibri"/>
              </a:defRPr>
            </a:pPr>
            <a:r>
              <a:rPr sz="1650" b="1" i="0" dirty="0">
                <a:solidFill>
                  <a:srgbClr val="1F2937"/>
                </a:solidFill>
                <a:latin typeface="Calibri"/>
                <a:ea typeface="Calibri"/>
                <a:cs typeface="Calibri"/>
              </a:rPr>
              <a:t>La trasparenza del modello — </a:t>
            </a:r>
            <a:r>
              <a:rPr sz="1650" b="1" i="0" dirty="0" err="1">
                <a:solidFill>
                  <a:srgbClr val="1F2937"/>
                </a:solidFill>
                <a:latin typeface="Calibri"/>
                <a:ea typeface="Calibri"/>
                <a:cs typeface="Calibri"/>
              </a:rPr>
              <a:t>formule</a:t>
            </a:r>
            <a:r>
              <a:rPr sz="1650" b="1" i="0" dirty="0">
                <a:solidFill>
                  <a:srgbClr val="1F2937"/>
                </a:solidFill>
                <a:latin typeface="Calibri"/>
                <a:ea typeface="Calibri"/>
                <a:cs typeface="Calibri"/>
              </a:rPr>
              <a:t> </a:t>
            </a:r>
            <a:r>
              <a:rPr sz="1650" b="1" i="0" dirty="0" err="1">
                <a:solidFill>
                  <a:srgbClr val="1F2937"/>
                </a:solidFill>
                <a:latin typeface="Calibri"/>
                <a:ea typeface="Calibri"/>
                <a:cs typeface="Calibri"/>
              </a:rPr>
              <a:t>aperte</a:t>
            </a:r>
            <a:r>
              <a:rPr sz="1650" b="1" i="0" dirty="0">
                <a:solidFill>
                  <a:srgbClr val="1F2937"/>
                </a:solidFill>
                <a:latin typeface="Calibri"/>
                <a:ea typeface="Calibri"/>
                <a:cs typeface="Calibri"/>
              </a:rPr>
              <a:t>, assunti </a:t>
            </a:r>
            <a:r>
              <a:rPr sz="1650" b="1" i="0" dirty="0" err="1">
                <a:solidFill>
                  <a:srgbClr val="1F2937"/>
                </a:solidFill>
                <a:latin typeface="Calibri"/>
                <a:ea typeface="Calibri"/>
                <a:cs typeface="Calibri"/>
              </a:rPr>
              <a:t>tracciati</a:t>
            </a:r>
            <a:r>
              <a:rPr sz="1650" b="1" i="0" dirty="0">
                <a:solidFill>
                  <a:srgbClr val="1F2937"/>
                </a:solidFill>
                <a:latin typeface="Calibri"/>
                <a:ea typeface="Calibri"/>
                <a:cs typeface="Calibri"/>
              </a:rPr>
              <a:t> e versioning — </a:t>
            </a:r>
            <a:r>
              <a:rPr sz="1650" b="1" i="0" dirty="0" err="1">
                <a:solidFill>
                  <a:srgbClr val="1F2937"/>
                </a:solidFill>
                <a:latin typeface="Calibri"/>
                <a:ea typeface="Calibri"/>
                <a:cs typeface="Calibri"/>
              </a:rPr>
              <a:t>è</a:t>
            </a:r>
            <a:r>
              <a:rPr sz="1650" b="1" i="0" dirty="0">
                <a:solidFill>
                  <a:srgbClr val="1F2937"/>
                </a:solidFill>
                <a:latin typeface="Calibri"/>
                <a:ea typeface="Calibri"/>
                <a:cs typeface="Calibri"/>
              </a:rPr>
              <a:t> parte della legittimità </a:t>
            </a:r>
            <a:r>
              <a:rPr sz="1650" b="1" i="0" dirty="0" err="1">
                <a:solidFill>
                  <a:srgbClr val="1F2937"/>
                </a:solidFill>
                <a:latin typeface="Calibri"/>
                <a:ea typeface="Calibri"/>
                <a:cs typeface="Calibri"/>
              </a:rPr>
              <a:t>dell’istruttoria</a:t>
            </a:r>
            <a:r>
              <a:rPr sz="1650" b="1" i="0" dirty="0">
                <a:solidFill>
                  <a:srgbClr val="1F2937"/>
                </a:solidFill>
                <a:latin typeface="Calibri"/>
                <a:ea typeface="Calibri"/>
                <a:cs typeface="Calibri"/>
              </a:rPr>
              <a:t>.</a:t>
            </a:r>
          </a:p>
        </p:txBody>
      </p:sp>
    </p:spTree>
    <p:extLst>
      <p:ext uri="{BB962C8B-B14F-4D97-AF65-F5344CB8AC3E}">
        <p14:creationId xmlns:p14="http://schemas.microsoft.com/office/powerpoint/2010/main" val="8499615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C860834B-2944-40B8-8DA7-A63169C5D7FF}"/>
              </a:ext>
            </a:extLst>
          </p:cNvPr>
          <p:cNvSpPr>
            <a:spLocks noGrp="1"/>
          </p:cNvSpPr>
          <p:nvPr/>
        </p:nvSpPr>
        <p:spPr>
          <a:xfrm>
            <a:off x="1885950" y="3238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La matrice </a:t>
            </a:r>
            <a:r>
              <a:rPr lang="it-IT" sz="2700" b="1" i="0" dirty="0">
                <a:solidFill>
                  <a:srgbClr val="1F2937"/>
                </a:solidFill>
                <a:latin typeface="Calibri"/>
                <a:ea typeface="Calibri"/>
                <a:cs typeface="Calibri"/>
              </a:rPr>
              <a:t>dei rischi come strumento </a:t>
            </a:r>
            <a:r>
              <a:rPr sz="2700" b="1" i="0" dirty="0">
                <a:solidFill>
                  <a:srgbClr val="1F2937"/>
                </a:solidFill>
                <a:latin typeface="Calibri"/>
                <a:ea typeface="Calibri"/>
                <a:cs typeface="Calibri"/>
              </a:rPr>
              <a:t>di controllo</a:t>
            </a:r>
          </a:p>
        </p:txBody>
      </p:sp>
      <p:sp>
        <p:nvSpPr>
          <p:cNvPr id="4" name="Rettangolo 3">
            <a:extLst>
              <a:ext uri="{FF2B5EF4-FFF2-40B4-BE49-F238E27FC236}">
                <a16:creationId xmlns:a16="http://schemas.microsoft.com/office/drawing/2014/main" id="{B8C6B68B-0843-495A-9C35-18FF8EECCF43}"/>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1EF80DF1-D359-48B2-8E27-DA1DDBCE90C1}"/>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92E785C0-84DE-422E-8EBC-A43D9006410F}"/>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31</a:t>
            </a:r>
          </a:p>
        </p:txBody>
      </p:sp>
      <p:sp>
        <p:nvSpPr>
          <p:cNvPr id="8" name="Rettangolo 7">
            <a:extLst>
              <a:ext uri="{FF2B5EF4-FFF2-40B4-BE49-F238E27FC236}">
                <a16:creationId xmlns:a16="http://schemas.microsoft.com/office/drawing/2014/main" id="{2AD7A168-8DCD-4ECC-A17F-15985098F655}"/>
              </a:ext>
            </a:extLst>
          </p:cNvPr>
          <p:cNvSpPr>
            <a:spLocks noGrp="1"/>
          </p:cNvSpPr>
          <p:nvPr/>
        </p:nvSpPr>
        <p:spPr>
          <a:xfrm>
            <a:off x="400050" y="1428750"/>
            <a:ext cx="5562600" cy="28575"/>
          </a:xfrm>
          <a:prstGeom prst="rect">
            <a:avLst/>
          </a:prstGeom>
          <a:solidFill>
            <a:srgbClr val="B91C1C"/>
          </a:solidFill>
          <a:ln w="0">
            <a:noFill/>
            <a:prstDash val="solid"/>
          </a:ln>
        </p:spPr>
        <p:txBody>
          <a:bodyPr/>
          <a:lstStyle/>
          <a:p>
            <a:endParaRPr lang="it-IT"/>
          </a:p>
        </p:txBody>
      </p:sp>
      <p:sp>
        <p:nvSpPr>
          <p:cNvPr id="9" name="Rettangolo 8">
            <a:extLst>
              <a:ext uri="{FF2B5EF4-FFF2-40B4-BE49-F238E27FC236}">
                <a16:creationId xmlns:a16="http://schemas.microsoft.com/office/drawing/2014/main" id="{418049B7-2D0B-4257-B073-B8CE95CCBCDA}"/>
              </a:ext>
            </a:extLst>
          </p:cNvPr>
          <p:cNvSpPr>
            <a:spLocks noGrp="1"/>
          </p:cNvSpPr>
          <p:nvPr/>
        </p:nvSpPr>
        <p:spPr>
          <a:xfrm>
            <a:off x="400050" y="15621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Identifica</a:t>
            </a:r>
          </a:p>
        </p:txBody>
      </p:sp>
      <p:sp>
        <p:nvSpPr>
          <p:cNvPr id="10" name="Rettangolo 9">
            <a:extLst>
              <a:ext uri="{FF2B5EF4-FFF2-40B4-BE49-F238E27FC236}">
                <a16:creationId xmlns:a16="http://schemas.microsoft.com/office/drawing/2014/main" id="{B18DE847-A1B8-4371-84AC-94E4AF3129CB}"/>
              </a:ext>
            </a:extLst>
          </p:cNvPr>
          <p:cNvSpPr>
            <a:spLocks noGrp="1"/>
          </p:cNvSpPr>
          <p:nvPr/>
        </p:nvSpPr>
        <p:spPr>
          <a:xfrm>
            <a:off x="400050" y="2019300"/>
            <a:ext cx="5562600" cy="13335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Descrive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eventi</a:t>
            </a:r>
            <a:r>
              <a:rPr sz="2000" b="0" i="0" dirty="0">
                <a:solidFill>
                  <a:srgbClr val="5B6470"/>
                </a:solidFill>
                <a:latin typeface="Calibri"/>
                <a:ea typeface="Calibri"/>
                <a:cs typeface="Calibri"/>
              </a:rPr>
              <a:t> specifici, non </a:t>
            </a:r>
            <a:r>
              <a:rPr sz="2000" b="0" i="0" dirty="0" err="1">
                <a:solidFill>
                  <a:srgbClr val="5B6470"/>
                </a:solidFill>
                <a:latin typeface="Calibri"/>
                <a:ea typeface="Calibri"/>
                <a:cs typeface="Calibri"/>
              </a:rPr>
              <a:t>categorie</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generiche</a:t>
            </a:r>
            <a:r>
              <a:rPr sz="2000" b="0" i="0" dirty="0">
                <a:solidFill>
                  <a:srgbClr val="5B6470"/>
                </a:solidFill>
                <a:latin typeface="Calibri"/>
                <a:ea typeface="Calibri"/>
                <a:cs typeface="Calibri"/>
              </a:rPr>
              <a:t>: causa, fase, conseguenza e unità di misura.</a:t>
            </a:r>
          </a:p>
        </p:txBody>
      </p:sp>
      <p:sp>
        <p:nvSpPr>
          <p:cNvPr id="11" name="Rettangolo 10">
            <a:extLst>
              <a:ext uri="{FF2B5EF4-FFF2-40B4-BE49-F238E27FC236}">
                <a16:creationId xmlns:a16="http://schemas.microsoft.com/office/drawing/2014/main" id="{DF68F349-A404-4692-9A3E-1241CB5F736C}"/>
              </a:ext>
            </a:extLst>
          </p:cNvPr>
          <p:cNvSpPr>
            <a:spLocks noGrp="1"/>
          </p:cNvSpPr>
          <p:nvPr/>
        </p:nvSpPr>
        <p:spPr>
          <a:xfrm>
            <a:off x="6229350" y="1428750"/>
            <a:ext cx="5562600" cy="28575"/>
          </a:xfrm>
          <a:prstGeom prst="rect">
            <a:avLst/>
          </a:prstGeom>
          <a:solidFill>
            <a:srgbClr val="B91C1C"/>
          </a:solidFill>
          <a:ln w="0">
            <a:noFill/>
            <a:prstDash val="solid"/>
          </a:ln>
        </p:spPr>
        <p:txBody>
          <a:bodyPr/>
          <a:lstStyle/>
          <a:p>
            <a:endParaRPr lang="it-IT"/>
          </a:p>
        </p:txBody>
      </p:sp>
      <p:sp>
        <p:nvSpPr>
          <p:cNvPr id="12" name="Rettangolo 11">
            <a:extLst>
              <a:ext uri="{FF2B5EF4-FFF2-40B4-BE49-F238E27FC236}">
                <a16:creationId xmlns:a16="http://schemas.microsoft.com/office/drawing/2014/main" id="{214B030E-AFCF-4A18-94B8-EC0A36B14C3D}"/>
              </a:ext>
            </a:extLst>
          </p:cNvPr>
          <p:cNvSpPr>
            <a:spLocks noGrp="1"/>
          </p:cNvSpPr>
          <p:nvPr/>
        </p:nvSpPr>
        <p:spPr>
          <a:xfrm>
            <a:off x="6229350" y="15621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Alloca</a:t>
            </a:r>
          </a:p>
        </p:txBody>
      </p:sp>
      <p:sp>
        <p:nvSpPr>
          <p:cNvPr id="13" name="Rettangolo 12">
            <a:extLst>
              <a:ext uri="{FF2B5EF4-FFF2-40B4-BE49-F238E27FC236}">
                <a16:creationId xmlns:a16="http://schemas.microsoft.com/office/drawing/2014/main" id="{2C45C500-55BC-48AC-905C-2B73113D7FFA}"/>
              </a:ext>
            </a:extLst>
          </p:cNvPr>
          <p:cNvSpPr>
            <a:spLocks noGrp="1"/>
          </p:cNvSpPr>
          <p:nvPr/>
        </p:nvSpPr>
        <p:spPr>
          <a:xfrm>
            <a:off x="6229350" y="2019300"/>
            <a:ext cx="5562600" cy="13335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Individua chi </a:t>
            </a:r>
            <a:r>
              <a:rPr sz="2000" b="0" i="0" dirty="0" err="1">
                <a:solidFill>
                  <a:srgbClr val="5B6470"/>
                </a:solidFill>
                <a:latin typeface="Calibri"/>
                <a:ea typeface="Calibri"/>
                <a:cs typeface="Calibri"/>
              </a:rPr>
              <a:t>previene</a:t>
            </a:r>
            <a:r>
              <a:rPr sz="2000" b="0" i="0" dirty="0">
                <a:solidFill>
                  <a:srgbClr val="5B6470"/>
                </a:solidFill>
                <a:latin typeface="Calibri"/>
                <a:ea typeface="Calibri"/>
                <a:cs typeface="Calibri"/>
              </a:rPr>
              <a:t>, chi </a:t>
            </a:r>
            <a:r>
              <a:rPr sz="2000" b="0" i="0" dirty="0" err="1">
                <a:solidFill>
                  <a:srgbClr val="5B6470"/>
                </a:solidFill>
                <a:latin typeface="Calibri"/>
                <a:ea typeface="Calibri"/>
                <a:cs typeface="Calibri"/>
              </a:rPr>
              <a:t>gestisce</a:t>
            </a:r>
            <a:r>
              <a:rPr sz="2000" b="0" i="0" dirty="0">
                <a:solidFill>
                  <a:srgbClr val="5B6470"/>
                </a:solidFill>
                <a:latin typeface="Calibri"/>
                <a:ea typeface="Calibri"/>
                <a:cs typeface="Calibri"/>
              </a:rPr>
              <a:t> e chi </a:t>
            </a:r>
            <a:r>
              <a:rPr sz="2000" b="0" i="0" dirty="0" err="1">
                <a:solidFill>
                  <a:srgbClr val="5B6470"/>
                </a:solidFill>
                <a:latin typeface="Calibri"/>
                <a:ea typeface="Calibri"/>
                <a:cs typeface="Calibri"/>
              </a:rPr>
              <a:t>sopporta</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l’effetto</a:t>
            </a:r>
            <a:r>
              <a:rPr sz="2000" b="0" i="0" dirty="0">
                <a:solidFill>
                  <a:srgbClr val="5B6470"/>
                </a:solidFill>
                <a:latin typeface="Calibri"/>
                <a:ea typeface="Calibri"/>
                <a:cs typeface="Calibri"/>
              </a:rPr>
              <a:t> economico </a:t>
            </a:r>
            <a:r>
              <a:rPr sz="2000" b="0" i="0" dirty="0" err="1">
                <a:solidFill>
                  <a:srgbClr val="5B6470"/>
                </a:solidFill>
                <a:latin typeface="Calibri"/>
                <a:ea typeface="Calibri"/>
                <a:cs typeface="Calibri"/>
              </a:rPr>
              <a:t>residuo</a:t>
            </a:r>
            <a:r>
              <a:rPr sz="2000" b="0" i="0" dirty="0">
                <a:solidFill>
                  <a:srgbClr val="5B6470"/>
                </a:solidFill>
                <a:latin typeface="Calibri"/>
                <a:ea typeface="Calibri"/>
                <a:cs typeface="Calibri"/>
              </a:rPr>
              <a:t>.</a:t>
            </a:r>
          </a:p>
        </p:txBody>
      </p:sp>
      <p:sp>
        <p:nvSpPr>
          <p:cNvPr id="14" name="Rettangolo 13">
            <a:extLst>
              <a:ext uri="{FF2B5EF4-FFF2-40B4-BE49-F238E27FC236}">
                <a16:creationId xmlns:a16="http://schemas.microsoft.com/office/drawing/2014/main" id="{6BE4FDD5-7190-476A-AB4F-2AA7A954114C}"/>
              </a:ext>
            </a:extLst>
          </p:cNvPr>
          <p:cNvSpPr>
            <a:spLocks noGrp="1"/>
          </p:cNvSpPr>
          <p:nvPr/>
        </p:nvSpPr>
        <p:spPr>
          <a:xfrm>
            <a:off x="400050" y="3638550"/>
            <a:ext cx="5562600" cy="28575"/>
          </a:xfrm>
          <a:prstGeom prst="rect">
            <a:avLst/>
          </a:prstGeom>
          <a:solidFill>
            <a:srgbClr val="B91C1C"/>
          </a:solidFill>
          <a:ln w="0">
            <a:noFill/>
            <a:prstDash val="solid"/>
          </a:ln>
        </p:spPr>
        <p:txBody>
          <a:bodyPr/>
          <a:lstStyle/>
          <a:p>
            <a:endParaRPr lang="it-IT"/>
          </a:p>
        </p:txBody>
      </p:sp>
      <p:sp>
        <p:nvSpPr>
          <p:cNvPr id="15" name="Rettangolo 14">
            <a:extLst>
              <a:ext uri="{FF2B5EF4-FFF2-40B4-BE49-F238E27FC236}">
                <a16:creationId xmlns:a16="http://schemas.microsoft.com/office/drawing/2014/main" id="{344BA362-5B8B-48D0-B8FE-8A86960624DD}"/>
              </a:ext>
            </a:extLst>
          </p:cNvPr>
          <p:cNvSpPr>
            <a:spLocks noGrp="1"/>
          </p:cNvSpPr>
          <p:nvPr/>
        </p:nvSpPr>
        <p:spPr>
          <a:xfrm>
            <a:off x="400050" y="37719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Contrattualizza</a:t>
            </a:r>
          </a:p>
        </p:txBody>
      </p:sp>
      <p:sp>
        <p:nvSpPr>
          <p:cNvPr id="16" name="Rettangolo 15">
            <a:extLst>
              <a:ext uri="{FF2B5EF4-FFF2-40B4-BE49-F238E27FC236}">
                <a16:creationId xmlns:a16="http://schemas.microsoft.com/office/drawing/2014/main" id="{64013844-2FEF-450A-9F24-969BF44BD2FB}"/>
              </a:ext>
            </a:extLst>
          </p:cNvPr>
          <p:cNvSpPr>
            <a:spLocks noGrp="1"/>
          </p:cNvSpPr>
          <p:nvPr/>
        </p:nvSpPr>
        <p:spPr>
          <a:xfrm>
            <a:off x="400050" y="4229100"/>
            <a:ext cx="5562600" cy="13335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err="1">
                <a:solidFill>
                  <a:srgbClr val="5B6470"/>
                </a:solidFill>
                <a:latin typeface="Calibri"/>
                <a:ea typeface="Calibri"/>
                <a:cs typeface="Calibri"/>
              </a:rPr>
              <a:t>Rinvia</a:t>
            </a:r>
            <a:r>
              <a:rPr sz="2000" b="0" i="0" dirty="0">
                <a:solidFill>
                  <a:srgbClr val="5B6470"/>
                </a:solidFill>
                <a:latin typeface="Calibri"/>
                <a:ea typeface="Calibri"/>
                <a:cs typeface="Calibri"/>
              </a:rPr>
              <a:t> all’articolo che disciplina </a:t>
            </a:r>
            <a:r>
              <a:rPr sz="2000" b="0" i="0" dirty="0" err="1">
                <a:solidFill>
                  <a:srgbClr val="5B6470"/>
                </a:solidFill>
                <a:latin typeface="Calibri"/>
                <a:ea typeface="Calibri"/>
                <a:cs typeface="Calibri"/>
              </a:rPr>
              <a:t>obbligo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rimedio</a:t>
            </a:r>
            <a:r>
              <a:rPr sz="2000" b="0" i="0" dirty="0">
                <a:solidFill>
                  <a:srgbClr val="5B6470"/>
                </a:solidFill>
                <a:latin typeface="Calibri"/>
                <a:ea typeface="Calibri"/>
                <a:cs typeface="Calibri"/>
              </a:rPr>
              <a:t>, </a:t>
            </a:r>
            <a:r>
              <a:rPr sz="2000" b="0" i="0" dirty="0" err="1">
                <a:solidFill>
                  <a:srgbClr val="5B6470"/>
                </a:solidFill>
                <a:latin typeface="Calibri"/>
                <a:ea typeface="Calibri"/>
                <a:cs typeface="Calibri"/>
              </a:rPr>
              <a:t>assicurazione</a:t>
            </a:r>
            <a:r>
              <a:rPr sz="2000" b="0" i="0" dirty="0">
                <a:solidFill>
                  <a:srgbClr val="5B6470"/>
                </a:solidFill>
                <a:latin typeface="Calibri"/>
                <a:ea typeface="Calibri"/>
                <a:cs typeface="Calibri"/>
              </a:rPr>
              <a:t> e </a:t>
            </a:r>
            <a:r>
              <a:rPr sz="2000" b="0" i="0" dirty="0" err="1">
                <a:solidFill>
                  <a:srgbClr val="5B6470"/>
                </a:solidFill>
                <a:latin typeface="Calibri"/>
                <a:ea typeface="Calibri"/>
                <a:cs typeface="Calibri"/>
              </a:rPr>
              <a:t>limite</a:t>
            </a:r>
            <a:r>
              <a:rPr sz="2000" b="0" i="0" dirty="0">
                <a:solidFill>
                  <a:srgbClr val="5B6470"/>
                </a:solidFill>
                <a:latin typeface="Calibri"/>
                <a:ea typeface="Calibri"/>
                <a:cs typeface="Calibri"/>
              </a:rPr>
              <a:t> di responsabilità.</a:t>
            </a:r>
          </a:p>
        </p:txBody>
      </p:sp>
      <p:sp>
        <p:nvSpPr>
          <p:cNvPr id="17" name="Rettangolo 16">
            <a:extLst>
              <a:ext uri="{FF2B5EF4-FFF2-40B4-BE49-F238E27FC236}">
                <a16:creationId xmlns:a16="http://schemas.microsoft.com/office/drawing/2014/main" id="{4A49E90E-FBA0-412C-BCB4-D98E829C3772}"/>
              </a:ext>
            </a:extLst>
          </p:cNvPr>
          <p:cNvSpPr>
            <a:spLocks noGrp="1"/>
          </p:cNvSpPr>
          <p:nvPr/>
        </p:nvSpPr>
        <p:spPr>
          <a:xfrm>
            <a:off x="6229350" y="3638550"/>
            <a:ext cx="5562600" cy="28575"/>
          </a:xfrm>
          <a:prstGeom prst="rect">
            <a:avLst/>
          </a:prstGeom>
          <a:solidFill>
            <a:srgbClr val="B91C1C"/>
          </a:solidFill>
          <a:ln w="0">
            <a:noFill/>
            <a:prstDash val="solid"/>
          </a:ln>
        </p:spPr>
        <p:txBody>
          <a:bodyPr/>
          <a:lstStyle/>
          <a:p>
            <a:endParaRPr lang="it-IT"/>
          </a:p>
        </p:txBody>
      </p:sp>
      <p:sp>
        <p:nvSpPr>
          <p:cNvPr id="18" name="Rettangolo 17">
            <a:extLst>
              <a:ext uri="{FF2B5EF4-FFF2-40B4-BE49-F238E27FC236}">
                <a16:creationId xmlns:a16="http://schemas.microsoft.com/office/drawing/2014/main" id="{C64F0072-D022-4D8E-88E1-0961CFFEE9A6}"/>
              </a:ext>
            </a:extLst>
          </p:cNvPr>
          <p:cNvSpPr>
            <a:spLocks noGrp="1"/>
          </p:cNvSpPr>
          <p:nvPr/>
        </p:nvSpPr>
        <p:spPr>
          <a:xfrm>
            <a:off x="6229350" y="37719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Monitora</a:t>
            </a:r>
          </a:p>
        </p:txBody>
      </p:sp>
      <p:sp>
        <p:nvSpPr>
          <p:cNvPr id="19" name="Rettangolo 18">
            <a:extLst>
              <a:ext uri="{FF2B5EF4-FFF2-40B4-BE49-F238E27FC236}">
                <a16:creationId xmlns:a16="http://schemas.microsoft.com/office/drawing/2014/main" id="{0B67A58D-D391-4695-817C-3CCE7DED6EED}"/>
              </a:ext>
            </a:extLst>
          </p:cNvPr>
          <p:cNvSpPr>
            <a:spLocks noGrp="1"/>
          </p:cNvSpPr>
          <p:nvPr/>
        </p:nvSpPr>
        <p:spPr>
          <a:xfrm>
            <a:off x="6229350" y="4229100"/>
            <a:ext cx="5562600" cy="1333500"/>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2000" b="0" i="0" dirty="0">
                <a:solidFill>
                  <a:srgbClr val="5B6470"/>
                </a:solidFill>
                <a:latin typeface="Calibri"/>
                <a:ea typeface="Calibri"/>
                <a:cs typeface="Calibri"/>
              </a:rPr>
              <a:t>Definisce dati, </a:t>
            </a:r>
            <a:r>
              <a:rPr sz="2000" b="0" i="0" dirty="0" err="1">
                <a:solidFill>
                  <a:srgbClr val="5B6470"/>
                </a:solidFill>
                <a:latin typeface="Calibri"/>
                <a:ea typeface="Calibri"/>
                <a:cs typeface="Calibri"/>
              </a:rPr>
              <a:t>frequenza</a:t>
            </a:r>
            <a:r>
              <a:rPr sz="2000" b="0" i="0" dirty="0">
                <a:solidFill>
                  <a:srgbClr val="5B6470"/>
                </a:solidFill>
                <a:latin typeface="Calibri"/>
                <a:ea typeface="Calibri"/>
                <a:cs typeface="Calibri"/>
              </a:rPr>
              <a:t>, soglia, responsabile del controllo e azione di risposta.</a:t>
            </a:r>
          </a:p>
        </p:txBody>
      </p:sp>
    </p:spTree>
    <p:extLst>
      <p:ext uri="{BB962C8B-B14F-4D97-AF65-F5344CB8AC3E}">
        <p14:creationId xmlns:p14="http://schemas.microsoft.com/office/powerpoint/2010/main" val="1734304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478890"/>
            <a:ext cx="11155680" cy="512064"/>
          </a:xfrm>
          <a:prstGeom prst="rect">
            <a:avLst/>
          </a:prstGeom>
          <a:noFill/>
          <a:ln/>
        </p:spPr>
        <p:txBody>
          <a:bodyPr wrap="square" lIns="0" tIns="0" rIns="0" bIns="0" rtlCol="0" anchor="ctr">
            <a:normAutofit/>
          </a:bodyPr>
          <a:lstStyle/>
          <a:p>
            <a:pPr marL="0" indent="0">
              <a:buNone/>
            </a:pPr>
            <a:r>
              <a:rPr lang="en-US" sz="2700" b="1" dirty="0">
                <a:solidFill>
                  <a:srgbClr val="12355B"/>
                </a:solidFill>
                <a:latin typeface="Calibri" pitchFamily="34" charset="0"/>
                <a:ea typeface="Calibri" pitchFamily="34" charset="-122"/>
                <a:cs typeface="Calibri" pitchFamily="34" charset="-120"/>
              </a:rPr>
              <a:t>Non conformità e penali: tempestività e proporzione</a:t>
            </a:r>
            <a:endParaRPr lang="en-US" sz="2700" dirty="0"/>
          </a:p>
        </p:txBody>
      </p:sp>
      <p:sp>
        <p:nvSpPr>
          <p:cNvPr id="4" name="Text 2"/>
          <p:cNvSpPr/>
          <p:nvPr/>
        </p:nvSpPr>
        <p:spPr>
          <a:xfrm>
            <a:off x="1493520" y="5321808"/>
            <a:ext cx="10698480" cy="329184"/>
          </a:xfrm>
          <a:prstGeom prst="rect">
            <a:avLst/>
          </a:prstGeom>
          <a:noFill/>
          <a:ln/>
        </p:spPr>
        <p:txBody>
          <a:bodyPr wrap="square" lIns="0" tIns="0" rIns="0" bIns="0" rtlCol="0" anchor="ctr">
            <a:normAutofit/>
          </a:bodyPr>
          <a:lstStyle/>
          <a:p>
            <a:pPr marL="0" indent="0">
              <a:buNone/>
            </a:pPr>
            <a:r>
              <a:rPr lang="en-US" sz="1550" dirty="0">
                <a:solidFill>
                  <a:srgbClr val="666666"/>
                </a:solidFill>
                <a:latin typeface="Calibri" pitchFamily="34" charset="0"/>
                <a:ea typeface="Calibri" pitchFamily="34" charset="-122"/>
                <a:cs typeface="Calibri" pitchFamily="34" charset="-120"/>
              </a:rPr>
              <a:t>La penale è efficace solo se il fatto è misurato, contestato e collegato alla clausola contrattuale.</a:t>
            </a:r>
            <a:endParaRPr lang="en-US" sz="1550" dirty="0"/>
          </a:p>
        </p:txBody>
      </p:sp>
      <p:sp>
        <p:nvSpPr>
          <p:cNvPr id="5" name="Shape 3"/>
          <p:cNvSpPr/>
          <p:nvPr/>
        </p:nvSpPr>
        <p:spPr>
          <a:xfrm>
            <a:off x="502920" y="1499616"/>
            <a:ext cx="11109960" cy="0"/>
          </a:xfrm>
          <a:prstGeom prst="line">
            <a:avLst/>
          </a:prstGeom>
          <a:noFill/>
          <a:ln w="12700">
            <a:solidFill>
              <a:srgbClr val="D9E2EC"/>
            </a:solidFill>
            <a:prstDash val="solid"/>
          </a:ln>
        </p:spPr>
        <p:txBody>
          <a:bodyPr/>
          <a:lstStyle/>
          <a:p>
            <a:endParaRPr lang="it-IT"/>
          </a:p>
        </p:txBody>
      </p:sp>
      <p:sp>
        <p:nvSpPr>
          <p:cNvPr id="9" name="Text 7"/>
          <p:cNvSpPr/>
          <p:nvPr/>
        </p:nvSpPr>
        <p:spPr>
          <a:xfrm>
            <a:off x="11475720" y="6510528"/>
            <a:ext cx="228600" cy="164592"/>
          </a:xfrm>
          <a:prstGeom prst="rect">
            <a:avLst/>
          </a:prstGeom>
          <a:noFill/>
          <a:ln/>
        </p:spPr>
        <p:txBody>
          <a:bodyPr wrap="square" lIns="0" tIns="0" rIns="0" bIns="0" rtlCol="0" anchor="ctr"/>
          <a:lstStyle/>
          <a:p>
            <a:pPr marL="0" indent="0" algn="r">
              <a:buNone/>
            </a:pPr>
            <a:r>
              <a:rPr lang="en-US" sz="750" dirty="0">
                <a:solidFill>
                  <a:srgbClr val="666666"/>
                </a:solidFill>
                <a:latin typeface="Calibri" pitchFamily="34" charset="0"/>
                <a:ea typeface="Calibri" pitchFamily="34" charset="-122"/>
                <a:cs typeface="Calibri" pitchFamily="34" charset="-120"/>
              </a:rPr>
              <a:t>23</a:t>
            </a:r>
            <a:endParaRPr lang="en-US" sz="750" dirty="0"/>
          </a:p>
        </p:txBody>
      </p:sp>
      <p:sp>
        <p:nvSpPr>
          <p:cNvPr id="10" name="Text 8"/>
          <p:cNvSpPr/>
          <p:nvPr/>
        </p:nvSpPr>
        <p:spPr>
          <a:xfrm>
            <a:off x="685800" y="1783080"/>
            <a:ext cx="5806440" cy="4343400"/>
          </a:xfrm>
          <a:prstGeom prst="rect">
            <a:avLst/>
          </a:prstGeom>
          <a:noFill/>
          <a:ln/>
        </p:spPr>
        <p:txBody>
          <a:bodyPr wrap="square" lIns="508" tIns="508" rIns="508" bIns="508" rtlCol="0" anchor="t">
            <a:normAutofit/>
          </a:bodyPr>
          <a:lstStyle/>
          <a:p>
            <a:pPr marL="0" indent="0">
              <a:buNone/>
            </a:pPr>
            <a:r>
              <a:rPr lang="en-US" dirty="0">
                <a:solidFill>
                  <a:srgbClr val="1C1C1C"/>
                </a:solidFill>
                <a:latin typeface="Calibri" panose="020F0502020204030204" pitchFamily="34" charset="0"/>
                <a:ea typeface="Calibri" pitchFamily="34" charset="-122"/>
                <a:cs typeface="Calibri" panose="020F0502020204030204" pitchFamily="34" charset="0"/>
              </a:rPr>
              <a:t>01   Rilevazione del fatto: data, luogo, prestazione, parametro violato</a:t>
            </a:r>
            <a:endParaRPr lang="en-US" dirty="0">
              <a:latin typeface="Calibri" panose="020F0502020204030204" pitchFamily="34" charset="0"/>
              <a:cs typeface="Calibri" panose="020F0502020204030204" pitchFamily="34" charset="0"/>
            </a:endParaRPr>
          </a:p>
          <a:p>
            <a:pPr marL="0" indent="0">
              <a:buNone/>
            </a:pPr>
            <a:r>
              <a:rPr lang="en-US" dirty="0">
                <a:solidFill>
                  <a:srgbClr val="1C1C1C"/>
                </a:solidFill>
                <a:latin typeface="Calibri" panose="020F0502020204030204" pitchFamily="34" charset="0"/>
                <a:ea typeface="Calibri" pitchFamily="34" charset="-122"/>
                <a:cs typeface="Calibri" panose="020F0502020204030204" pitchFamily="34" charset="0"/>
              </a:rPr>
              <a:t>02   Evidenza: report, foto, log, ticket, sopralluogo, dichiarazioni utenti</a:t>
            </a:r>
            <a:endParaRPr lang="en-US" dirty="0">
              <a:latin typeface="Calibri" panose="020F0502020204030204" pitchFamily="34" charset="0"/>
              <a:cs typeface="Calibri" panose="020F0502020204030204" pitchFamily="34" charset="0"/>
            </a:endParaRPr>
          </a:p>
          <a:p>
            <a:pPr marL="0" indent="0">
              <a:buNone/>
            </a:pPr>
            <a:r>
              <a:rPr lang="en-US" dirty="0">
                <a:solidFill>
                  <a:srgbClr val="1C1C1C"/>
                </a:solidFill>
                <a:latin typeface="Calibri" panose="020F0502020204030204" pitchFamily="34" charset="0"/>
                <a:ea typeface="Calibri" pitchFamily="34" charset="-122"/>
                <a:cs typeface="Calibri" panose="020F0502020204030204" pitchFamily="34" charset="0"/>
              </a:rPr>
              <a:t>03   Contestazione: clausola violata, termine per controdeduzioni</a:t>
            </a:r>
            <a:endParaRPr lang="en-US" dirty="0">
              <a:latin typeface="Calibri" panose="020F0502020204030204" pitchFamily="34" charset="0"/>
              <a:cs typeface="Calibri" panose="020F0502020204030204" pitchFamily="34" charset="0"/>
            </a:endParaRPr>
          </a:p>
          <a:p>
            <a:pPr marL="0" indent="0">
              <a:buNone/>
            </a:pPr>
            <a:r>
              <a:rPr lang="en-US" dirty="0">
                <a:solidFill>
                  <a:srgbClr val="1C1C1C"/>
                </a:solidFill>
                <a:latin typeface="Calibri" panose="020F0502020204030204" pitchFamily="34" charset="0"/>
                <a:ea typeface="Calibri" pitchFamily="34" charset="-122"/>
                <a:cs typeface="Calibri" panose="020F0502020204030204" pitchFamily="34" charset="0"/>
              </a:rPr>
              <a:t>04   Valutazione: riscontri dell’esecutore e proporzionalità della misura</a:t>
            </a:r>
            <a:endParaRPr lang="en-US" dirty="0">
              <a:latin typeface="Calibri" panose="020F0502020204030204" pitchFamily="34" charset="0"/>
              <a:cs typeface="Calibri" panose="020F0502020204030204" pitchFamily="34" charset="0"/>
            </a:endParaRPr>
          </a:p>
          <a:p>
            <a:pPr marL="0" indent="0">
              <a:buNone/>
            </a:pPr>
            <a:r>
              <a:rPr lang="en-US" dirty="0">
                <a:solidFill>
                  <a:srgbClr val="1C1C1C"/>
                </a:solidFill>
                <a:latin typeface="Calibri" panose="020F0502020204030204" pitchFamily="34" charset="0"/>
                <a:ea typeface="Calibri" pitchFamily="34" charset="-122"/>
                <a:cs typeface="Calibri" panose="020F0502020204030204" pitchFamily="34" charset="0"/>
              </a:rPr>
              <a:t>05   Decisione: penale/detrazione/rimedio, con tracciamento nel fascicolo</a:t>
            </a:r>
            <a:endParaRPr lang="en-US" dirty="0">
              <a:latin typeface="Calibri" panose="020F0502020204030204" pitchFamily="34" charset="0"/>
              <a:cs typeface="Calibri" panose="020F0502020204030204" pitchFamily="34" charset="0"/>
            </a:endParaRPr>
          </a:p>
          <a:p>
            <a:pPr marL="0" indent="0">
              <a:buNone/>
            </a:pPr>
            <a:r>
              <a:rPr lang="en-US" dirty="0">
                <a:solidFill>
                  <a:srgbClr val="1C1C1C"/>
                </a:solidFill>
                <a:latin typeface="Calibri" panose="020F0502020204030204" pitchFamily="34" charset="0"/>
                <a:ea typeface="Calibri" pitchFamily="34" charset="-122"/>
                <a:cs typeface="Calibri" panose="020F0502020204030204" pitchFamily="34" charset="0"/>
              </a:rPr>
              <a:t>06   Verifica che l’anomalia sia effettivamente rimossa</a:t>
            </a:r>
            <a:endParaRPr lang="en-US" dirty="0">
              <a:latin typeface="Calibri" panose="020F0502020204030204" pitchFamily="34" charset="0"/>
              <a:cs typeface="Calibri" panose="020F0502020204030204" pitchFamily="34" charset="0"/>
            </a:endParaRPr>
          </a:p>
        </p:txBody>
      </p:sp>
      <p:sp>
        <p:nvSpPr>
          <p:cNvPr id="11" name="Text 9"/>
          <p:cNvSpPr/>
          <p:nvPr/>
        </p:nvSpPr>
        <p:spPr>
          <a:xfrm>
            <a:off x="6812280" y="1828800"/>
            <a:ext cx="4617720" cy="320040"/>
          </a:xfrm>
          <a:prstGeom prst="rect">
            <a:avLst/>
          </a:prstGeom>
          <a:noFill/>
          <a:ln/>
        </p:spPr>
        <p:txBody>
          <a:bodyPr wrap="square" lIns="1016" tIns="1016" rIns="1016" bIns="1016" rtlCol="0" anchor="t">
            <a:normAutofit/>
          </a:bodyPr>
          <a:lstStyle/>
          <a:p>
            <a:pPr marL="0" indent="0" algn="l">
              <a:buNone/>
            </a:pPr>
            <a:r>
              <a:rPr lang="en-US" sz="1850" b="1" dirty="0">
                <a:solidFill>
                  <a:srgbClr val="12355B"/>
                </a:solidFill>
                <a:latin typeface="Calibri" pitchFamily="34" charset="0"/>
                <a:ea typeface="Calibri" pitchFamily="34" charset="-122"/>
                <a:cs typeface="Calibri" pitchFamily="34" charset="-120"/>
              </a:rPr>
              <a:t>Formula di controllo</a:t>
            </a:r>
            <a:endParaRPr lang="en-US" sz="1850" dirty="0"/>
          </a:p>
        </p:txBody>
      </p:sp>
      <p:sp>
        <p:nvSpPr>
          <p:cNvPr id="12" name="Text 10"/>
          <p:cNvSpPr/>
          <p:nvPr/>
        </p:nvSpPr>
        <p:spPr>
          <a:xfrm>
            <a:off x="6812280" y="2423160"/>
            <a:ext cx="4617720" cy="914400"/>
          </a:xfrm>
          <a:prstGeom prst="rect">
            <a:avLst/>
          </a:prstGeom>
          <a:solidFill>
            <a:srgbClr val="FFF4D6"/>
          </a:solidFill>
          <a:ln w="12700">
            <a:solidFill>
              <a:srgbClr val="FFF4D6"/>
            </a:solidFill>
          </a:ln>
        </p:spPr>
        <p:txBody>
          <a:bodyPr wrap="square" lIns="1016" tIns="1016" rIns="1016" bIns="1016" rtlCol="0" anchor="t">
            <a:normAutofit/>
          </a:bodyPr>
          <a:lstStyle/>
          <a:p>
            <a:pPr marL="0" indent="0" algn="ctr">
              <a:buNone/>
            </a:pPr>
            <a:r>
              <a:rPr lang="en-US" sz="2000" b="1" dirty="0">
                <a:solidFill>
                  <a:srgbClr val="1C1C1C"/>
                </a:solidFill>
                <a:latin typeface="Calibri" pitchFamily="34" charset="0"/>
                <a:ea typeface="Calibri" pitchFamily="34" charset="-122"/>
                <a:cs typeface="Calibri" pitchFamily="34" charset="-120"/>
              </a:rPr>
              <a:t>Fatto + prova + clausola + contraddittorio + decisione = penale difendibile</a:t>
            </a:r>
            <a:endParaRPr lang="en-US" sz="2000" dirty="0"/>
          </a:p>
        </p:txBody>
      </p:sp>
      <p:sp>
        <p:nvSpPr>
          <p:cNvPr id="13" name="Text 11"/>
          <p:cNvSpPr/>
          <p:nvPr/>
        </p:nvSpPr>
        <p:spPr>
          <a:xfrm>
            <a:off x="6812280" y="3977640"/>
            <a:ext cx="4617720" cy="1005840"/>
          </a:xfrm>
          <a:prstGeom prst="rect">
            <a:avLst/>
          </a:prstGeom>
          <a:solidFill>
            <a:srgbClr val="F5F7FA"/>
          </a:solidFill>
          <a:ln w="12700">
            <a:solidFill>
              <a:srgbClr val="F5F7FA"/>
            </a:solidFill>
          </a:ln>
        </p:spPr>
        <p:txBody>
          <a:bodyPr wrap="square" lIns="1016" tIns="1016" rIns="1016" bIns="1016" rtlCol="0" anchor="t">
            <a:normAutofit/>
          </a:bodyPr>
          <a:lstStyle/>
          <a:p>
            <a:pPr marL="0" indent="0" algn="l">
              <a:buNone/>
            </a:pPr>
            <a:r>
              <a:rPr lang="en-US" sz="1680" dirty="0">
                <a:solidFill>
                  <a:srgbClr val="1C1C1C"/>
                </a:solidFill>
                <a:latin typeface="Calibri" pitchFamily="34" charset="0"/>
                <a:ea typeface="Calibri" pitchFamily="34" charset="-122"/>
                <a:cs typeface="Calibri" pitchFamily="34" charset="-120"/>
              </a:rPr>
              <a:t>Senza questa catena la penale diventa vulnerabile: sembra sanzione “a sorpresa” anziché conseguenza contrattuale misurata.</a:t>
            </a:r>
            <a:endParaRPr lang="en-US" sz="1680" dirty="0"/>
          </a:p>
        </p:txBody>
      </p:sp>
    </p:spTree>
    <p:extLst>
      <p:ext uri="{BB962C8B-B14F-4D97-AF65-F5344CB8AC3E}">
        <p14:creationId xmlns:p14="http://schemas.microsoft.com/office/powerpoint/2010/main" val="400969897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C67A2F6A-408E-43F3-8171-90729C3B8557}"/>
              </a:ext>
            </a:extLst>
          </p:cNvPr>
          <p:cNvSpPr>
            <a:spLocks noGrp="1"/>
          </p:cNvSpPr>
          <p:nvPr/>
        </p:nvSpPr>
        <p:spPr>
          <a:xfrm>
            <a:off x="400050" y="4381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a:solidFill>
                  <a:srgbClr val="1F2937"/>
                </a:solidFill>
                <a:latin typeface="Calibri"/>
                <a:ea typeface="Calibri"/>
                <a:cs typeface="Calibri"/>
              </a:rPr>
              <a:t>Le colonne minime rendono la matrice verificabile</a:t>
            </a:r>
          </a:p>
        </p:txBody>
      </p:sp>
      <p:sp>
        <p:nvSpPr>
          <p:cNvPr id="4" name="Rettangolo 3">
            <a:extLst>
              <a:ext uri="{FF2B5EF4-FFF2-40B4-BE49-F238E27FC236}">
                <a16:creationId xmlns:a16="http://schemas.microsoft.com/office/drawing/2014/main" id="{7BCEB866-139F-426D-8DF6-8EFC7E447515}"/>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3DAFDEFC-528D-4F2D-A789-F644EBBD385A}"/>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0876544E-5A99-48A4-837B-5DC18ABB676A}"/>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32</a:t>
            </a:r>
          </a:p>
        </p:txBody>
      </p:sp>
      <p:sp>
        <p:nvSpPr>
          <p:cNvPr id="8" name="Rettangolo 7">
            <a:extLst>
              <a:ext uri="{FF2B5EF4-FFF2-40B4-BE49-F238E27FC236}">
                <a16:creationId xmlns:a16="http://schemas.microsoft.com/office/drawing/2014/main" id="{FB0D0F31-444F-4702-A69A-FB7E8D4A6335}"/>
              </a:ext>
            </a:extLst>
          </p:cNvPr>
          <p:cNvSpPr>
            <a:spLocks noGrp="1"/>
          </p:cNvSpPr>
          <p:nvPr/>
        </p:nvSpPr>
        <p:spPr>
          <a:xfrm>
            <a:off x="400050" y="1333500"/>
            <a:ext cx="2506218" cy="4572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274C7199-9A87-40FA-9062-638F8563F1B8}"/>
              </a:ext>
            </a:extLst>
          </p:cNvPr>
          <p:cNvSpPr>
            <a:spLocks noGrp="1"/>
          </p:cNvSpPr>
          <p:nvPr/>
        </p:nvSpPr>
        <p:spPr>
          <a:xfrm>
            <a:off x="476250" y="1409700"/>
            <a:ext cx="2353818"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Campo</a:t>
            </a:r>
          </a:p>
        </p:txBody>
      </p:sp>
      <p:sp>
        <p:nvSpPr>
          <p:cNvPr id="10" name="Rettangolo 9">
            <a:extLst>
              <a:ext uri="{FF2B5EF4-FFF2-40B4-BE49-F238E27FC236}">
                <a16:creationId xmlns:a16="http://schemas.microsoft.com/office/drawing/2014/main" id="{76AF7D98-90F3-4553-AFDD-1A90E98AF2B1}"/>
              </a:ext>
            </a:extLst>
          </p:cNvPr>
          <p:cNvSpPr>
            <a:spLocks noGrp="1"/>
          </p:cNvSpPr>
          <p:nvPr/>
        </p:nvSpPr>
        <p:spPr>
          <a:xfrm>
            <a:off x="2906268" y="1333500"/>
            <a:ext cx="5126355" cy="4572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F29DC84A-1437-4992-A06B-17044794CF04}"/>
              </a:ext>
            </a:extLst>
          </p:cNvPr>
          <p:cNvSpPr>
            <a:spLocks noGrp="1"/>
          </p:cNvSpPr>
          <p:nvPr/>
        </p:nvSpPr>
        <p:spPr>
          <a:xfrm>
            <a:off x="2982468" y="1409700"/>
            <a:ext cx="4973955"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Che cosa deve contenere</a:t>
            </a:r>
          </a:p>
        </p:txBody>
      </p:sp>
      <p:sp>
        <p:nvSpPr>
          <p:cNvPr id="12" name="Rettangolo 11">
            <a:extLst>
              <a:ext uri="{FF2B5EF4-FFF2-40B4-BE49-F238E27FC236}">
                <a16:creationId xmlns:a16="http://schemas.microsoft.com/office/drawing/2014/main" id="{0896E433-1B46-48CF-B449-553EE1A8E0B5}"/>
              </a:ext>
            </a:extLst>
          </p:cNvPr>
          <p:cNvSpPr>
            <a:spLocks noGrp="1"/>
          </p:cNvSpPr>
          <p:nvPr/>
        </p:nvSpPr>
        <p:spPr>
          <a:xfrm>
            <a:off x="8032623" y="1333500"/>
            <a:ext cx="3759327" cy="4572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BCB0C678-29D4-4B3F-A27C-6D7E12F890C3}"/>
              </a:ext>
            </a:extLst>
          </p:cNvPr>
          <p:cNvSpPr>
            <a:spLocks noGrp="1"/>
          </p:cNvSpPr>
          <p:nvPr/>
        </p:nvSpPr>
        <p:spPr>
          <a:xfrm>
            <a:off x="8108823" y="1409700"/>
            <a:ext cx="3606927" cy="3429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Errore da evitare</a:t>
            </a:r>
          </a:p>
        </p:txBody>
      </p:sp>
      <p:sp>
        <p:nvSpPr>
          <p:cNvPr id="14" name="Rettangolo 13">
            <a:extLst>
              <a:ext uri="{FF2B5EF4-FFF2-40B4-BE49-F238E27FC236}">
                <a16:creationId xmlns:a16="http://schemas.microsoft.com/office/drawing/2014/main" id="{3E3A5AF7-D37A-44C5-B1AD-5297A2372591}"/>
              </a:ext>
            </a:extLst>
          </p:cNvPr>
          <p:cNvSpPr>
            <a:spLocks noGrp="1"/>
          </p:cNvSpPr>
          <p:nvPr/>
        </p:nvSpPr>
        <p:spPr>
          <a:xfrm>
            <a:off x="400050" y="1790700"/>
            <a:ext cx="2506218" cy="701675"/>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F7EA26DD-88B6-4427-88E9-2D93A89F476A}"/>
              </a:ext>
            </a:extLst>
          </p:cNvPr>
          <p:cNvSpPr>
            <a:spLocks noGrp="1"/>
          </p:cNvSpPr>
          <p:nvPr/>
        </p:nvSpPr>
        <p:spPr>
          <a:xfrm>
            <a:off x="476250" y="1857375"/>
            <a:ext cx="2353818"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Evento e causa</a:t>
            </a:r>
          </a:p>
        </p:txBody>
      </p:sp>
      <p:sp>
        <p:nvSpPr>
          <p:cNvPr id="16" name="Rettangolo 15">
            <a:extLst>
              <a:ext uri="{FF2B5EF4-FFF2-40B4-BE49-F238E27FC236}">
                <a16:creationId xmlns:a16="http://schemas.microsoft.com/office/drawing/2014/main" id="{C3909888-402B-4375-9C78-9449418876CD}"/>
              </a:ext>
            </a:extLst>
          </p:cNvPr>
          <p:cNvSpPr>
            <a:spLocks noGrp="1"/>
          </p:cNvSpPr>
          <p:nvPr/>
        </p:nvSpPr>
        <p:spPr>
          <a:xfrm>
            <a:off x="2906268" y="1790700"/>
            <a:ext cx="5126355" cy="701675"/>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AFEB0D87-BC44-4B8D-A5BF-4260B011C059}"/>
              </a:ext>
            </a:extLst>
          </p:cNvPr>
          <p:cNvSpPr>
            <a:spLocks noGrp="1"/>
          </p:cNvSpPr>
          <p:nvPr/>
        </p:nvSpPr>
        <p:spPr>
          <a:xfrm>
            <a:off x="2982468" y="1857375"/>
            <a:ext cx="4973955"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Descrizione concreta e fase</a:t>
            </a:r>
          </a:p>
        </p:txBody>
      </p:sp>
      <p:sp>
        <p:nvSpPr>
          <p:cNvPr id="18" name="Rettangolo 17">
            <a:extLst>
              <a:ext uri="{FF2B5EF4-FFF2-40B4-BE49-F238E27FC236}">
                <a16:creationId xmlns:a16="http://schemas.microsoft.com/office/drawing/2014/main" id="{5A8399C3-5158-47DC-98F3-C74DB94E34DD}"/>
              </a:ext>
            </a:extLst>
          </p:cNvPr>
          <p:cNvSpPr>
            <a:spLocks noGrp="1"/>
          </p:cNvSpPr>
          <p:nvPr/>
        </p:nvSpPr>
        <p:spPr>
          <a:xfrm>
            <a:off x="8032623" y="1790700"/>
            <a:ext cx="3759327" cy="701675"/>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8F0ACE43-C8AF-43F2-872A-B725D534EC8D}"/>
              </a:ext>
            </a:extLst>
          </p:cNvPr>
          <p:cNvSpPr>
            <a:spLocks noGrp="1"/>
          </p:cNvSpPr>
          <p:nvPr/>
        </p:nvSpPr>
        <p:spPr>
          <a:xfrm>
            <a:off x="8108823" y="1857375"/>
            <a:ext cx="360692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Scrivere solo “rischio costruzione”</a:t>
            </a:r>
          </a:p>
        </p:txBody>
      </p:sp>
      <p:sp>
        <p:nvSpPr>
          <p:cNvPr id="20" name="Rettangolo 19">
            <a:extLst>
              <a:ext uri="{FF2B5EF4-FFF2-40B4-BE49-F238E27FC236}">
                <a16:creationId xmlns:a16="http://schemas.microsoft.com/office/drawing/2014/main" id="{6BBE3BD6-F1F3-493D-9394-586E16D28A24}"/>
              </a:ext>
            </a:extLst>
          </p:cNvPr>
          <p:cNvSpPr>
            <a:spLocks noGrp="1"/>
          </p:cNvSpPr>
          <p:nvPr/>
        </p:nvSpPr>
        <p:spPr>
          <a:xfrm>
            <a:off x="400050" y="2492375"/>
            <a:ext cx="2506218" cy="701675"/>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8E7E7731-B365-47B9-90AC-47D062B7034D}"/>
              </a:ext>
            </a:extLst>
          </p:cNvPr>
          <p:cNvSpPr>
            <a:spLocks noGrp="1"/>
          </p:cNvSpPr>
          <p:nvPr/>
        </p:nvSpPr>
        <p:spPr>
          <a:xfrm>
            <a:off x="476250" y="2559050"/>
            <a:ext cx="2353818"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Probabilità / impatto</a:t>
            </a:r>
          </a:p>
        </p:txBody>
      </p:sp>
      <p:sp>
        <p:nvSpPr>
          <p:cNvPr id="22" name="Rettangolo 21">
            <a:extLst>
              <a:ext uri="{FF2B5EF4-FFF2-40B4-BE49-F238E27FC236}">
                <a16:creationId xmlns:a16="http://schemas.microsoft.com/office/drawing/2014/main" id="{009E2C8B-53D6-4E4E-85E8-C3DF690356AD}"/>
              </a:ext>
            </a:extLst>
          </p:cNvPr>
          <p:cNvSpPr>
            <a:spLocks noGrp="1"/>
          </p:cNvSpPr>
          <p:nvPr/>
        </p:nvSpPr>
        <p:spPr>
          <a:xfrm>
            <a:off x="2906268" y="2492375"/>
            <a:ext cx="5126355" cy="701675"/>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AA1A499F-FF93-4E91-A35D-C78C9264F6C7}"/>
              </a:ext>
            </a:extLst>
          </p:cNvPr>
          <p:cNvSpPr>
            <a:spLocks noGrp="1"/>
          </p:cNvSpPr>
          <p:nvPr/>
        </p:nvSpPr>
        <p:spPr>
          <a:xfrm>
            <a:off x="2982468" y="2559050"/>
            <a:ext cx="4973955"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Scala motivata prima e dopo mitigazione</a:t>
            </a:r>
          </a:p>
        </p:txBody>
      </p:sp>
      <p:sp>
        <p:nvSpPr>
          <p:cNvPr id="24" name="Rettangolo 23">
            <a:extLst>
              <a:ext uri="{FF2B5EF4-FFF2-40B4-BE49-F238E27FC236}">
                <a16:creationId xmlns:a16="http://schemas.microsoft.com/office/drawing/2014/main" id="{4F457DA4-9EBE-42BF-A1D1-DF0E486A719E}"/>
              </a:ext>
            </a:extLst>
          </p:cNvPr>
          <p:cNvSpPr>
            <a:spLocks noGrp="1"/>
          </p:cNvSpPr>
          <p:nvPr/>
        </p:nvSpPr>
        <p:spPr>
          <a:xfrm>
            <a:off x="8032623" y="2492375"/>
            <a:ext cx="3759327" cy="701675"/>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48F1F49D-DA53-43BC-B20D-A9C7CCD1812A}"/>
              </a:ext>
            </a:extLst>
          </p:cNvPr>
          <p:cNvSpPr>
            <a:spLocks noGrp="1"/>
          </p:cNvSpPr>
          <p:nvPr/>
        </p:nvSpPr>
        <p:spPr>
          <a:xfrm>
            <a:off x="8108823" y="2559050"/>
            <a:ext cx="360692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Numeri senza evidenza o senza data</a:t>
            </a:r>
          </a:p>
        </p:txBody>
      </p:sp>
      <p:sp>
        <p:nvSpPr>
          <p:cNvPr id="26" name="Rettangolo 25">
            <a:extLst>
              <a:ext uri="{FF2B5EF4-FFF2-40B4-BE49-F238E27FC236}">
                <a16:creationId xmlns:a16="http://schemas.microsoft.com/office/drawing/2014/main" id="{8CC1555E-5310-4BF8-97CC-156C54A36283}"/>
              </a:ext>
            </a:extLst>
          </p:cNvPr>
          <p:cNvSpPr>
            <a:spLocks noGrp="1"/>
          </p:cNvSpPr>
          <p:nvPr/>
        </p:nvSpPr>
        <p:spPr>
          <a:xfrm>
            <a:off x="400050" y="3194050"/>
            <a:ext cx="2506218" cy="701675"/>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F5185A47-D591-4080-9E1E-B2EA57B2657C}"/>
              </a:ext>
            </a:extLst>
          </p:cNvPr>
          <p:cNvSpPr>
            <a:spLocks noGrp="1"/>
          </p:cNvSpPr>
          <p:nvPr/>
        </p:nvSpPr>
        <p:spPr>
          <a:xfrm>
            <a:off x="476250" y="3260725"/>
            <a:ext cx="2353818"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Allocazione</a:t>
            </a:r>
          </a:p>
        </p:txBody>
      </p:sp>
      <p:sp>
        <p:nvSpPr>
          <p:cNvPr id="28" name="Rettangolo 27">
            <a:extLst>
              <a:ext uri="{FF2B5EF4-FFF2-40B4-BE49-F238E27FC236}">
                <a16:creationId xmlns:a16="http://schemas.microsoft.com/office/drawing/2014/main" id="{AF37BCC8-0F94-4DB7-8F15-7B37CB03D406}"/>
              </a:ext>
            </a:extLst>
          </p:cNvPr>
          <p:cNvSpPr>
            <a:spLocks noGrp="1"/>
          </p:cNvSpPr>
          <p:nvPr/>
        </p:nvSpPr>
        <p:spPr>
          <a:xfrm>
            <a:off x="2906268" y="3194050"/>
            <a:ext cx="5126355" cy="701675"/>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C661F7EF-FA03-47EA-AFEB-ECCCE5B2AB70}"/>
              </a:ext>
            </a:extLst>
          </p:cNvPr>
          <p:cNvSpPr>
            <a:spLocks noGrp="1"/>
          </p:cNvSpPr>
          <p:nvPr/>
        </p:nvSpPr>
        <p:spPr>
          <a:xfrm>
            <a:off x="2982468" y="3260725"/>
            <a:ext cx="4973955"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Pubblico, privato o condiviso con regola</a:t>
            </a:r>
          </a:p>
        </p:txBody>
      </p:sp>
      <p:sp>
        <p:nvSpPr>
          <p:cNvPr id="30" name="Rettangolo 29">
            <a:extLst>
              <a:ext uri="{FF2B5EF4-FFF2-40B4-BE49-F238E27FC236}">
                <a16:creationId xmlns:a16="http://schemas.microsoft.com/office/drawing/2014/main" id="{30CBC6FB-6349-4CCD-8FC2-4688A73C3A41}"/>
              </a:ext>
            </a:extLst>
          </p:cNvPr>
          <p:cNvSpPr>
            <a:spLocks noGrp="1"/>
          </p:cNvSpPr>
          <p:nvPr/>
        </p:nvSpPr>
        <p:spPr>
          <a:xfrm>
            <a:off x="8032623" y="3194050"/>
            <a:ext cx="3759327" cy="701675"/>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B216C380-C65F-49F7-8D8F-60B27E643309}"/>
              </a:ext>
            </a:extLst>
          </p:cNvPr>
          <p:cNvSpPr>
            <a:spLocks noGrp="1"/>
          </p:cNvSpPr>
          <p:nvPr/>
        </p:nvSpPr>
        <p:spPr>
          <a:xfrm>
            <a:off x="8108823" y="3260725"/>
            <a:ext cx="360692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“Condiviso” senza percentuale o trigger</a:t>
            </a:r>
          </a:p>
        </p:txBody>
      </p:sp>
      <p:sp>
        <p:nvSpPr>
          <p:cNvPr id="32" name="Rettangolo 31">
            <a:extLst>
              <a:ext uri="{FF2B5EF4-FFF2-40B4-BE49-F238E27FC236}">
                <a16:creationId xmlns:a16="http://schemas.microsoft.com/office/drawing/2014/main" id="{44198A91-ABDD-45A8-9AE4-FFEA183E395F}"/>
              </a:ext>
            </a:extLst>
          </p:cNvPr>
          <p:cNvSpPr>
            <a:spLocks noGrp="1"/>
          </p:cNvSpPr>
          <p:nvPr/>
        </p:nvSpPr>
        <p:spPr>
          <a:xfrm>
            <a:off x="400050" y="3895725"/>
            <a:ext cx="2506218" cy="701675"/>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89DCB5DE-EEBE-4DC8-8437-63C223C932F5}"/>
              </a:ext>
            </a:extLst>
          </p:cNvPr>
          <p:cNvSpPr>
            <a:spLocks noGrp="1"/>
          </p:cNvSpPr>
          <p:nvPr/>
        </p:nvSpPr>
        <p:spPr>
          <a:xfrm>
            <a:off x="476250" y="3962400"/>
            <a:ext cx="2353818"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Prevenzione / mitigazione</a:t>
            </a:r>
          </a:p>
        </p:txBody>
      </p:sp>
      <p:sp>
        <p:nvSpPr>
          <p:cNvPr id="34" name="Rettangolo 33">
            <a:extLst>
              <a:ext uri="{FF2B5EF4-FFF2-40B4-BE49-F238E27FC236}">
                <a16:creationId xmlns:a16="http://schemas.microsoft.com/office/drawing/2014/main" id="{BE40B506-821F-4427-8B41-BA2EB8487C5C}"/>
              </a:ext>
            </a:extLst>
          </p:cNvPr>
          <p:cNvSpPr>
            <a:spLocks noGrp="1"/>
          </p:cNvSpPr>
          <p:nvPr/>
        </p:nvSpPr>
        <p:spPr>
          <a:xfrm>
            <a:off x="2906268" y="3895725"/>
            <a:ext cx="5126355" cy="701675"/>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9A06D69E-1900-4E30-A30F-82C63E827F5C}"/>
              </a:ext>
            </a:extLst>
          </p:cNvPr>
          <p:cNvSpPr>
            <a:spLocks noGrp="1"/>
          </p:cNvSpPr>
          <p:nvPr/>
        </p:nvSpPr>
        <p:spPr>
          <a:xfrm>
            <a:off x="2982468" y="3962400"/>
            <a:ext cx="4973955"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Azione, responsabile e costo</a:t>
            </a:r>
          </a:p>
        </p:txBody>
      </p:sp>
      <p:sp>
        <p:nvSpPr>
          <p:cNvPr id="36" name="Rettangolo 35">
            <a:extLst>
              <a:ext uri="{FF2B5EF4-FFF2-40B4-BE49-F238E27FC236}">
                <a16:creationId xmlns:a16="http://schemas.microsoft.com/office/drawing/2014/main" id="{457B5750-07EA-4BDF-B632-62B32E82D742}"/>
              </a:ext>
            </a:extLst>
          </p:cNvPr>
          <p:cNvSpPr>
            <a:spLocks noGrp="1"/>
          </p:cNvSpPr>
          <p:nvPr/>
        </p:nvSpPr>
        <p:spPr>
          <a:xfrm>
            <a:off x="8032623" y="3895725"/>
            <a:ext cx="3759327" cy="701675"/>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F4E066E4-42A8-46FA-8922-92ED99C5A581}"/>
              </a:ext>
            </a:extLst>
          </p:cNvPr>
          <p:cNvSpPr>
            <a:spLocks noGrp="1"/>
          </p:cNvSpPr>
          <p:nvPr/>
        </p:nvSpPr>
        <p:spPr>
          <a:xfrm>
            <a:off x="8108823" y="3962400"/>
            <a:ext cx="360692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Rimedio generico non verificabile</a:t>
            </a:r>
          </a:p>
        </p:txBody>
      </p:sp>
      <p:sp>
        <p:nvSpPr>
          <p:cNvPr id="38" name="Rettangolo 37">
            <a:extLst>
              <a:ext uri="{FF2B5EF4-FFF2-40B4-BE49-F238E27FC236}">
                <a16:creationId xmlns:a16="http://schemas.microsoft.com/office/drawing/2014/main" id="{0E810E31-360E-4A40-981A-8300782A84F8}"/>
              </a:ext>
            </a:extLst>
          </p:cNvPr>
          <p:cNvSpPr>
            <a:spLocks noGrp="1"/>
          </p:cNvSpPr>
          <p:nvPr/>
        </p:nvSpPr>
        <p:spPr>
          <a:xfrm>
            <a:off x="400050" y="4597400"/>
            <a:ext cx="2506218" cy="701675"/>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2701D63A-56C4-4FE7-9F8B-6CC63144BF79}"/>
              </a:ext>
            </a:extLst>
          </p:cNvPr>
          <p:cNvSpPr>
            <a:spLocks noGrp="1"/>
          </p:cNvSpPr>
          <p:nvPr/>
        </p:nvSpPr>
        <p:spPr>
          <a:xfrm>
            <a:off x="476250" y="4664075"/>
            <a:ext cx="2353818"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Trigger / evidenza</a:t>
            </a:r>
          </a:p>
        </p:txBody>
      </p:sp>
      <p:sp>
        <p:nvSpPr>
          <p:cNvPr id="40" name="Rettangolo 39">
            <a:extLst>
              <a:ext uri="{FF2B5EF4-FFF2-40B4-BE49-F238E27FC236}">
                <a16:creationId xmlns:a16="http://schemas.microsoft.com/office/drawing/2014/main" id="{C2CA0A0C-0668-4B5F-9698-C11EE0528F8E}"/>
              </a:ext>
            </a:extLst>
          </p:cNvPr>
          <p:cNvSpPr>
            <a:spLocks noGrp="1"/>
          </p:cNvSpPr>
          <p:nvPr/>
        </p:nvSpPr>
        <p:spPr>
          <a:xfrm>
            <a:off x="2906268" y="4597400"/>
            <a:ext cx="5126355" cy="701675"/>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A3799BD9-54E3-44B0-90C0-E2E0F2CA71E6}"/>
              </a:ext>
            </a:extLst>
          </p:cNvPr>
          <p:cNvSpPr>
            <a:spLocks noGrp="1"/>
          </p:cNvSpPr>
          <p:nvPr/>
        </p:nvSpPr>
        <p:spPr>
          <a:xfrm>
            <a:off x="2982468" y="4664075"/>
            <a:ext cx="4973955"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Dato, soglia e fonte documentale</a:t>
            </a:r>
          </a:p>
        </p:txBody>
      </p:sp>
      <p:sp>
        <p:nvSpPr>
          <p:cNvPr id="42" name="Rettangolo 41">
            <a:extLst>
              <a:ext uri="{FF2B5EF4-FFF2-40B4-BE49-F238E27FC236}">
                <a16:creationId xmlns:a16="http://schemas.microsoft.com/office/drawing/2014/main" id="{49D29629-B9F4-4894-996D-C572586CE361}"/>
              </a:ext>
            </a:extLst>
          </p:cNvPr>
          <p:cNvSpPr>
            <a:spLocks noGrp="1"/>
          </p:cNvSpPr>
          <p:nvPr/>
        </p:nvSpPr>
        <p:spPr>
          <a:xfrm>
            <a:off x="8032623" y="4597400"/>
            <a:ext cx="3759327" cy="701675"/>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156252EC-55C1-4364-8B0F-B999B37E59F1}"/>
              </a:ext>
            </a:extLst>
          </p:cNvPr>
          <p:cNvSpPr>
            <a:spLocks noGrp="1"/>
          </p:cNvSpPr>
          <p:nvPr/>
        </p:nvSpPr>
        <p:spPr>
          <a:xfrm>
            <a:off x="8108823" y="4664075"/>
            <a:ext cx="360692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Evento valutato solo ex post</a:t>
            </a:r>
          </a:p>
        </p:txBody>
      </p:sp>
      <p:sp>
        <p:nvSpPr>
          <p:cNvPr id="44" name="Rettangolo 43">
            <a:extLst>
              <a:ext uri="{FF2B5EF4-FFF2-40B4-BE49-F238E27FC236}">
                <a16:creationId xmlns:a16="http://schemas.microsoft.com/office/drawing/2014/main" id="{12E91BBD-D823-4107-A72E-BC69B7A240DB}"/>
              </a:ext>
            </a:extLst>
          </p:cNvPr>
          <p:cNvSpPr>
            <a:spLocks noGrp="1"/>
          </p:cNvSpPr>
          <p:nvPr/>
        </p:nvSpPr>
        <p:spPr>
          <a:xfrm>
            <a:off x="400050" y="5299075"/>
            <a:ext cx="2506218" cy="701675"/>
          </a:xfrm>
          <a:prstGeom prst="rect">
            <a:avLst/>
          </a:prstGeom>
          <a:solidFill>
            <a:srgbClr val="F3F4F6"/>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21987109-59EF-43C8-918D-77747722F58C}"/>
              </a:ext>
            </a:extLst>
          </p:cNvPr>
          <p:cNvSpPr>
            <a:spLocks noGrp="1"/>
          </p:cNvSpPr>
          <p:nvPr/>
        </p:nvSpPr>
        <p:spPr>
          <a:xfrm>
            <a:off x="476250" y="5365750"/>
            <a:ext cx="2353818" cy="587375"/>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Clausola e PEF</a:t>
            </a:r>
          </a:p>
        </p:txBody>
      </p:sp>
      <p:sp>
        <p:nvSpPr>
          <p:cNvPr id="46" name="Rettangolo 45">
            <a:extLst>
              <a:ext uri="{FF2B5EF4-FFF2-40B4-BE49-F238E27FC236}">
                <a16:creationId xmlns:a16="http://schemas.microsoft.com/office/drawing/2014/main" id="{1FDA56DC-D522-4104-8CA1-AD28A0FB52FE}"/>
              </a:ext>
            </a:extLst>
          </p:cNvPr>
          <p:cNvSpPr>
            <a:spLocks noGrp="1"/>
          </p:cNvSpPr>
          <p:nvPr/>
        </p:nvSpPr>
        <p:spPr>
          <a:xfrm>
            <a:off x="2906268" y="5299075"/>
            <a:ext cx="5126355" cy="701675"/>
          </a:xfrm>
          <a:prstGeom prst="rect">
            <a:avLst/>
          </a:prstGeom>
          <a:solidFill>
            <a:srgbClr val="F3F4F6"/>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B47D1CEA-7A12-45AB-B06D-6F495A1BC40C}"/>
              </a:ext>
            </a:extLst>
          </p:cNvPr>
          <p:cNvSpPr>
            <a:spLocks noGrp="1"/>
          </p:cNvSpPr>
          <p:nvPr/>
        </p:nvSpPr>
        <p:spPr>
          <a:xfrm>
            <a:off x="2982468" y="5365750"/>
            <a:ext cx="4973955"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Articolo, rimedio e linea finanziaria</a:t>
            </a:r>
          </a:p>
        </p:txBody>
      </p:sp>
      <p:sp>
        <p:nvSpPr>
          <p:cNvPr id="48" name="Rettangolo 47">
            <a:extLst>
              <a:ext uri="{FF2B5EF4-FFF2-40B4-BE49-F238E27FC236}">
                <a16:creationId xmlns:a16="http://schemas.microsoft.com/office/drawing/2014/main" id="{BC6F9D64-843B-4691-AFC8-F0E27A9EAB98}"/>
              </a:ext>
            </a:extLst>
          </p:cNvPr>
          <p:cNvSpPr>
            <a:spLocks noGrp="1"/>
          </p:cNvSpPr>
          <p:nvPr/>
        </p:nvSpPr>
        <p:spPr>
          <a:xfrm>
            <a:off x="8032623" y="5299075"/>
            <a:ext cx="3759327" cy="701675"/>
          </a:xfrm>
          <a:prstGeom prst="rect">
            <a:avLst/>
          </a:prstGeom>
          <a:solidFill>
            <a:srgbClr val="F3F4F6"/>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6C580E9D-ED99-4C7E-9609-FB6C04A6CF97}"/>
              </a:ext>
            </a:extLst>
          </p:cNvPr>
          <p:cNvSpPr>
            <a:spLocks noGrp="1"/>
          </p:cNvSpPr>
          <p:nvPr/>
        </p:nvSpPr>
        <p:spPr>
          <a:xfrm>
            <a:off x="8108823" y="5365750"/>
            <a:ext cx="3606927" cy="587375"/>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Matrice scollegata dal contratto</a:t>
            </a:r>
          </a:p>
        </p:txBody>
      </p:sp>
    </p:spTree>
    <p:extLst>
      <p:ext uri="{BB962C8B-B14F-4D97-AF65-F5344CB8AC3E}">
        <p14:creationId xmlns:p14="http://schemas.microsoft.com/office/powerpoint/2010/main" val="19455329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ttangolo 46">
            <a:extLst>
              <a:ext uri="{FF2B5EF4-FFF2-40B4-BE49-F238E27FC236}">
                <a16:creationId xmlns:a16="http://schemas.microsoft.com/office/drawing/2014/main" id="{42912E79-D647-40C9-9A6C-667838387B33}"/>
              </a:ext>
            </a:extLst>
          </p:cNvPr>
          <p:cNvSpPr>
            <a:spLocks noGrp="1"/>
          </p:cNvSpPr>
          <p:nvPr/>
        </p:nvSpPr>
        <p:spPr>
          <a:xfrm>
            <a:off x="0" y="0"/>
            <a:ext cx="95250" cy="6858000"/>
          </a:xfrm>
          <a:prstGeom prst="rect">
            <a:avLst/>
          </a:prstGeom>
          <a:solidFill>
            <a:srgbClr val="B91C1C"/>
          </a:solidFill>
          <a:ln w="0">
            <a:noFill/>
            <a:prstDash val="solid"/>
          </a:ln>
        </p:spPr>
        <p:txBody>
          <a:bodyPr/>
          <a:lstStyle/>
          <a:p>
            <a:endParaRPr lang="it-IT"/>
          </a:p>
        </p:txBody>
      </p:sp>
      <p:sp>
        <p:nvSpPr>
          <p:cNvPr id="3" name="Rettangolo 2">
            <a:extLst>
              <a:ext uri="{FF2B5EF4-FFF2-40B4-BE49-F238E27FC236}">
                <a16:creationId xmlns:a16="http://schemas.microsoft.com/office/drawing/2014/main" id="{6FE25078-6DF4-453B-AA7A-72434C2D3558}"/>
              </a:ext>
            </a:extLst>
          </p:cNvPr>
          <p:cNvSpPr>
            <a:spLocks noGrp="1"/>
          </p:cNvSpPr>
          <p:nvPr/>
        </p:nvSpPr>
        <p:spPr>
          <a:xfrm>
            <a:off x="400050" y="4381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a:solidFill>
                  <a:srgbClr val="1F2937"/>
                </a:solidFill>
                <a:latin typeface="Calibri"/>
                <a:ea typeface="Calibri"/>
                <a:cs typeface="Calibri"/>
              </a:rPr>
              <a:t>Una scala semplice deve produrre priorità</a:t>
            </a:r>
          </a:p>
        </p:txBody>
      </p:sp>
      <p:sp>
        <p:nvSpPr>
          <p:cNvPr id="4" name="Rettangolo 3">
            <a:extLst>
              <a:ext uri="{FF2B5EF4-FFF2-40B4-BE49-F238E27FC236}">
                <a16:creationId xmlns:a16="http://schemas.microsoft.com/office/drawing/2014/main" id="{6DA6746A-164C-4347-976E-8146A1B06E7B}"/>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F09BA47A-A53E-4171-A08A-22C4C5C933E1}"/>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F21D1317-9170-463F-9780-9D304BB5DF0B}"/>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33</a:t>
            </a:r>
          </a:p>
        </p:txBody>
      </p:sp>
      <p:sp>
        <p:nvSpPr>
          <p:cNvPr id="8" name="Rettangolo 7">
            <a:extLst>
              <a:ext uri="{FF2B5EF4-FFF2-40B4-BE49-F238E27FC236}">
                <a16:creationId xmlns:a16="http://schemas.microsoft.com/office/drawing/2014/main" id="{37F0742C-65D2-4A29-884E-6F2BB3271E4D}"/>
              </a:ext>
            </a:extLst>
          </p:cNvPr>
          <p:cNvSpPr>
            <a:spLocks noGrp="1"/>
          </p:cNvSpPr>
          <p:nvPr/>
        </p:nvSpPr>
        <p:spPr>
          <a:xfrm>
            <a:off x="400050" y="1381125"/>
            <a:ext cx="986790" cy="4953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673D669E-E293-4EAE-AE09-12C4EFD76CF3}"/>
              </a:ext>
            </a:extLst>
          </p:cNvPr>
          <p:cNvSpPr>
            <a:spLocks noGrp="1"/>
          </p:cNvSpPr>
          <p:nvPr/>
        </p:nvSpPr>
        <p:spPr>
          <a:xfrm>
            <a:off x="476250" y="1457325"/>
            <a:ext cx="834390"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Valore</a:t>
            </a:r>
          </a:p>
        </p:txBody>
      </p:sp>
      <p:sp>
        <p:nvSpPr>
          <p:cNvPr id="10" name="Rettangolo 9">
            <a:extLst>
              <a:ext uri="{FF2B5EF4-FFF2-40B4-BE49-F238E27FC236}">
                <a16:creationId xmlns:a16="http://schemas.microsoft.com/office/drawing/2014/main" id="{05A24A88-5FF2-4A6B-AD89-23D1D1E3C3A9}"/>
              </a:ext>
            </a:extLst>
          </p:cNvPr>
          <p:cNvSpPr>
            <a:spLocks noGrp="1"/>
          </p:cNvSpPr>
          <p:nvPr/>
        </p:nvSpPr>
        <p:spPr>
          <a:xfrm>
            <a:off x="1386840" y="1381125"/>
            <a:ext cx="2114550" cy="4953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96397854-7E4A-4595-B206-DB096AF9C86B}"/>
              </a:ext>
            </a:extLst>
          </p:cNvPr>
          <p:cNvSpPr>
            <a:spLocks noGrp="1"/>
          </p:cNvSpPr>
          <p:nvPr/>
        </p:nvSpPr>
        <p:spPr>
          <a:xfrm>
            <a:off x="1463040" y="1457325"/>
            <a:ext cx="1962150"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Probabilità</a:t>
            </a:r>
          </a:p>
        </p:txBody>
      </p:sp>
      <p:sp>
        <p:nvSpPr>
          <p:cNvPr id="12" name="Rettangolo 11">
            <a:extLst>
              <a:ext uri="{FF2B5EF4-FFF2-40B4-BE49-F238E27FC236}">
                <a16:creationId xmlns:a16="http://schemas.microsoft.com/office/drawing/2014/main" id="{5AD0A7A9-B3CF-41AB-8730-4D836755B277}"/>
              </a:ext>
            </a:extLst>
          </p:cNvPr>
          <p:cNvSpPr>
            <a:spLocks noGrp="1"/>
          </p:cNvSpPr>
          <p:nvPr/>
        </p:nvSpPr>
        <p:spPr>
          <a:xfrm>
            <a:off x="3501390" y="1381125"/>
            <a:ext cx="3947160" cy="4953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7020F8F6-774F-4E1E-AAAB-F2FAFF9E7262}"/>
              </a:ext>
            </a:extLst>
          </p:cNvPr>
          <p:cNvSpPr>
            <a:spLocks noGrp="1"/>
          </p:cNvSpPr>
          <p:nvPr/>
        </p:nvSpPr>
        <p:spPr>
          <a:xfrm>
            <a:off x="3577590" y="1457325"/>
            <a:ext cx="3794760"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Impatto su costo / tempo / servizio</a:t>
            </a:r>
          </a:p>
        </p:txBody>
      </p:sp>
      <p:sp>
        <p:nvSpPr>
          <p:cNvPr id="14" name="Rettangolo 13">
            <a:extLst>
              <a:ext uri="{FF2B5EF4-FFF2-40B4-BE49-F238E27FC236}">
                <a16:creationId xmlns:a16="http://schemas.microsoft.com/office/drawing/2014/main" id="{1E5F226B-E776-4441-862D-F5CA5E4F636A}"/>
              </a:ext>
            </a:extLst>
          </p:cNvPr>
          <p:cNvSpPr>
            <a:spLocks noGrp="1"/>
          </p:cNvSpPr>
          <p:nvPr/>
        </p:nvSpPr>
        <p:spPr>
          <a:xfrm>
            <a:off x="400050" y="1876425"/>
            <a:ext cx="986790" cy="777240"/>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D2220D11-BD38-4357-83DD-C1291C20A906}"/>
              </a:ext>
            </a:extLst>
          </p:cNvPr>
          <p:cNvSpPr>
            <a:spLocks noGrp="1"/>
          </p:cNvSpPr>
          <p:nvPr/>
        </p:nvSpPr>
        <p:spPr>
          <a:xfrm>
            <a:off x="476250" y="1943100"/>
            <a:ext cx="834390" cy="662940"/>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1</a:t>
            </a:r>
          </a:p>
        </p:txBody>
      </p:sp>
      <p:sp>
        <p:nvSpPr>
          <p:cNvPr id="16" name="Rettangolo 15">
            <a:extLst>
              <a:ext uri="{FF2B5EF4-FFF2-40B4-BE49-F238E27FC236}">
                <a16:creationId xmlns:a16="http://schemas.microsoft.com/office/drawing/2014/main" id="{25F1E265-150B-4096-8D2F-049561C70CB3}"/>
              </a:ext>
            </a:extLst>
          </p:cNvPr>
          <p:cNvSpPr>
            <a:spLocks noGrp="1"/>
          </p:cNvSpPr>
          <p:nvPr/>
        </p:nvSpPr>
        <p:spPr>
          <a:xfrm>
            <a:off x="1386840" y="1876425"/>
            <a:ext cx="2114550" cy="777240"/>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C3A968B7-425F-4329-A4F9-911863202B30}"/>
              </a:ext>
            </a:extLst>
          </p:cNvPr>
          <p:cNvSpPr>
            <a:spLocks noGrp="1"/>
          </p:cNvSpPr>
          <p:nvPr/>
        </p:nvSpPr>
        <p:spPr>
          <a:xfrm>
            <a:off x="1463040" y="1943100"/>
            <a:ext cx="196215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Raro: &lt;5%</a:t>
            </a:r>
          </a:p>
        </p:txBody>
      </p:sp>
      <p:sp>
        <p:nvSpPr>
          <p:cNvPr id="18" name="Rettangolo 17">
            <a:extLst>
              <a:ext uri="{FF2B5EF4-FFF2-40B4-BE49-F238E27FC236}">
                <a16:creationId xmlns:a16="http://schemas.microsoft.com/office/drawing/2014/main" id="{FD177E0C-CEAD-46F8-BC10-3A604A868323}"/>
              </a:ext>
            </a:extLst>
          </p:cNvPr>
          <p:cNvSpPr>
            <a:spLocks noGrp="1"/>
          </p:cNvSpPr>
          <p:nvPr/>
        </p:nvSpPr>
        <p:spPr>
          <a:xfrm>
            <a:off x="3501390" y="1876425"/>
            <a:ext cx="3947160" cy="777240"/>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9AE31C30-B694-42CC-A804-34D95E66BD10}"/>
              </a:ext>
            </a:extLst>
          </p:cNvPr>
          <p:cNvSpPr>
            <a:spLocks noGrp="1"/>
          </p:cNvSpPr>
          <p:nvPr/>
        </p:nvSpPr>
        <p:spPr>
          <a:xfrm>
            <a:off x="3577590" y="1943100"/>
            <a:ext cx="379476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Trascurabile; assorbibile nella gestione ordinaria</a:t>
            </a:r>
          </a:p>
        </p:txBody>
      </p:sp>
      <p:sp>
        <p:nvSpPr>
          <p:cNvPr id="20" name="Rettangolo 19">
            <a:extLst>
              <a:ext uri="{FF2B5EF4-FFF2-40B4-BE49-F238E27FC236}">
                <a16:creationId xmlns:a16="http://schemas.microsoft.com/office/drawing/2014/main" id="{062A8E3E-D899-43A9-AD28-D5943767A67C}"/>
              </a:ext>
            </a:extLst>
          </p:cNvPr>
          <p:cNvSpPr>
            <a:spLocks noGrp="1"/>
          </p:cNvSpPr>
          <p:nvPr/>
        </p:nvSpPr>
        <p:spPr>
          <a:xfrm>
            <a:off x="400050" y="2653665"/>
            <a:ext cx="986790" cy="777240"/>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A6AB2928-E89E-4B10-A9CE-4F43DAB56DF2}"/>
              </a:ext>
            </a:extLst>
          </p:cNvPr>
          <p:cNvSpPr>
            <a:spLocks noGrp="1"/>
          </p:cNvSpPr>
          <p:nvPr/>
        </p:nvSpPr>
        <p:spPr>
          <a:xfrm>
            <a:off x="476250" y="2720340"/>
            <a:ext cx="834390" cy="662940"/>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2</a:t>
            </a:r>
          </a:p>
        </p:txBody>
      </p:sp>
      <p:sp>
        <p:nvSpPr>
          <p:cNvPr id="22" name="Rettangolo 21">
            <a:extLst>
              <a:ext uri="{FF2B5EF4-FFF2-40B4-BE49-F238E27FC236}">
                <a16:creationId xmlns:a16="http://schemas.microsoft.com/office/drawing/2014/main" id="{B8427853-57D8-462E-B26D-2287CFD6F4D0}"/>
              </a:ext>
            </a:extLst>
          </p:cNvPr>
          <p:cNvSpPr>
            <a:spLocks noGrp="1"/>
          </p:cNvSpPr>
          <p:nvPr/>
        </p:nvSpPr>
        <p:spPr>
          <a:xfrm>
            <a:off x="1386840" y="2653665"/>
            <a:ext cx="2114550" cy="777240"/>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9B8A63E8-2790-4C24-BE57-260BE8935ED1}"/>
              </a:ext>
            </a:extLst>
          </p:cNvPr>
          <p:cNvSpPr>
            <a:spLocks noGrp="1"/>
          </p:cNvSpPr>
          <p:nvPr/>
        </p:nvSpPr>
        <p:spPr>
          <a:xfrm>
            <a:off x="1463040" y="2720340"/>
            <a:ext cx="196215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Improbabile: 5-15%</a:t>
            </a:r>
          </a:p>
        </p:txBody>
      </p:sp>
      <p:sp>
        <p:nvSpPr>
          <p:cNvPr id="24" name="Rettangolo 23">
            <a:extLst>
              <a:ext uri="{FF2B5EF4-FFF2-40B4-BE49-F238E27FC236}">
                <a16:creationId xmlns:a16="http://schemas.microsoft.com/office/drawing/2014/main" id="{BC4CCA9E-F078-4622-84C0-B0DA154D4B24}"/>
              </a:ext>
            </a:extLst>
          </p:cNvPr>
          <p:cNvSpPr>
            <a:spLocks noGrp="1"/>
          </p:cNvSpPr>
          <p:nvPr/>
        </p:nvSpPr>
        <p:spPr>
          <a:xfrm>
            <a:off x="3501390" y="2653665"/>
            <a:ext cx="3947160" cy="777240"/>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53A7783B-230E-43D5-A373-2E486CAB379A}"/>
              </a:ext>
            </a:extLst>
          </p:cNvPr>
          <p:cNvSpPr>
            <a:spLocks noGrp="1"/>
          </p:cNvSpPr>
          <p:nvPr/>
        </p:nvSpPr>
        <p:spPr>
          <a:xfrm>
            <a:off x="3577590" y="2720340"/>
            <a:ext cx="379476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Limitato; nessun effetto su milestone o covenant</a:t>
            </a:r>
          </a:p>
        </p:txBody>
      </p:sp>
      <p:sp>
        <p:nvSpPr>
          <p:cNvPr id="26" name="Rettangolo 25">
            <a:extLst>
              <a:ext uri="{FF2B5EF4-FFF2-40B4-BE49-F238E27FC236}">
                <a16:creationId xmlns:a16="http://schemas.microsoft.com/office/drawing/2014/main" id="{69D57EC2-32F9-4176-9577-BA4436674FFC}"/>
              </a:ext>
            </a:extLst>
          </p:cNvPr>
          <p:cNvSpPr>
            <a:spLocks noGrp="1"/>
          </p:cNvSpPr>
          <p:nvPr/>
        </p:nvSpPr>
        <p:spPr>
          <a:xfrm>
            <a:off x="400050" y="3430905"/>
            <a:ext cx="986790" cy="777240"/>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F0BDCEE1-758F-44AA-B908-B5F46B5D835B}"/>
              </a:ext>
            </a:extLst>
          </p:cNvPr>
          <p:cNvSpPr>
            <a:spLocks noGrp="1"/>
          </p:cNvSpPr>
          <p:nvPr/>
        </p:nvSpPr>
        <p:spPr>
          <a:xfrm>
            <a:off x="476250" y="3497580"/>
            <a:ext cx="834390" cy="662940"/>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3</a:t>
            </a:r>
          </a:p>
        </p:txBody>
      </p:sp>
      <p:sp>
        <p:nvSpPr>
          <p:cNvPr id="28" name="Rettangolo 27">
            <a:extLst>
              <a:ext uri="{FF2B5EF4-FFF2-40B4-BE49-F238E27FC236}">
                <a16:creationId xmlns:a16="http://schemas.microsoft.com/office/drawing/2014/main" id="{08F0056D-0AEA-40E7-8EC0-A587A2BF3EBA}"/>
              </a:ext>
            </a:extLst>
          </p:cNvPr>
          <p:cNvSpPr>
            <a:spLocks noGrp="1"/>
          </p:cNvSpPr>
          <p:nvPr/>
        </p:nvSpPr>
        <p:spPr>
          <a:xfrm>
            <a:off x="1386840" y="3430905"/>
            <a:ext cx="2114550" cy="777240"/>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80BE77AC-378B-4100-B11D-2847DB859506}"/>
              </a:ext>
            </a:extLst>
          </p:cNvPr>
          <p:cNvSpPr>
            <a:spLocks noGrp="1"/>
          </p:cNvSpPr>
          <p:nvPr/>
        </p:nvSpPr>
        <p:spPr>
          <a:xfrm>
            <a:off x="1463040" y="3497580"/>
            <a:ext cx="196215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Possibile: 15-35%</a:t>
            </a:r>
          </a:p>
        </p:txBody>
      </p:sp>
      <p:sp>
        <p:nvSpPr>
          <p:cNvPr id="30" name="Rettangolo 29">
            <a:extLst>
              <a:ext uri="{FF2B5EF4-FFF2-40B4-BE49-F238E27FC236}">
                <a16:creationId xmlns:a16="http://schemas.microsoft.com/office/drawing/2014/main" id="{9E611F00-DD17-4C16-868D-0E796CA71CDB}"/>
              </a:ext>
            </a:extLst>
          </p:cNvPr>
          <p:cNvSpPr>
            <a:spLocks noGrp="1"/>
          </p:cNvSpPr>
          <p:nvPr/>
        </p:nvSpPr>
        <p:spPr>
          <a:xfrm>
            <a:off x="3501390" y="3430905"/>
            <a:ext cx="3947160" cy="777240"/>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2AA44CCB-7D73-432E-B8DA-AA2C8891209C}"/>
              </a:ext>
            </a:extLst>
          </p:cNvPr>
          <p:cNvSpPr>
            <a:spLocks noGrp="1"/>
          </p:cNvSpPr>
          <p:nvPr/>
        </p:nvSpPr>
        <p:spPr>
          <a:xfrm>
            <a:off x="3577590" y="3497580"/>
            <a:ext cx="379476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Significativo; richiede piano di mitigazione</a:t>
            </a:r>
          </a:p>
        </p:txBody>
      </p:sp>
      <p:sp>
        <p:nvSpPr>
          <p:cNvPr id="32" name="Rettangolo 31">
            <a:extLst>
              <a:ext uri="{FF2B5EF4-FFF2-40B4-BE49-F238E27FC236}">
                <a16:creationId xmlns:a16="http://schemas.microsoft.com/office/drawing/2014/main" id="{2A47A5E3-24FE-4A67-AC91-CC80E4C92860}"/>
              </a:ext>
            </a:extLst>
          </p:cNvPr>
          <p:cNvSpPr>
            <a:spLocks noGrp="1"/>
          </p:cNvSpPr>
          <p:nvPr/>
        </p:nvSpPr>
        <p:spPr>
          <a:xfrm>
            <a:off x="400050" y="4208145"/>
            <a:ext cx="986790" cy="777240"/>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30E55440-592E-4523-9B51-1A121D857D1F}"/>
              </a:ext>
            </a:extLst>
          </p:cNvPr>
          <p:cNvSpPr>
            <a:spLocks noGrp="1"/>
          </p:cNvSpPr>
          <p:nvPr/>
        </p:nvSpPr>
        <p:spPr>
          <a:xfrm>
            <a:off x="476250" y="4274820"/>
            <a:ext cx="834390" cy="662940"/>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4</a:t>
            </a:r>
          </a:p>
        </p:txBody>
      </p:sp>
      <p:sp>
        <p:nvSpPr>
          <p:cNvPr id="34" name="Rettangolo 33">
            <a:extLst>
              <a:ext uri="{FF2B5EF4-FFF2-40B4-BE49-F238E27FC236}">
                <a16:creationId xmlns:a16="http://schemas.microsoft.com/office/drawing/2014/main" id="{8BA5C9D2-7701-4EF3-B2F2-798C56B09584}"/>
              </a:ext>
            </a:extLst>
          </p:cNvPr>
          <p:cNvSpPr>
            <a:spLocks noGrp="1"/>
          </p:cNvSpPr>
          <p:nvPr/>
        </p:nvSpPr>
        <p:spPr>
          <a:xfrm>
            <a:off x="1386840" y="4208145"/>
            <a:ext cx="2114550" cy="777240"/>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B46F44E7-CB88-443B-AB57-A3F31E2F9DC2}"/>
              </a:ext>
            </a:extLst>
          </p:cNvPr>
          <p:cNvSpPr>
            <a:spLocks noGrp="1"/>
          </p:cNvSpPr>
          <p:nvPr/>
        </p:nvSpPr>
        <p:spPr>
          <a:xfrm>
            <a:off x="1463040" y="4274820"/>
            <a:ext cx="196215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Probabile: 35-60%</a:t>
            </a:r>
          </a:p>
        </p:txBody>
      </p:sp>
      <p:sp>
        <p:nvSpPr>
          <p:cNvPr id="36" name="Rettangolo 35">
            <a:extLst>
              <a:ext uri="{FF2B5EF4-FFF2-40B4-BE49-F238E27FC236}">
                <a16:creationId xmlns:a16="http://schemas.microsoft.com/office/drawing/2014/main" id="{ABFCFBB5-D41D-4A11-B8AF-9F93543C2D43}"/>
              </a:ext>
            </a:extLst>
          </p:cNvPr>
          <p:cNvSpPr>
            <a:spLocks noGrp="1"/>
          </p:cNvSpPr>
          <p:nvPr/>
        </p:nvSpPr>
        <p:spPr>
          <a:xfrm>
            <a:off x="3501390" y="4208145"/>
            <a:ext cx="3947160" cy="777240"/>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C8DE25E9-B37E-453C-9A98-31223865B2B7}"/>
              </a:ext>
            </a:extLst>
          </p:cNvPr>
          <p:cNvSpPr>
            <a:spLocks noGrp="1"/>
          </p:cNvSpPr>
          <p:nvPr/>
        </p:nvSpPr>
        <p:spPr>
          <a:xfrm>
            <a:off x="3577590" y="4274820"/>
            <a:ext cx="379476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Grave; incide su canone, tempi o DSCR</a:t>
            </a:r>
          </a:p>
        </p:txBody>
      </p:sp>
      <p:sp>
        <p:nvSpPr>
          <p:cNvPr id="38" name="Rettangolo 37">
            <a:extLst>
              <a:ext uri="{FF2B5EF4-FFF2-40B4-BE49-F238E27FC236}">
                <a16:creationId xmlns:a16="http://schemas.microsoft.com/office/drawing/2014/main" id="{E3590289-914B-49C7-A4ED-30F0F781977E}"/>
              </a:ext>
            </a:extLst>
          </p:cNvPr>
          <p:cNvSpPr>
            <a:spLocks noGrp="1"/>
          </p:cNvSpPr>
          <p:nvPr/>
        </p:nvSpPr>
        <p:spPr>
          <a:xfrm>
            <a:off x="400050" y="4985385"/>
            <a:ext cx="986790" cy="777240"/>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0EF2C988-43F8-4CEC-9AF3-4F62E3577F69}"/>
              </a:ext>
            </a:extLst>
          </p:cNvPr>
          <p:cNvSpPr>
            <a:spLocks noGrp="1"/>
          </p:cNvSpPr>
          <p:nvPr/>
        </p:nvSpPr>
        <p:spPr>
          <a:xfrm>
            <a:off x="476250" y="5052060"/>
            <a:ext cx="834390" cy="662940"/>
          </a:xfrm>
          <a:prstGeom prst="rect">
            <a:avLst/>
          </a:prstGeom>
          <a:noFill/>
          <a:ln w="0">
            <a:noFill/>
            <a:prstDash val="solid"/>
          </a:ln>
        </p:spPr>
        <p:txBody>
          <a:bodyPr wrap="square" anchor="ctr"/>
          <a:lstStyle/>
          <a:p>
            <a:pPr algn="l">
              <a:defRPr sz="1275" b="1" i="0">
                <a:solidFill>
                  <a:srgbClr val="1F2937"/>
                </a:solidFill>
                <a:latin typeface="Calibri"/>
                <a:ea typeface="Calibri"/>
                <a:cs typeface="Calibri"/>
              </a:defRPr>
            </a:pPr>
            <a:r>
              <a:rPr sz="1275" b="1" i="0">
                <a:solidFill>
                  <a:srgbClr val="1F2937"/>
                </a:solidFill>
                <a:latin typeface="Calibri"/>
                <a:ea typeface="Calibri"/>
                <a:cs typeface="Calibri"/>
              </a:rPr>
              <a:t>5</a:t>
            </a:r>
          </a:p>
        </p:txBody>
      </p:sp>
      <p:sp>
        <p:nvSpPr>
          <p:cNvPr id="40" name="Rettangolo 39">
            <a:extLst>
              <a:ext uri="{FF2B5EF4-FFF2-40B4-BE49-F238E27FC236}">
                <a16:creationId xmlns:a16="http://schemas.microsoft.com/office/drawing/2014/main" id="{ADB743E3-E232-4C6C-9BB0-2BCD93D3D5C9}"/>
              </a:ext>
            </a:extLst>
          </p:cNvPr>
          <p:cNvSpPr>
            <a:spLocks noGrp="1"/>
          </p:cNvSpPr>
          <p:nvPr/>
        </p:nvSpPr>
        <p:spPr>
          <a:xfrm>
            <a:off x="1386840" y="4985385"/>
            <a:ext cx="2114550" cy="777240"/>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93320B1F-214F-4DFB-B72A-A5E64879729D}"/>
              </a:ext>
            </a:extLst>
          </p:cNvPr>
          <p:cNvSpPr>
            <a:spLocks noGrp="1"/>
          </p:cNvSpPr>
          <p:nvPr/>
        </p:nvSpPr>
        <p:spPr>
          <a:xfrm>
            <a:off x="1463040" y="5052060"/>
            <a:ext cx="196215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Molto probabile: &gt;60%</a:t>
            </a:r>
          </a:p>
        </p:txBody>
      </p:sp>
      <p:sp>
        <p:nvSpPr>
          <p:cNvPr id="42" name="Rettangolo 41">
            <a:extLst>
              <a:ext uri="{FF2B5EF4-FFF2-40B4-BE49-F238E27FC236}">
                <a16:creationId xmlns:a16="http://schemas.microsoft.com/office/drawing/2014/main" id="{0F79B963-499C-4B30-B1B4-7494183BA33F}"/>
              </a:ext>
            </a:extLst>
          </p:cNvPr>
          <p:cNvSpPr>
            <a:spLocks noGrp="1"/>
          </p:cNvSpPr>
          <p:nvPr/>
        </p:nvSpPr>
        <p:spPr>
          <a:xfrm>
            <a:off x="3501390" y="4985385"/>
            <a:ext cx="3947160" cy="777240"/>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39DEAF15-5EA3-4B03-B5B0-F65FC37FAD6D}"/>
              </a:ext>
            </a:extLst>
          </p:cNvPr>
          <p:cNvSpPr>
            <a:spLocks noGrp="1"/>
          </p:cNvSpPr>
          <p:nvPr/>
        </p:nvSpPr>
        <p:spPr>
          <a:xfrm>
            <a:off x="3577590" y="5052060"/>
            <a:ext cx="3794760" cy="662940"/>
          </a:xfrm>
          <a:prstGeom prst="rect">
            <a:avLst/>
          </a:prstGeom>
          <a:noFill/>
          <a:ln w="0">
            <a:noFill/>
            <a:prstDash val="solid"/>
          </a:ln>
        </p:spPr>
        <p:txBody>
          <a:bodyPr wrap="square" anchor="ctr"/>
          <a:lstStyle/>
          <a:p>
            <a:pPr algn="l">
              <a:defRPr sz="1275" b="0" i="0">
                <a:solidFill>
                  <a:srgbClr val="5B6470"/>
                </a:solidFill>
                <a:latin typeface="Calibri"/>
                <a:ea typeface="Calibri"/>
                <a:cs typeface="Calibri"/>
              </a:defRPr>
            </a:pPr>
            <a:r>
              <a:rPr sz="1275" b="0" i="0">
                <a:solidFill>
                  <a:srgbClr val="5B6470"/>
                </a:solidFill>
                <a:latin typeface="Calibri"/>
                <a:ea typeface="Calibri"/>
                <a:cs typeface="Calibri"/>
              </a:rPr>
              <a:t>Critico; minaccia continuità, sicurezza o equilibrio</a:t>
            </a:r>
          </a:p>
        </p:txBody>
      </p:sp>
      <p:sp>
        <p:nvSpPr>
          <p:cNvPr id="44" name="Rettangolo 43">
            <a:extLst>
              <a:ext uri="{FF2B5EF4-FFF2-40B4-BE49-F238E27FC236}">
                <a16:creationId xmlns:a16="http://schemas.microsoft.com/office/drawing/2014/main" id="{E63E711A-CF2C-4B6D-BD8E-B085CD5972E4}"/>
              </a:ext>
            </a:extLst>
          </p:cNvPr>
          <p:cNvSpPr>
            <a:spLocks noGrp="1"/>
          </p:cNvSpPr>
          <p:nvPr/>
        </p:nvSpPr>
        <p:spPr>
          <a:xfrm>
            <a:off x="8143875" y="1714500"/>
            <a:ext cx="2952750" cy="781050"/>
          </a:xfrm>
          <a:prstGeom prst="rect">
            <a:avLst/>
          </a:prstGeom>
          <a:noFill/>
          <a:ln w="0">
            <a:noFill/>
            <a:prstDash val="solid"/>
          </a:ln>
        </p:spPr>
        <p:txBody>
          <a:bodyPr wrap="square" anchor="t"/>
          <a:lstStyle/>
          <a:p>
            <a:pPr algn="ctr">
              <a:defRPr sz="4200" b="1" i="0">
                <a:solidFill>
                  <a:srgbClr val="B91C1C"/>
                </a:solidFill>
                <a:latin typeface="Calibri"/>
                <a:ea typeface="Calibri"/>
                <a:cs typeface="Calibri"/>
              </a:defRPr>
            </a:pPr>
            <a:r>
              <a:rPr sz="4200" b="1" i="0">
                <a:solidFill>
                  <a:srgbClr val="B91C1C"/>
                </a:solidFill>
                <a:latin typeface="Calibri"/>
                <a:ea typeface="Calibri"/>
                <a:cs typeface="Calibri"/>
              </a:rPr>
              <a:t>P × I</a:t>
            </a:r>
          </a:p>
        </p:txBody>
      </p:sp>
      <p:sp>
        <p:nvSpPr>
          <p:cNvPr id="45" name="Rettangolo 44">
            <a:extLst>
              <a:ext uri="{FF2B5EF4-FFF2-40B4-BE49-F238E27FC236}">
                <a16:creationId xmlns:a16="http://schemas.microsoft.com/office/drawing/2014/main" id="{602F3741-6CC8-4581-B338-DF5ACCA714FA}"/>
              </a:ext>
            </a:extLst>
          </p:cNvPr>
          <p:cNvSpPr>
            <a:spLocks noGrp="1"/>
          </p:cNvSpPr>
          <p:nvPr/>
        </p:nvSpPr>
        <p:spPr>
          <a:xfrm>
            <a:off x="8143875" y="2762250"/>
            <a:ext cx="2952750" cy="2000250"/>
          </a:xfrm>
          <a:prstGeom prst="rect">
            <a:avLst/>
          </a:prstGeom>
          <a:noFill/>
          <a:ln w="0">
            <a:noFill/>
            <a:prstDash val="solid"/>
          </a:ln>
        </p:spPr>
        <p:txBody>
          <a:bodyPr wrap="square" anchor="t"/>
          <a:lstStyle/>
          <a:p>
            <a:pPr algn="ctr">
              <a:defRPr sz="1800" b="1" i="0">
                <a:solidFill>
                  <a:srgbClr val="1F2937"/>
                </a:solidFill>
                <a:latin typeface="Calibri"/>
                <a:ea typeface="Calibri"/>
                <a:cs typeface="Calibri"/>
              </a:defRPr>
            </a:pPr>
            <a:r>
              <a:rPr sz="1800" b="1" i="0">
                <a:solidFill>
                  <a:srgbClr val="1F2937"/>
                </a:solidFill>
                <a:latin typeface="Calibri"/>
                <a:ea typeface="Calibri"/>
                <a:cs typeface="Calibri"/>
              </a:rPr>
              <a:t>1-4  basso</a:t>
            </a:r>
          </a:p>
          <a:p>
            <a:pPr algn="ctr">
              <a:defRPr sz="1800" b="1" i="0">
                <a:solidFill>
                  <a:srgbClr val="1F2937"/>
                </a:solidFill>
                <a:latin typeface="Calibri"/>
                <a:ea typeface="Calibri"/>
                <a:cs typeface="Calibri"/>
              </a:defRPr>
            </a:pPr>
            <a:r>
              <a:rPr sz="1800" b="1" i="0">
                <a:solidFill>
                  <a:srgbClr val="1F2937"/>
                </a:solidFill>
                <a:latin typeface="Calibri"/>
                <a:ea typeface="Calibri"/>
                <a:cs typeface="Calibri"/>
              </a:rPr>
              <a:t>5-9  medio</a:t>
            </a:r>
          </a:p>
          <a:p>
            <a:pPr algn="ctr">
              <a:defRPr sz="1800" b="1" i="0">
                <a:solidFill>
                  <a:srgbClr val="1F2937"/>
                </a:solidFill>
                <a:latin typeface="Calibri"/>
                <a:ea typeface="Calibri"/>
                <a:cs typeface="Calibri"/>
              </a:defRPr>
            </a:pPr>
            <a:r>
              <a:rPr sz="1800" b="1" i="0">
                <a:solidFill>
                  <a:srgbClr val="1F2937"/>
                </a:solidFill>
                <a:latin typeface="Calibri"/>
                <a:ea typeface="Calibri"/>
                <a:cs typeface="Calibri"/>
              </a:rPr>
              <a:t>10-16 alto</a:t>
            </a:r>
          </a:p>
          <a:p>
            <a:pPr algn="ctr">
              <a:defRPr sz="1800" b="1" i="0">
                <a:solidFill>
                  <a:srgbClr val="1F2937"/>
                </a:solidFill>
                <a:latin typeface="Calibri"/>
                <a:ea typeface="Calibri"/>
                <a:cs typeface="Calibri"/>
              </a:defRPr>
            </a:pPr>
            <a:r>
              <a:rPr sz="1800" b="1" i="0">
                <a:solidFill>
                  <a:srgbClr val="1F2937"/>
                </a:solidFill>
                <a:latin typeface="Calibri"/>
                <a:ea typeface="Calibri"/>
                <a:cs typeface="Calibri"/>
              </a:rPr>
              <a:t>17-25 critico</a:t>
            </a:r>
          </a:p>
        </p:txBody>
      </p:sp>
      <p:sp>
        <p:nvSpPr>
          <p:cNvPr id="46" name="Rettangolo 45">
            <a:extLst>
              <a:ext uri="{FF2B5EF4-FFF2-40B4-BE49-F238E27FC236}">
                <a16:creationId xmlns:a16="http://schemas.microsoft.com/office/drawing/2014/main" id="{68D896F6-9367-42E7-87BE-43F86245ACE5}"/>
              </a:ext>
            </a:extLst>
          </p:cNvPr>
          <p:cNvSpPr>
            <a:spLocks noGrp="1"/>
          </p:cNvSpPr>
          <p:nvPr/>
        </p:nvSpPr>
        <p:spPr>
          <a:xfrm>
            <a:off x="7858125" y="5048250"/>
            <a:ext cx="3524250" cy="723900"/>
          </a:xfrm>
          <a:prstGeom prst="rect">
            <a:avLst/>
          </a:prstGeom>
          <a:noFill/>
          <a:ln w="0">
            <a:noFill/>
            <a:prstDash val="solid"/>
          </a:ln>
        </p:spPr>
        <p:txBody>
          <a:bodyPr wrap="square" anchor="t"/>
          <a:lstStyle/>
          <a:p>
            <a:pPr algn="ctr">
              <a:defRPr sz="1350" b="0" i="0">
                <a:solidFill>
                  <a:srgbClr val="5B6470"/>
                </a:solidFill>
                <a:latin typeface="Calibri"/>
                <a:ea typeface="Calibri"/>
                <a:cs typeface="Calibri"/>
              </a:defRPr>
            </a:pPr>
            <a:r>
              <a:rPr sz="1350" b="0" i="0">
                <a:solidFill>
                  <a:srgbClr val="5B6470"/>
                </a:solidFill>
                <a:latin typeface="Calibri"/>
                <a:ea typeface="Calibri"/>
                <a:cs typeface="Calibri"/>
              </a:rPr>
              <a:t>Il punteggio ordina le azioni; non sostituisce la valutazione giuridica dell’allocazione.</a:t>
            </a:r>
          </a:p>
        </p:txBody>
      </p:sp>
    </p:spTree>
    <p:extLst>
      <p:ext uri="{BB962C8B-B14F-4D97-AF65-F5344CB8AC3E}">
        <p14:creationId xmlns:p14="http://schemas.microsoft.com/office/powerpoint/2010/main" val="199650528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D77D979E-52D2-4799-B59F-0CC3F657564D}"/>
              </a:ext>
            </a:extLst>
          </p:cNvPr>
          <p:cNvSpPr>
            <a:spLocks noGrp="1"/>
          </p:cNvSpPr>
          <p:nvPr/>
        </p:nvSpPr>
        <p:spPr>
          <a:xfrm>
            <a:off x="1371600" y="4000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lang="it-IT" sz="2700" b="1" i="0" dirty="0">
                <a:solidFill>
                  <a:srgbClr val="1F2937"/>
                </a:solidFill>
                <a:latin typeface="Calibri"/>
                <a:ea typeface="Calibri"/>
                <a:cs typeface="Calibri"/>
              </a:rPr>
              <a:t>Esempio</a:t>
            </a:r>
            <a:r>
              <a:rPr sz="2700" b="1" i="0" dirty="0">
                <a:solidFill>
                  <a:srgbClr val="1F2937"/>
                </a:solidFill>
                <a:latin typeface="Calibri"/>
                <a:ea typeface="Calibri"/>
                <a:cs typeface="Calibri"/>
              </a:rPr>
              <a:t>: </a:t>
            </a:r>
            <a:r>
              <a:rPr sz="2700" b="1" i="0" dirty="0" err="1">
                <a:solidFill>
                  <a:srgbClr val="1F2937"/>
                </a:solidFill>
                <a:latin typeface="Calibri"/>
                <a:ea typeface="Calibri"/>
                <a:cs typeface="Calibri"/>
              </a:rPr>
              <a:t>riqualificazione</a:t>
            </a:r>
            <a:r>
              <a:rPr sz="2700" b="1" i="0" dirty="0">
                <a:solidFill>
                  <a:srgbClr val="1F2937"/>
                </a:solidFill>
                <a:latin typeface="Calibri"/>
                <a:ea typeface="Calibri"/>
                <a:cs typeface="Calibri"/>
              </a:rPr>
              <a:t> </a:t>
            </a:r>
            <a:r>
              <a:rPr sz="2700" b="1" i="0" dirty="0" err="1">
                <a:solidFill>
                  <a:srgbClr val="1F2937"/>
                </a:solidFill>
                <a:latin typeface="Calibri"/>
                <a:ea typeface="Calibri"/>
                <a:cs typeface="Calibri"/>
              </a:rPr>
              <a:t>energetica</a:t>
            </a:r>
            <a:r>
              <a:rPr sz="2700" b="1" i="0" dirty="0">
                <a:solidFill>
                  <a:srgbClr val="1F2937"/>
                </a:solidFill>
                <a:latin typeface="Calibri"/>
                <a:ea typeface="Calibri"/>
                <a:cs typeface="Calibri"/>
              </a:rPr>
              <a:t> di </a:t>
            </a:r>
            <a:r>
              <a:rPr sz="2700" b="1" i="0" dirty="0" err="1">
                <a:solidFill>
                  <a:srgbClr val="1F2937"/>
                </a:solidFill>
                <a:latin typeface="Calibri"/>
                <a:ea typeface="Calibri"/>
                <a:cs typeface="Calibri"/>
              </a:rPr>
              <a:t>edifici</a:t>
            </a:r>
            <a:r>
              <a:rPr sz="2700" b="1" i="0" dirty="0">
                <a:solidFill>
                  <a:srgbClr val="1F2937"/>
                </a:solidFill>
                <a:latin typeface="Calibri"/>
                <a:ea typeface="Calibri"/>
                <a:cs typeface="Calibri"/>
              </a:rPr>
              <a:t> pubblici</a:t>
            </a:r>
          </a:p>
        </p:txBody>
      </p:sp>
      <p:sp>
        <p:nvSpPr>
          <p:cNvPr id="4" name="Rettangolo 3">
            <a:extLst>
              <a:ext uri="{FF2B5EF4-FFF2-40B4-BE49-F238E27FC236}">
                <a16:creationId xmlns:a16="http://schemas.microsoft.com/office/drawing/2014/main" id="{C5B8BE27-CD21-4423-8A78-5444E3937CBB}"/>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E02861C2-B6A6-42B6-BF53-828230E203C3}"/>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BF2E8520-6B02-44FE-B5C6-16734202CED1}"/>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35</a:t>
            </a:r>
          </a:p>
        </p:txBody>
      </p:sp>
      <p:sp>
        <p:nvSpPr>
          <p:cNvPr id="8" name="Rettangolo 7">
            <a:extLst>
              <a:ext uri="{FF2B5EF4-FFF2-40B4-BE49-F238E27FC236}">
                <a16:creationId xmlns:a16="http://schemas.microsoft.com/office/drawing/2014/main" id="{D75C8DB3-6504-450D-8781-56AD00DEA310}"/>
              </a:ext>
            </a:extLst>
          </p:cNvPr>
          <p:cNvSpPr>
            <a:spLocks noGrp="1"/>
          </p:cNvSpPr>
          <p:nvPr/>
        </p:nvSpPr>
        <p:spPr>
          <a:xfrm>
            <a:off x="590550" y="1381125"/>
            <a:ext cx="10668000" cy="438150"/>
          </a:xfrm>
          <a:prstGeom prst="rect">
            <a:avLst/>
          </a:prstGeom>
          <a:noFill/>
          <a:ln w="0">
            <a:noFill/>
            <a:prstDash val="solid"/>
          </a:ln>
        </p:spPr>
        <p:txBody>
          <a:bodyPr wrap="square" anchor="t"/>
          <a:lstStyle/>
          <a:p>
            <a:pPr algn="l">
              <a:defRPr sz="1950" b="1" i="0">
                <a:solidFill>
                  <a:srgbClr val="1F2937"/>
                </a:solidFill>
                <a:latin typeface="Calibri"/>
                <a:ea typeface="Calibri"/>
                <a:cs typeface="Calibri"/>
              </a:defRPr>
            </a:pPr>
            <a:r>
              <a:rPr sz="1950" b="1" i="0">
                <a:solidFill>
                  <a:srgbClr val="1F2937"/>
                </a:solidFill>
                <a:latin typeface="Calibri"/>
                <a:ea typeface="Calibri"/>
                <a:cs typeface="Calibri"/>
              </a:rPr>
              <a:t>PPP a canone di disponibilità per 12 edifici scolastici e amministrativi</a:t>
            </a:r>
          </a:p>
        </p:txBody>
      </p:sp>
      <p:sp>
        <p:nvSpPr>
          <p:cNvPr id="9" name="Rettangolo 8">
            <a:extLst>
              <a:ext uri="{FF2B5EF4-FFF2-40B4-BE49-F238E27FC236}">
                <a16:creationId xmlns:a16="http://schemas.microsoft.com/office/drawing/2014/main" id="{7D6C20E3-83BD-49D1-B4A5-95EDB1EDAB70}"/>
              </a:ext>
            </a:extLst>
          </p:cNvPr>
          <p:cNvSpPr>
            <a:spLocks noGrp="1"/>
          </p:cNvSpPr>
          <p:nvPr/>
        </p:nvSpPr>
        <p:spPr>
          <a:xfrm>
            <a:off x="400050" y="2190750"/>
            <a:ext cx="5562600" cy="28575"/>
          </a:xfrm>
          <a:prstGeom prst="rect">
            <a:avLst/>
          </a:prstGeom>
          <a:solidFill>
            <a:srgbClr val="B91C1C"/>
          </a:solidFill>
          <a:ln w="0">
            <a:noFill/>
            <a:prstDash val="solid"/>
          </a:ln>
        </p:spPr>
        <p:txBody>
          <a:bodyPr/>
          <a:lstStyle/>
          <a:p>
            <a:endParaRPr lang="it-IT"/>
          </a:p>
        </p:txBody>
      </p:sp>
      <p:sp>
        <p:nvSpPr>
          <p:cNvPr id="10" name="Rettangolo 9">
            <a:extLst>
              <a:ext uri="{FF2B5EF4-FFF2-40B4-BE49-F238E27FC236}">
                <a16:creationId xmlns:a16="http://schemas.microsoft.com/office/drawing/2014/main" id="{BB10DFFB-BBC0-485D-B18C-DBEBC5533B01}"/>
              </a:ext>
            </a:extLst>
          </p:cNvPr>
          <p:cNvSpPr>
            <a:spLocks noGrp="1"/>
          </p:cNvSpPr>
          <p:nvPr/>
        </p:nvSpPr>
        <p:spPr>
          <a:xfrm>
            <a:off x="400050" y="23241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Progettazione e lavori</a:t>
            </a:r>
          </a:p>
        </p:txBody>
      </p:sp>
      <p:sp>
        <p:nvSpPr>
          <p:cNvPr id="11" name="Rettangolo 10">
            <a:extLst>
              <a:ext uri="{FF2B5EF4-FFF2-40B4-BE49-F238E27FC236}">
                <a16:creationId xmlns:a16="http://schemas.microsoft.com/office/drawing/2014/main" id="{BEAE9CBB-8EB6-4AFC-AB98-1F59E1AC5539}"/>
              </a:ext>
            </a:extLst>
          </p:cNvPr>
          <p:cNvSpPr>
            <a:spLocks noGrp="1"/>
          </p:cNvSpPr>
          <p:nvPr/>
        </p:nvSpPr>
        <p:spPr>
          <a:xfrm>
            <a:off x="400050" y="2781300"/>
            <a:ext cx="5562600" cy="8096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Involucro, impianti, BMS, fotovoltaico e adeguamenti funzionali; 24 mesi.</a:t>
            </a:r>
          </a:p>
        </p:txBody>
      </p:sp>
      <p:sp>
        <p:nvSpPr>
          <p:cNvPr id="12" name="Rettangolo 11">
            <a:extLst>
              <a:ext uri="{FF2B5EF4-FFF2-40B4-BE49-F238E27FC236}">
                <a16:creationId xmlns:a16="http://schemas.microsoft.com/office/drawing/2014/main" id="{4903FC0A-5F15-4073-AB3F-E3F5089A8885}"/>
              </a:ext>
            </a:extLst>
          </p:cNvPr>
          <p:cNvSpPr>
            <a:spLocks noGrp="1"/>
          </p:cNvSpPr>
          <p:nvPr/>
        </p:nvSpPr>
        <p:spPr>
          <a:xfrm>
            <a:off x="6229350" y="2190750"/>
            <a:ext cx="5562600" cy="28575"/>
          </a:xfrm>
          <a:prstGeom prst="rect">
            <a:avLst/>
          </a:prstGeom>
          <a:solidFill>
            <a:srgbClr val="B91C1C"/>
          </a:solidFill>
          <a:ln w="0">
            <a:noFill/>
            <a:prstDash val="solid"/>
          </a:ln>
        </p:spPr>
        <p:txBody>
          <a:bodyPr/>
          <a:lstStyle/>
          <a:p>
            <a:endParaRPr lang="it-IT"/>
          </a:p>
        </p:txBody>
      </p:sp>
      <p:sp>
        <p:nvSpPr>
          <p:cNvPr id="13" name="Rettangolo 12">
            <a:extLst>
              <a:ext uri="{FF2B5EF4-FFF2-40B4-BE49-F238E27FC236}">
                <a16:creationId xmlns:a16="http://schemas.microsoft.com/office/drawing/2014/main" id="{72C6B804-4665-4036-9FA8-9779872E1C8A}"/>
              </a:ext>
            </a:extLst>
          </p:cNvPr>
          <p:cNvSpPr>
            <a:spLocks noGrp="1"/>
          </p:cNvSpPr>
          <p:nvPr/>
        </p:nvSpPr>
        <p:spPr>
          <a:xfrm>
            <a:off x="6229350" y="2324100"/>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Gestione</a:t>
            </a:r>
          </a:p>
        </p:txBody>
      </p:sp>
      <p:sp>
        <p:nvSpPr>
          <p:cNvPr id="14" name="Rettangolo 13">
            <a:extLst>
              <a:ext uri="{FF2B5EF4-FFF2-40B4-BE49-F238E27FC236}">
                <a16:creationId xmlns:a16="http://schemas.microsoft.com/office/drawing/2014/main" id="{8918ABD4-5177-42DD-90F0-12DA7DA7AD3A}"/>
              </a:ext>
            </a:extLst>
          </p:cNvPr>
          <p:cNvSpPr>
            <a:spLocks noGrp="1"/>
          </p:cNvSpPr>
          <p:nvPr/>
        </p:nvSpPr>
        <p:spPr>
          <a:xfrm>
            <a:off x="6229350" y="2781300"/>
            <a:ext cx="5562600" cy="8096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Manutenzione full risk, conduzione, monitoraggio consumi e garanzia di risultato; 18 anni.</a:t>
            </a:r>
          </a:p>
        </p:txBody>
      </p:sp>
      <p:sp>
        <p:nvSpPr>
          <p:cNvPr id="15" name="Rettangolo 14">
            <a:extLst>
              <a:ext uri="{FF2B5EF4-FFF2-40B4-BE49-F238E27FC236}">
                <a16:creationId xmlns:a16="http://schemas.microsoft.com/office/drawing/2014/main" id="{6BA16738-1EEE-4FE9-A748-E3177FFA730E}"/>
              </a:ext>
            </a:extLst>
          </p:cNvPr>
          <p:cNvSpPr>
            <a:spLocks noGrp="1"/>
          </p:cNvSpPr>
          <p:nvPr/>
        </p:nvSpPr>
        <p:spPr>
          <a:xfrm>
            <a:off x="400050" y="3876675"/>
            <a:ext cx="5562600" cy="28575"/>
          </a:xfrm>
          <a:prstGeom prst="rect">
            <a:avLst/>
          </a:prstGeom>
          <a:solidFill>
            <a:srgbClr val="B91C1C"/>
          </a:solidFill>
          <a:ln w="0">
            <a:noFill/>
            <a:prstDash val="solid"/>
          </a:ln>
        </p:spPr>
        <p:txBody>
          <a:bodyPr/>
          <a:lstStyle/>
          <a:p>
            <a:endParaRPr lang="it-IT"/>
          </a:p>
        </p:txBody>
      </p:sp>
      <p:sp>
        <p:nvSpPr>
          <p:cNvPr id="16" name="Rettangolo 15">
            <a:extLst>
              <a:ext uri="{FF2B5EF4-FFF2-40B4-BE49-F238E27FC236}">
                <a16:creationId xmlns:a16="http://schemas.microsoft.com/office/drawing/2014/main" id="{DCBE53AB-63BA-46FE-8F70-5AC0AA46C977}"/>
              </a:ext>
            </a:extLst>
          </p:cNvPr>
          <p:cNvSpPr>
            <a:spLocks noGrp="1"/>
          </p:cNvSpPr>
          <p:nvPr/>
        </p:nvSpPr>
        <p:spPr>
          <a:xfrm>
            <a:off x="400050" y="40100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Remunerazione</a:t>
            </a:r>
          </a:p>
        </p:txBody>
      </p:sp>
      <p:sp>
        <p:nvSpPr>
          <p:cNvPr id="17" name="Rettangolo 16">
            <a:extLst>
              <a:ext uri="{FF2B5EF4-FFF2-40B4-BE49-F238E27FC236}">
                <a16:creationId xmlns:a16="http://schemas.microsoft.com/office/drawing/2014/main" id="{CA81FC9A-862D-4C2B-B2A0-77143DBAAC64}"/>
              </a:ext>
            </a:extLst>
          </p:cNvPr>
          <p:cNvSpPr>
            <a:spLocks noGrp="1"/>
          </p:cNvSpPr>
          <p:nvPr/>
        </p:nvSpPr>
        <p:spPr>
          <a:xfrm>
            <a:off x="400050" y="4467225"/>
            <a:ext cx="5562600" cy="8096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Canone di disponibilità rettificabile per indisponibilità, qualità e mancato risparmio.</a:t>
            </a:r>
          </a:p>
        </p:txBody>
      </p:sp>
      <p:sp>
        <p:nvSpPr>
          <p:cNvPr id="18" name="Rettangolo 17">
            <a:extLst>
              <a:ext uri="{FF2B5EF4-FFF2-40B4-BE49-F238E27FC236}">
                <a16:creationId xmlns:a16="http://schemas.microsoft.com/office/drawing/2014/main" id="{9B32405E-3EF8-48FF-8AE6-772661712481}"/>
              </a:ext>
            </a:extLst>
          </p:cNvPr>
          <p:cNvSpPr>
            <a:spLocks noGrp="1"/>
          </p:cNvSpPr>
          <p:nvPr/>
        </p:nvSpPr>
        <p:spPr>
          <a:xfrm>
            <a:off x="6229350" y="3876675"/>
            <a:ext cx="5562600" cy="28575"/>
          </a:xfrm>
          <a:prstGeom prst="rect">
            <a:avLst/>
          </a:prstGeom>
          <a:solidFill>
            <a:srgbClr val="B91C1C"/>
          </a:solidFill>
          <a:ln w="0">
            <a:noFill/>
            <a:prstDash val="solid"/>
          </a:ln>
        </p:spPr>
        <p:txBody>
          <a:bodyPr/>
          <a:lstStyle/>
          <a:p>
            <a:endParaRPr lang="it-IT"/>
          </a:p>
        </p:txBody>
      </p:sp>
      <p:sp>
        <p:nvSpPr>
          <p:cNvPr id="19" name="Rettangolo 18">
            <a:extLst>
              <a:ext uri="{FF2B5EF4-FFF2-40B4-BE49-F238E27FC236}">
                <a16:creationId xmlns:a16="http://schemas.microsoft.com/office/drawing/2014/main" id="{37F6B737-F9CF-4EEE-B49A-8A0BD067945A}"/>
              </a:ext>
            </a:extLst>
          </p:cNvPr>
          <p:cNvSpPr>
            <a:spLocks noGrp="1"/>
          </p:cNvSpPr>
          <p:nvPr/>
        </p:nvSpPr>
        <p:spPr>
          <a:xfrm>
            <a:off x="6229350" y="4010025"/>
            <a:ext cx="5562600" cy="400050"/>
          </a:xfrm>
          <a:prstGeom prst="rect">
            <a:avLst/>
          </a:prstGeom>
          <a:noFill/>
          <a:ln w="0">
            <a:noFill/>
            <a:prstDash val="solid"/>
          </a:ln>
        </p:spPr>
        <p:txBody>
          <a:bodyPr wrap="square" anchor="t"/>
          <a:lstStyle/>
          <a:p>
            <a:pPr algn="l">
              <a:defRPr sz="1650" b="1" i="0">
                <a:solidFill>
                  <a:srgbClr val="1F2937"/>
                </a:solidFill>
                <a:latin typeface="Calibri"/>
                <a:ea typeface="Calibri"/>
                <a:cs typeface="Calibri"/>
              </a:defRPr>
            </a:pPr>
            <a:r>
              <a:rPr sz="1650" b="1" i="0">
                <a:solidFill>
                  <a:srgbClr val="1F2937"/>
                </a:solidFill>
                <a:latin typeface="Calibri"/>
                <a:ea typeface="Calibri"/>
                <a:cs typeface="Calibri"/>
              </a:rPr>
              <a:t>Obiettivo pubblico</a:t>
            </a:r>
          </a:p>
        </p:txBody>
      </p:sp>
      <p:sp>
        <p:nvSpPr>
          <p:cNvPr id="20" name="Rettangolo 19">
            <a:extLst>
              <a:ext uri="{FF2B5EF4-FFF2-40B4-BE49-F238E27FC236}">
                <a16:creationId xmlns:a16="http://schemas.microsoft.com/office/drawing/2014/main" id="{F41E3C30-002B-4CF3-927C-D1B8BE5DF056}"/>
              </a:ext>
            </a:extLst>
          </p:cNvPr>
          <p:cNvSpPr>
            <a:spLocks noGrp="1"/>
          </p:cNvSpPr>
          <p:nvPr/>
        </p:nvSpPr>
        <p:spPr>
          <a:xfrm>
            <a:off x="6229350" y="4467225"/>
            <a:ext cx="5562600" cy="809625"/>
          </a:xfrm>
          <a:prstGeom prst="rect">
            <a:avLst/>
          </a:prstGeom>
          <a:noFill/>
          <a:ln w="0">
            <a:noFill/>
            <a:prstDash val="solid"/>
          </a:ln>
        </p:spPr>
        <p:txBody>
          <a:bodyPr wrap="square" anchor="t"/>
          <a:lstStyle/>
          <a:p>
            <a:pPr algn="l">
              <a:defRPr sz="1350" b="0" i="0">
                <a:solidFill>
                  <a:srgbClr val="5B6470"/>
                </a:solidFill>
                <a:latin typeface="Calibri"/>
                <a:ea typeface="Calibri"/>
                <a:cs typeface="Calibri"/>
              </a:defRPr>
            </a:pPr>
            <a:r>
              <a:rPr sz="1350" b="0" i="0">
                <a:solidFill>
                  <a:srgbClr val="5B6470"/>
                </a:solidFill>
                <a:latin typeface="Calibri"/>
                <a:ea typeface="Calibri"/>
                <a:cs typeface="Calibri"/>
              </a:rPr>
              <a:t>Ridurre consumi normalizzati del 34%, preservando comfort e continuità dei servizi.</a:t>
            </a:r>
          </a:p>
        </p:txBody>
      </p:sp>
      <p:sp>
        <p:nvSpPr>
          <p:cNvPr id="21" name="Rettangolo 20">
            <a:extLst>
              <a:ext uri="{FF2B5EF4-FFF2-40B4-BE49-F238E27FC236}">
                <a16:creationId xmlns:a16="http://schemas.microsoft.com/office/drawing/2014/main" id="{03785D9B-DC57-4705-9BF0-72371F6729C8}"/>
              </a:ext>
            </a:extLst>
          </p:cNvPr>
          <p:cNvSpPr>
            <a:spLocks noGrp="1"/>
          </p:cNvSpPr>
          <p:nvPr/>
        </p:nvSpPr>
        <p:spPr>
          <a:xfrm>
            <a:off x="400050" y="5572125"/>
            <a:ext cx="11391900" cy="590550"/>
          </a:xfrm>
          <a:prstGeom prst="rect">
            <a:avLst/>
          </a:prstGeom>
          <a:solidFill>
            <a:srgbClr val="F3F4F6"/>
          </a:solidFill>
          <a:ln w="0">
            <a:noFill/>
            <a:prstDash val="solid"/>
          </a:ln>
        </p:spPr>
        <p:txBody>
          <a:bodyPr/>
          <a:lstStyle/>
          <a:p>
            <a:endParaRPr lang="it-IT"/>
          </a:p>
        </p:txBody>
      </p:sp>
      <p:sp>
        <p:nvSpPr>
          <p:cNvPr id="23" name="Rettangolo 22">
            <a:extLst>
              <a:ext uri="{FF2B5EF4-FFF2-40B4-BE49-F238E27FC236}">
                <a16:creationId xmlns:a16="http://schemas.microsoft.com/office/drawing/2014/main" id="{6BD16518-73A8-4230-81BD-2BE4E88B2B62}"/>
              </a:ext>
            </a:extLst>
          </p:cNvPr>
          <p:cNvSpPr>
            <a:spLocks noGrp="1"/>
          </p:cNvSpPr>
          <p:nvPr/>
        </p:nvSpPr>
        <p:spPr>
          <a:xfrm>
            <a:off x="628650" y="5705475"/>
            <a:ext cx="3048000" cy="304800"/>
          </a:xfrm>
          <a:prstGeom prst="rect">
            <a:avLst/>
          </a:prstGeom>
          <a:noFill/>
          <a:ln w="0">
            <a:noFill/>
            <a:prstDash val="solid"/>
          </a:ln>
        </p:spPr>
        <p:txBody>
          <a:bodyPr wrap="square" anchor="t"/>
          <a:lstStyle/>
          <a:p>
            <a:pPr algn="l">
              <a:defRPr sz="1500" b="1" i="0">
                <a:solidFill>
                  <a:srgbClr val="B91C1C"/>
                </a:solidFill>
                <a:latin typeface="Calibri"/>
                <a:ea typeface="Calibri"/>
                <a:cs typeface="Calibri"/>
              </a:defRPr>
            </a:pPr>
            <a:r>
              <a:rPr sz="1500" b="1" i="0">
                <a:solidFill>
                  <a:srgbClr val="B91C1C"/>
                </a:solidFill>
                <a:latin typeface="Calibri"/>
                <a:ea typeface="Calibri"/>
                <a:cs typeface="Calibri"/>
              </a:rPr>
              <a:t>Domanda guida</a:t>
            </a:r>
          </a:p>
        </p:txBody>
      </p:sp>
      <p:sp>
        <p:nvSpPr>
          <p:cNvPr id="24" name="Rettangolo 23">
            <a:extLst>
              <a:ext uri="{FF2B5EF4-FFF2-40B4-BE49-F238E27FC236}">
                <a16:creationId xmlns:a16="http://schemas.microsoft.com/office/drawing/2014/main" id="{4B879770-8FE6-4EEA-BF8F-C69B7C421146}"/>
              </a:ext>
            </a:extLst>
          </p:cNvPr>
          <p:cNvSpPr>
            <a:spLocks noGrp="1"/>
          </p:cNvSpPr>
          <p:nvPr/>
        </p:nvSpPr>
        <p:spPr>
          <a:xfrm>
            <a:off x="3733800" y="5686425"/>
            <a:ext cx="7829550" cy="40005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sz="1350" b="0" i="0">
                <a:solidFill>
                  <a:srgbClr val="1F2937"/>
                </a:solidFill>
                <a:latin typeface="Calibri"/>
                <a:ea typeface="Calibri"/>
                <a:cs typeface="Calibri"/>
              </a:rPr>
              <a:t>Quali eventi devono restare a carico del concessionario perché il canone non diventi una rata certa?</a:t>
            </a:r>
          </a:p>
        </p:txBody>
      </p:sp>
    </p:spTree>
    <p:extLst>
      <p:ext uri="{BB962C8B-B14F-4D97-AF65-F5344CB8AC3E}">
        <p14:creationId xmlns:p14="http://schemas.microsoft.com/office/powerpoint/2010/main" val="1007759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9E03162C-6A83-403D-B253-E9C2823CE89A}"/>
              </a:ext>
            </a:extLst>
          </p:cNvPr>
          <p:cNvSpPr>
            <a:spLocks noGrp="1"/>
          </p:cNvSpPr>
          <p:nvPr/>
        </p:nvSpPr>
        <p:spPr>
          <a:xfrm>
            <a:off x="400050" y="438150"/>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lang="it-IT" sz="2700" b="1" i="0" dirty="0">
                <a:solidFill>
                  <a:srgbClr val="1F2937"/>
                </a:solidFill>
                <a:latin typeface="Calibri"/>
                <a:ea typeface="Calibri"/>
                <a:cs typeface="Calibri"/>
              </a:rPr>
              <a:t>Occorre una </a:t>
            </a:r>
            <a:r>
              <a:rPr sz="2700" b="1" i="0" dirty="0">
                <a:solidFill>
                  <a:srgbClr val="1F2937"/>
                </a:solidFill>
                <a:latin typeface="Calibri"/>
                <a:ea typeface="Calibri"/>
                <a:cs typeface="Calibri"/>
              </a:rPr>
              <a:t>struttura finanziaria </a:t>
            </a:r>
            <a:r>
              <a:rPr sz="2700" b="1" i="0" dirty="0" err="1">
                <a:solidFill>
                  <a:srgbClr val="1F2937"/>
                </a:solidFill>
                <a:latin typeface="Calibri"/>
                <a:ea typeface="Calibri"/>
                <a:cs typeface="Calibri"/>
              </a:rPr>
              <a:t>leggibile</a:t>
            </a:r>
            <a:endParaRPr sz="2700" b="1" i="0" dirty="0">
              <a:solidFill>
                <a:srgbClr val="1F2937"/>
              </a:solidFill>
              <a:latin typeface="Calibri"/>
              <a:ea typeface="Calibri"/>
              <a:cs typeface="Calibri"/>
            </a:endParaRPr>
          </a:p>
        </p:txBody>
      </p:sp>
      <p:sp>
        <p:nvSpPr>
          <p:cNvPr id="4" name="Rettangolo 3">
            <a:extLst>
              <a:ext uri="{FF2B5EF4-FFF2-40B4-BE49-F238E27FC236}">
                <a16:creationId xmlns:a16="http://schemas.microsoft.com/office/drawing/2014/main" id="{DFC3FB34-DBBA-4DF5-853A-E17298514602}"/>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77495F60-4339-4C71-92DD-41867D55F8A1}"/>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9858C2DD-FAE3-4C0C-B866-0DC2D5E9999A}"/>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36</a:t>
            </a:r>
          </a:p>
        </p:txBody>
      </p:sp>
      <p:sp>
        <p:nvSpPr>
          <p:cNvPr id="8" name="Rettangolo 7">
            <a:extLst>
              <a:ext uri="{FF2B5EF4-FFF2-40B4-BE49-F238E27FC236}">
                <a16:creationId xmlns:a16="http://schemas.microsoft.com/office/drawing/2014/main" id="{51A05962-5BA5-4BBE-A318-559C965893CB}"/>
              </a:ext>
            </a:extLst>
          </p:cNvPr>
          <p:cNvSpPr>
            <a:spLocks noGrp="1"/>
          </p:cNvSpPr>
          <p:nvPr/>
        </p:nvSpPr>
        <p:spPr>
          <a:xfrm>
            <a:off x="400050" y="1285875"/>
            <a:ext cx="3075813" cy="43815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8F5F0E31-5F6C-4AD8-92CD-359060010AB5}"/>
              </a:ext>
            </a:extLst>
          </p:cNvPr>
          <p:cNvSpPr>
            <a:spLocks noGrp="1"/>
          </p:cNvSpPr>
          <p:nvPr/>
        </p:nvSpPr>
        <p:spPr>
          <a:xfrm>
            <a:off x="476250" y="1362075"/>
            <a:ext cx="2923413"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Voce</a:t>
            </a:r>
          </a:p>
        </p:txBody>
      </p:sp>
      <p:sp>
        <p:nvSpPr>
          <p:cNvPr id="10" name="Rettangolo 9">
            <a:extLst>
              <a:ext uri="{FF2B5EF4-FFF2-40B4-BE49-F238E27FC236}">
                <a16:creationId xmlns:a16="http://schemas.microsoft.com/office/drawing/2014/main" id="{546CCA76-F90E-47A6-9B57-BECBF7C56AF2}"/>
              </a:ext>
            </a:extLst>
          </p:cNvPr>
          <p:cNvSpPr>
            <a:spLocks noGrp="1"/>
          </p:cNvSpPr>
          <p:nvPr/>
        </p:nvSpPr>
        <p:spPr>
          <a:xfrm>
            <a:off x="3475863" y="1285875"/>
            <a:ext cx="2734056" cy="43815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11629E99-D5D1-4227-AADE-A6C715F611DC}"/>
              </a:ext>
            </a:extLst>
          </p:cNvPr>
          <p:cNvSpPr>
            <a:spLocks noGrp="1"/>
          </p:cNvSpPr>
          <p:nvPr/>
        </p:nvSpPr>
        <p:spPr>
          <a:xfrm>
            <a:off x="3552063" y="1362075"/>
            <a:ext cx="2581656"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Valore</a:t>
            </a:r>
          </a:p>
        </p:txBody>
      </p:sp>
      <p:sp>
        <p:nvSpPr>
          <p:cNvPr id="12" name="Rettangolo 11">
            <a:extLst>
              <a:ext uri="{FF2B5EF4-FFF2-40B4-BE49-F238E27FC236}">
                <a16:creationId xmlns:a16="http://schemas.microsoft.com/office/drawing/2014/main" id="{0F819A45-F410-4B95-8C96-59FF71C800E9}"/>
              </a:ext>
            </a:extLst>
          </p:cNvPr>
          <p:cNvSpPr>
            <a:spLocks noGrp="1"/>
          </p:cNvSpPr>
          <p:nvPr/>
        </p:nvSpPr>
        <p:spPr>
          <a:xfrm>
            <a:off x="6209919" y="1285875"/>
            <a:ext cx="5582031" cy="43815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1A43EBD7-9518-4385-B22A-4DCFD5F6C3F2}"/>
              </a:ext>
            </a:extLst>
          </p:cNvPr>
          <p:cNvSpPr>
            <a:spLocks noGrp="1"/>
          </p:cNvSpPr>
          <p:nvPr/>
        </p:nvSpPr>
        <p:spPr>
          <a:xfrm>
            <a:off x="6286119" y="1362075"/>
            <a:ext cx="5429631"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Funzione di controllo</a:t>
            </a:r>
          </a:p>
        </p:txBody>
      </p:sp>
      <p:sp>
        <p:nvSpPr>
          <p:cNvPr id="14" name="Rettangolo 13">
            <a:extLst>
              <a:ext uri="{FF2B5EF4-FFF2-40B4-BE49-F238E27FC236}">
                <a16:creationId xmlns:a16="http://schemas.microsoft.com/office/drawing/2014/main" id="{52772579-4619-4A1A-BC15-6CC41200EF79}"/>
              </a:ext>
            </a:extLst>
          </p:cNvPr>
          <p:cNvSpPr>
            <a:spLocks noGrp="1"/>
          </p:cNvSpPr>
          <p:nvPr/>
        </p:nvSpPr>
        <p:spPr>
          <a:xfrm>
            <a:off x="400050" y="1724025"/>
            <a:ext cx="3075813" cy="631371"/>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9C920D4B-C443-49CA-A86F-0ED5D4FC6F94}"/>
              </a:ext>
            </a:extLst>
          </p:cNvPr>
          <p:cNvSpPr>
            <a:spLocks noGrp="1"/>
          </p:cNvSpPr>
          <p:nvPr/>
        </p:nvSpPr>
        <p:spPr>
          <a:xfrm>
            <a:off x="476250" y="1790700"/>
            <a:ext cx="2923413" cy="517071"/>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Investimento</a:t>
            </a:r>
          </a:p>
        </p:txBody>
      </p:sp>
      <p:sp>
        <p:nvSpPr>
          <p:cNvPr id="16" name="Rettangolo 15">
            <a:extLst>
              <a:ext uri="{FF2B5EF4-FFF2-40B4-BE49-F238E27FC236}">
                <a16:creationId xmlns:a16="http://schemas.microsoft.com/office/drawing/2014/main" id="{B664C110-7A78-411F-889A-15F485427B7A}"/>
              </a:ext>
            </a:extLst>
          </p:cNvPr>
          <p:cNvSpPr>
            <a:spLocks noGrp="1"/>
          </p:cNvSpPr>
          <p:nvPr/>
        </p:nvSpPr>
        <p:spPr>
          <a:xfrm>
            <a:off x="3475863" y="1724025"/>
            <a:ext cx="2734056" cy="631371"/>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B5840EC5-BF9E-457E-83C9-7FD18D8402B1}"/>
              </a:ext>
            </a:extLst>
          </p:cNvPr>
          <p:cNvSpPr>
            <a:spLocks noGrp="1"/>
          </p:cNvSpPr>
          <p:nvPr/>
        </p:nvSpPr>
        <p:spPr>
          <a:xfrm>
            <a:off x="3552063" y="1790700"/>
            <a:ext cx="2581656"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€ 15,0 mln</a:t>
            </a:r>
          </a:p>
        </p:txBody>
      </p:sp>
      <p:sp>
        <p:nvSpPr>
          <p:cNvPr id="18" name="Rettangolo 17">
            <a:extLst>
              <a:ext uri="{FF2B5EF4-FFF2-40B4-BE49-F238E27FC236}">
                <a16:creationId xmlns:a16="http://schemas.microsoft.com/office/drawing/2014/main" id="{8EEC6F20-04CA-4FE2-8930-B8ACEE624D8A}"/>
              </a:ext>
            </a:extLst>
          </p:cNvPr>
          <p:cNvSpPr>
            <a:spLocks noGrp="1"/>
          </p:cNvSpPr>
          <p:nvPr/>
        </p:nvSpPr>
        <p:spPr>
          <a:xfrm>
            <a:off x="6209919" y="1724025"/>
            <a:ext cx="5582031" cy="631371"/>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380FE8C6-01AC-4B4C-85B0-7132838793AD}"/>
              </a:ext>
            </a:extLst>
          </p:cNvPr>
          <p:cNvSpPr>
            <a:spLocks noGrp="1"/>
          </p:cNvSpPr>
          <p:nvPr/>
        </p:nvSpPr>
        <p:spPr>
          <a:xfrm>
            <a:off x="6286119" y="1790700"/>
            <a:ext cx="5429631"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Costo a finire, contingencies e data di disponibilità</a:t>
            </a:r>
          </a:p>
        </p:txBody>
      </p:sp>
      <p:sp>
        <p:nvSpPr>
          <p:cNvPr id="20" name="Rettangolo 19">
            <a:extLst>
              <a:ext uri="{FF2B5EF4-FFF2-40B4-BE49-F238E27FC236}">
                <a16:creationId xmlns:a16="http://schemas.microsoft.com/office/drawing/2014/main" id="{C3DF36BC-A290-4016-BDF1-AA2AD7656750}"/>
              </a:ext>
            </a:extLst>
          </p:cNvPr>
          <p:cNvSpPr>
            <a:spLocks noGrp="1"/>
          </p:cNvSpPr>
          <p:nvPr/>
        </p:nvSpPr>
        <p:spPr>
          <a:xfrm>
            <a:off x="400050" y="2355396"/>
            <a:ext cx="3075813" cy="631371"/>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2162345E-62EE-4E83-A7A2-139DA1E06F60}"/>
              </a:ext>
            </a:extLst>
          </p:cNvPr>
          <p:cNvSpPr>
            <a:spLocks noGrp="1"/>
          </p:cNvSpPr>
          <p:nvPr/>
        </p:nvSpPr>
        <p:spPr>
          <a:xfrm>
            <a:off x="476250" y="2422071"/>
            <a:ext cx="2923413" cy="517071"/>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Contributo pubblico</a:t>
            </a:r>
          </a:p>
        </p:txBody>
      </p:sp>
      <p:sp>
        <p:nvSpPr>
          <p:cNvPr id="22" name="Rettangolo 21">
            <a:extLst>
              <a:ext uri="{FF2B5EF4-FFF2-40B4-BE49-F238E27FC236}">
                <a16:creationId xmlns:a16="http://schemas.microsoft.com/office/drawing/2014/main" id="{87A8B49E-DEC0-415D-B535-1906F30E309B}"/>
              </a:ext>
            </a:extLst>
          </p:cNvPr>
          <p:cNvSpPr>
            <a:spLocks noGrp="1"/>
          </p:cNvSpPr>
          <p:nvPr/>
        </p:nvSpPr>
        <p:spPr>
          <a:xfrm>
            <a:off x="3475863" y="2355396"/>
            <a:ext cx="2734056" cy="631371"/>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CCF653F5-F5BD-46DC-8A09-F3D999419AE9}"/>
              </a:ext>
            </a:extLst>
          </p:cNvPr>
          <p:cNvSpPr>
            <a:spLocks noGrp="1"/>
          </p:cNvSpPr>
          <p:nvPr/>
        </p:nvSpPr>
        <p:spPr>
          <a:xfrm>
            <a:off x="3552063" y="2422071"/>
            <a:ext cx="2581656"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€ 3,0 mln</a:t>
            </a:r>
          </a:p>
        </p:txBody>
      </p:sp>
      <p:sp>
        <p:nvSpPr>
          <p:cNvPr id="24" name="Rettangolo 23">
            <a:extLst>
              <a:ext uri="{FF2B5EF4-FFF2-40B4-BE49-F238E27FC236}">
                <a16:creationId xmlns:a16="http://schemas.microsoft.com/office/drawing/2014/main" id="{A81D06B5-6282-4D7E-B42C-3E3D314F97E5}"/>
              </a:ext>
            </a:extLst>
          </p:cNvPr>
          <p:cNvSpPr>
            <a:spLocks noGrp="1"/>
          </p:cNvSpPr>
          <p:nvPr/>
        </p:nvSpPr>
        <p:spPr>
          <a:xfrm>
            <a:off x="6209919" y="2355396"/>
            <a:ext cx="5582031" cy="631371"/>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37440094-E994-40AB-88C7-88F4815A67E1}"/>
              </a:ext>
            </a:extLst>
          </p:cNvPr>
          <p:cNvSpPr>
            <a:spLocks noGrp="1"/>
          </p:cNvSpPr>
          <p:nvPr/>
        </p:nvSpPr>
        <p:spPr>
          <a:xfrm>
            <a:off x="6286119" y="2422071"/>
            <a:ext cx="5429631"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Erogato a SAL subordinato a verifiche</a:t>
            </a:r>
          </a:p>
        </p:txBody>
      </p:sp>
      <p:sp>
        <p:nvSpPr>
          <p:cNvPr id="26" name="Rettangolo 25">
            <a:extLst>
              <a:ext uri="{FF2B5EF4-FFF2-40B4-BE49-F238E27FC236}">
                <a16:creationId xmlns:a16="http://schemas.microsoft.com/office/drawing/2014/main" id="{1356C2E2-2F77-4412-BD3F-AB1A64063728}"/>
              </a:ext>
            </a:extLst>
          </p:cNvPr>
          <p:cNvSpPr>
            <a:spLocks noGrp="1"/>
          </p:cNvSpPr>
          <p:nvPr/>
        </p:nvSpPr>
        <p:spPr>
          <a:xfrm>
            <a:off x="400050" y="2986768"/>
            <a:ext cx="3075813" cy="631371"/>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6F58D78A-3087-4EF9-BA67-564B8D6B2D81}"/>
              </a:ext>
            </a:extLst>
          </p:cNvPr>
          <p:cNvSpPr>
            <a:spLocks noGrp="1"/>
          </p:cNvSpPr>
          <p:nvPr/>
        </p:nvSpPr>
        <p:spPr>
          <a:xfrm>
            <a:off x="476250" y="3053443"/>
            <a:ext cx="2923413" cy="517071"/>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Debito / equity</a:t>
            </a:r>
          </a:p>
        </p:txBody>
      </p:sp>
      <p:sp>
        <p:nvSpPr>
          <p:cNvPr id="28" name="Rettangolo 27">
            <a:extLst>
              <a:ext uri="{FF2B5EF4-FFF2-40B4-BE49-F238E27FC236}">
                <a16:creationId xmlns:a16="http://schemas.microsoft.com/office/drawing/2014/main" id="{1BE02343-2708-4076-AE57-1642E7E7AE32}"/>
              </a:ext>
            </a:extLst>
          </p:cNvPr>
          <p:cNvSpPr>
            <a:spLocks noGrp="1"/>
          </p:cNvSpPr>
          <p:nvPr/>
        </p:nvSpPr>
        <p:spPr>
          <a:xfrm>
            <a:off x="3475863" y="2986768"/>
            <a:ext cx="2734056" cy="631371"/>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48066299-AF91-4CA3-A9D8-1BDE0D01B8A4}"/>
              </a:ext>
            </a:extLst>
          </p:cNvPr>
          <p:cNvSpPr>
            <a:spLocks noGrp="1"/>
          </p:cNvSpPr>
          <p:nvPr/>
        </p:nvSpPr>
        <p:spPr>
          <a:xfrm>
            <a:off x="3552063" y="3053443"/>
            <a:ext cx="2581656"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€ 8,4 / 3,6 mln</a:t>
            </a:r>
          </a:p>
        </p:txBody>
      </p:sp>
      <p:sp>
        <p:nvSpPr>
          <p:cNvPr id="30" name="Rettangolo 29">
            <a:extLst>
              <a:ext uri="{FF2B5EF4-FFF2-40B4-BE49-F238E27FC236}">
                <a16:creationId xmlns:a16="http://schemas.microsoft.com/office/drawing/2014/main" id="{094C09E6-E93D-49E1-A14A-BEEDDCFDC3B7}"/>
              </a:ext>
            </a:extLst>
          </p:cNvPr>
          <p:cNvSpPr>
            <a:spLocks noGrp="1"/>
          </p:cNvSpPr>
          <p:nvPr/>
        </p:nvSpPr>
        <p:spPr>
          <a:xfrm>
            <a:off x="6209919" y="2986768"/>
            <a:ext cx="5582031" cy="631371"/>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D87154C0-B452-44A4-8B60-4304B6FC7948}"/>
              </a:ext>
            </a:extLst>
          </p:cNvPr>
          <p:cNvSpPr>
            <a:spLocks noGrp="1"/>
          </p:cNvSpPr>
          <p:nvPr/>
        </p:nvSpPr>
        <p:spPr>
          <a:xfrm>
            <a:off x="6286119" y="3053443"/>
            <a:ext cx="5429631"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Drawdown, apporto mezzi propri, covenant</a:t>
            </a:r>
          </a:p>
        </p:txBody>
      </p:sp>
      <p:sp>
        <p:nvSpPr>
          <p:cNvPr id="32" name="Rettangolo 31">
            <a:extLst>
              <a:ext uri="{FF2B5EF4-FFF2-40B4-BE49-F238E27FC236}">
                <a16:creationId xmlns:a16="http://schemas.microsoft.com/office/drawing/2014/main" id="{A53499A1-04B2-4C55-B695-0B35C1333BF7}"/>
              </a:ext>
            </a:extLst>
          </p:cNvPr>
          <p:cNvSpPr>
            <a:spLocks noGrp="1"/>
          </p:cNvSpPr>
          <p:nvPr/>
        </p:nvSpPr>
        <p:spPr>
          <a:xfrm>
            <a:off x="400050" y="3618139"/>
            <a:ext cx="3075813" cy="631371"/>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428B9264-FB32-4C94-89A1-9F8C06903B3C}"/>
              </a:ext>
            </a:extLst>
          </p:cNvPr>
          <p:cNvSpPr>
            <a:spLocks noGrp="1"/>
          </p:cNvSpPr>
          <p:nvPr/>
        </p:nvSpPr>
        <p:spPr>
          <a:xfrm>
            <a:off x="476250" y="3684814"/>
            <a:ext cx="2923413" cy="517071"/>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Canone annuo</a:t>
            </a:r>
          </a:p>
        </p:txBody>
      </p:sp>
      <p:sp>
        <p:nvSpPr>
          <p:cNvPr id="34" name="Rettangolo 33">
            <a:extLst>
              <a:ext uri="{FF2B5EF4-FFF2-40B4-BE49-F238E27FC236}">
                <a16:creationId xmlns:a16="http://schemas.microsoft.com/office/drawing/2014/main" id="{C348FA31-EA49-4C8E-83C8-84843E25737F}"/>
              </a:ext>
            </a:extLst>
          </p:cNvPr>
          <p:cNvSpPr>
            <a:spLocks noGrp="1"/>
          </p:cNvSpPr>
          <p:nvPr/>
        </p:nvSpPr>
        <p:spPr>
          <a:xfrm>
            <a:off x="3475863" y="3618139"/>
            <a:ext cx="2734056" cy="631371"/>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43657D71-21F5-432F-B720-FB58ACFDA328}"/>
              </a:ext>
            </a:extLst>
          </p:cNvPr>
          <p:cNvSpPr>
            <a:spLocks noGrp="1"/>
          </p:cNvSpPr>
          <p:nvPr/>
        </p:nvSpPr>
        <p:spPr>
          <a:xfrm>
            <a:off x="3552063" y="3684814"/>
            <a:ext cx="2581656"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€ 1,55 mln</a:t>
            </a:r>
          </a:p>
        </p:txBody>
      </p:sp>
      <p:sp>
        <p:nvSpPr>
          <p:cNvPr id="36" name="Rettangolo 35">
            <a:extLst>
              <a:ext uri="{FF2B5EF4-FFF2-40B4-BE49-F238E27FC236}">
                <a16:creationId xmlns:a16="http://schemas.microsoft.com/office/drawing/2014/main" id="{773FB752-CE16-44AB-9CA5-837679AD48D1}"/>
              </a:ext>
            </a:extLst>
          </p:cNvPr>
          <p:cNvSpPr>
            <a:spLocks noGrp="1"/>
          </p:cNvSpPr>
          <p:nvPr/>
        </p:nvSpPr>
        <p:spPr>
          <a:xfrm>
            <a:off x="6209919" y="3618139"/>
            <a:ext cx="5582031" cy="631371"/>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220B28B5-70C1-49F4-9912-D368990A9422}"/>
              </a:ext>
            </a:extLst>
          </p:cNvPr>
          <p:cNvSpPr>
            <a:spLocks noGrp="1"/>
          </p:cNvSpPr>
          <p:nvPr/>
        </p:nvSpPr>
        <p:spPr>
          <a:xfrm>
            <a:off x="6286119" y="3684814"/>
            <a:ext cx="5429631"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Indicizzato al 70%; soggetto a deduzioni</a:t>
            </a:r>
          </a:p>
        </p:txBody>
      </p:sp>
      <p:sp>
        <p:nvSpPr>
          <p:cNvPr id="38" name="Rettangolo 37">
            <a:extLst>
              <a:ext uri="{FF2B5EF4-FFF2-40B4-BE49-F238E27FC236}">
                <a16:creationId xmlns:a16="http://schemas.microsoft.com/office/drawing/2014/main" id="{877836FB-BDB1-4F93-B0E1-352A07AAB9FD}"/>
              </a:ext>
            </a:extLst>
          </p:cNvPr>
          <p:cNvSpPr>
            <a:spLocks noGrp="1"/>
          </p:cNvSpPr>
          <p:nvPr/>
        </p:nvSpPr>
        <p:spPr>
          <a:xfrm>
            <a:off x="400050" y="4249511"/>
            <a:ext cx="3075813" cy="631371"/>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2EFCB749-B00D-4CF1-84CB-E44F159A908E}"/>
              </a:ext>
            </a:extLst>
          </p:cNvPr>
          <p:cNvSpPr>
            <a:spLocks noGrp="1"/>
          </p:cNvSpPr>
          <p:nvPr/>
        </p:nvSpPr>
        <p:spPr>
          <a:xfrm>
            <a:off x="476250" y="4316186"/>
            <a:ext cx="2923413" cy="517071"/>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Opex annuo</a:t>
            </a:r>
          </a:p>
        </p:txBody>
      </p:sp>
      <p:sp>
        <p:nvSpPr>
          <p:cNvPr id="40" name="Rettangolo 39">
            <a:extLst>
              <a:ext uri="{FF2B5EF4-FFF2-40B4-BE49-F238E27FC236}">
                <a16:creationId xmlns:a16="http://schemas.microsoft.com/office/drawing/2014/main" id="{BE997AA4-DB10-4D62-AB36-6A45DFCD4E53}"/>
              </a:ext>
            </a:extLst>
          </p:cNvPr>
          <p:cNvSpPr>
            <a:spLocks noGrp="1"/>
          </p:cNvSpPr>
          <p:nvPr/>
        </p:nvSpPr>
        <p:spPr>
          <a:xfrm>
            <a:off x="3475863" y="4249511"/>
            <a:ext cx="2734056" cy="631371"/>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3DBB9DEA-C8C9-40E2-A74F-F9FA17F5054A}"/>
              </a:ext>
            </a:extLst>
          </p:cNvPr>
          <p:cNvSpPr>
            <a:spLocks noGrp="1"/>
          </p:cNvSpPr>
          <p:nvPr/>
        </p:nvSpPr>
        <p:spPr>
          <a:xfrm>
            <a:off x="3552063" y="4316186"/>
            <a:ext cx="2581656"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€ 0,44 mln</a:t>
            </a:r>
          </a:p>
        </p:txBody>
      </p:sp>
      <p:sp>
        <p:nvSpPr>
          <p:cNvPr id="42" name="Rettangolo 41">
            <a:extLst>
              <a:ext uri="{FF2B5EF4-FFF2-40B4-BE49-F238E27FC236}">
                <a16:creationId xmlns:a16="http://schemas.microsoft.com/office/drawing/2014/main" id="{B4DD38B0-A109-4698-859E-8FA70F25D092}"/>
              </a:ext>
            </a:extLst>
          </p:cNvPr>
          <p:cNvSpPr>
            <a:spLocks noGrp="1"/>
          </p:cNvSpPr>
          <p:nvPr/>
        </p:nvSpPr>
        <p:spPr>
          <a:xfrm>
            <a:off x="6209919" y="4249511"/>
            <a:ext cx="5582031" cy="631371"/>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906CC633-A096-4028-BC66-A0B0C4667D10}"/>
              </a:ext>
            </a:extLst>
          </p:cNvPr>
          <p:cNvSpPr>
            <a:spLocks noGrp="1"/>
          </p:cNvSpPr>
          <p:nvPr/>
        </p:nvSpPr>
        <p:spPr>
          <a:xfrm>
            <a:off x="6286119" y="4316186"/>
            <a:ext cx="5429631"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Energia residua, O&amp;M, assicurazioni e SPV</a:t>
            </a:r>
          </a:p>
        </p:txBody>
      </p:sp>
      <p:sp>
        <p:nvSpPr>
          <p:cNvPr id="44" name="Rettangolo 43">
            <a:extLst>
              <a:ext uri="{FF2B5EF4-FFF2-40B4-BE49-F238E27FC236}">
                <a16:creationId xmlns:a16="http://schemas.microsoft.com/office/drawing/2014/main" id="{95538DA1-9DC9-41FD-8A8B-38C6D843F170}"/>
              </a:ext>
            </a:extLst>
          </p:cNvPr>
          <p:cNvSpPr>
            <a:spLocks noGrp="1"/>
          </p:cNvSpPr>
          <p:nvPr/>
        </p:nvSpPr>
        <p:spPr>
          <a:xfrm>
            <a:off x="400050" y="4880882"/>
            <a:ext cx="3075813" cy="631371"/>
          </a:xfrm>
          <a:prstGeom prst="rect">
            <a:avLst/>
          </a:prstGeom>
          <a:solidFill>
            <a:srgbClr val="F3F4F6"/>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409C7C54-7BEE-4980-93E1-CADF9C585205}"/>
              </a:ext>
            </a:extLst>
          </p:cNvPr>
          <p:cNvSpPr>
            <a:spLocks noGrp="1"/>
          </p:cNvSpPr>
          <p:nvPr/>
        </p:nvSpPr>
        <p:spPr>
          <a:xfrm>
            <a:off x="476250" y="4947557"/>
            <a:ext cx="2923413" cy="517071"/>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Debito annuo</a:t>
            </a:r>
          </a:p>
        </p:txBody>
      </p:sp>
      <p:sp>
        <p:nvSpPr>
          <p:cNvPr id="46" name="Rettangolo 45">
            <a:extLst>
              <a:ext uri="{FF2B5EF4-FFF2-40B4-BE49-F238E27FC236}">
                <a16:creationId xmlns:a16="http://schemas.microsoft.com/office/drawing/2014/main" id="{590276FB-B5B3-4040-B371-7CC99FBF9E43}"/>
              </a:ext>
            </a:extLst>
          </p:cNvPr>
          <p:cNvSpPr>
            <a:spLocks noGrp="1"/>
          </p:cNvSpPr>
          <p:nvPr/>
        </p:nvSpPr>
        <p:spPr>
          <a:xfrm>
            <a:off x="3475863" y="4880882"/>
            <a:ext cx="2734056" cy="631371"/>
          </a:xfrm>
          <a:prstGeom prst="rect">
            <a:avLst/>
          </a:prstGeom>
          <a:solidFill>
            <a:srgbClr val="F3F4F6"/>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D0B7C462-BEA6-4CC7-A3FA-03AD85FC091E}"/>
              </a:ext>
            </a:extLst>
          </p:cNvPr>
          <p:cNvSpPr>
            <a:spLocks noGrp="1"/>
          </p:cNvSpPr>
          <p:nvPr/>
        </p:nvSpPr>
        <p:spPr>
          <a:xfrm>
            <a:off x="3552063" y="4947557"/>
            <a:ext cx="2581656"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€ 0,84 mln</a:t>
            </a:r>
          </a:p>
        </p:txBody>
      </p:sp>
      <p:sp>
        <p:nvSpPr>
          <p:cNvPr id="48" name="Rettangolo 47">
            <a:extLst>
              <a:ext uri="{FF2B5EF4-FFF2-40B4-BE49-F238E27FC236}">
                <a16:creationId xmlns:a16="http://schemas.microsoft.com/office/drawing/2014/main" id="{ED6CBDE6-CB81-45A5-A93C-2665AE9D45BC}"/>
              </a:ext>
            </a:extLst>
          </p:cNvPr>
          <p:cNvSpPr>
            <a:spLocks noGrp="1"/>
          </p:cNvSpPr>
          <p:nvPr/>
        </p:nvSpPr>
        <p:spPr>
          <a:xfrm>
            <a:off x="6209919" y="4880882"/>
            <a:ext cx="5582031" cy="631371"/>
          </a:xfrm>
          <a:prstGeom prst="rect">
            <a:avLst/>
          </a:prstGeom>
          <a:solidFill>
            <a:srgbClr val="F3F4F6"/>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22232238-0985-4201-B78C-1180B9F7C00D}"/>
              </a:ext>
            </a:extLst>
          </p:cNvPr>
          <p:cNvSpPr>
            <a:spLocks noGrp="1"/>
          </p:cNvSpPr>
          <p:nvPr/>
        </p:nvSpPr>
        <p:spPr>
          <a:xfrm>
            <a:off x="6286119" y="4947557"/>
            <a:ext cx="5429631"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Capitale, interessi e commissioni</a:t>
            </a:r>
          </a:p>
        </p:txBody>
      </p:sp>
      <p:sp>
        <p:nvSpPr>
          <p:cNvPr id="50" name="Rettangolo 49">
            <a:extLst>
              <a:ext uri="{FF2B5EF4-FFF2-40B4-BE49-F238E27FC236}">
                <a16:creationId xmlns:a16="http://schemas.microsoft.com/office/drawing/2014/main" id="{2D803EEC-DB6B-4BFB-A834-353CDE2B68BD}"/>
              </a:ext>
            </a:extLst>
          </p:cNvPr>
          <p:cNvSpPr>
            <a:spLocks noGrp="1"/>
          </p:cNvSpPr>
          <p:nvPr/>
        </p:nvSpPr>
        <p:spPr>
          <a:xfrm>
            <a:off x="400050" y="5512254"/>
            <a:ext cx="3075813" cy="631371"/>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1587D274-97EA-4C9D-888F-E890934013C3}"/>
              </a:ext>
            </a:extLst>
          </p:cNvPr>
          <p:cNvSpPr>
            <a:spLocks noGrp="1"/>
          </p:cNvSpPr>
          <p:nvPr/>
        </p:nvSpPr>
        <p:spPr>
          <a:xfrm>
            <a:off x="476250" y="5578929"/>
            <a:ext cx="2923413" cy="517071"/>
          </a:xfrm>
          <a:prstGeom prst="rect">
            <a:avLst/>
          </a:prstGeom>
          <a:noFill/>
          <a:ln w="0">
            <a:noFill/>
            <a:prstDash val="solid"/>
          </a:ln>
        </p:spPr>
        <p:txBody>
          <a:bodyPr wrap="square" anchor="ctr"/>
          <a:lstStyle/>
          <a:p>
            <a:pPr algn="l">
              <a:defRPr sz="1238" b="1" i="0">
                <a:solidFill>
                  <a:srgbClr val="1F2937"/>
                </a:solidFill>
                <a:latin typeface="Calibri"/>
                <a:ea typeface="Calibri"/>
                <a:cs typeface="Calibri"/>
              </a:defRPr>
            </a:pPr>
            <a:r>
              <a:rPr sz="1238" b="1" i="0">
                <a:solidFill>
                  <a:srgbClr val="1F2937"/>
                </a:solidFill>
                <a:latin typeface="Calibri"/>
                <a:ea typeface="Calibri"/>
                <a:cs typeface="Calibri"/>
              </a:rPr>
              <a:t>DSCR base</a:t>
            </a:r>
          </a:p>
        </p:txBody>
      </p:sp>
      <p:sp>
        <p:nvSpPr>
          <p:cNvPr id="52" name="Rettangolo 51">
            <a:extLst>
              <a:ext uri="{FF2B5EF4-FFF2-40B4-BE49-F238E27FC236}">
                <a16:creationId xmlns:a16="http://schemas.microsoft.com/office/drawing/2014/main" id="{1781713A-0295-48FD-9824-48C3A0F27907}"/>
              </a:ext>
            </a:extLst>
          </p:cNvPr>
          <p:cNvSpPr>
            <a:spLocks noGrp="1"/>
          </p:cNvSpPr>
          <p:nvPr/>
        </p:nvSpPr>
        <p:spPr>
          <a:xfrm>
            <a:off x="3475863" y="5512254"/>
            <a:ext cx="2734056" cy="631371"/>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9BA5DF82-5687-41DF-A866-B9135FF624B0}"/>
              </a:ext>
            </a:extLst>
          </p:cNvPr>
          <p:cNvSpPr>
            <a:spLocks noGrp="1"/>
          </p:cNvSpPr>
          <p:nvPr/>
        </p:nvSpPr>
        <p:spPr>
          <a:xfrm>
            <a:off x="3552063" y="5578929"/>
            <a:ext cx="2581656"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1,32×</a:t>
            </a:r>
          </a:p>
        </p:txBody>
      </p:sp>
      <p:sp>
        <p:nvSpPr>
          <p:cNvPr id="54" name="Rettangolo 53">
            <a:extLst>
              <a:ext uri="{FF2B5EF4-FFF2-40B4-BE49-F238E27FC236}">
                <a16:creationId xmlns:a16="http://schemas.microsoft.com/office/drawing/2014/main" id="{D2162BBE-7F62-4977-8D04-37F314B602C3}"/>
              </a:ext>
            </a:extLst>
          </p:cNvPr>
          <p:cNvSpPr>
            <a:spLocks noGrp="1"/>
          </p:cNvSpPr>
          <p:nvPr/>
        </p:nvSpPr>
        <p:spPr>
          <a:xfrm>
            <a:off x="6209919" y="5512254"/>
            <a:ext cx="5582031" cy="631371"/>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5D9761DC-0065-45C2-BEA2-B485392A6321}"/>
              </a:ext>
            </a:extLst>
          </p:cNvPr>
          <p:cNvSpPr>
            <a:spLocks noGrp="1"/>
          </p:cNvSpPr>
          <p:nvPr/>
        </p:nvSpPr>
        <p:spPr>
          <a:xfrm>
            <a:off x="6286119" y="5578929"/>
            <a:ext cx="5429631" cy="517071"/>
          </a:xfrm>
          <a:prstGeom prst="rect">
            <a:avLst/>
          </a:prstGeom>
          <a:noFill/>
          <a:ln w="0">
            <a:noFill/>
            <a:prstDash val="solid"/>
          </a:ln>
        </p:spPr>
        <p:txBody>
          <a:bodyPr wrap="square" anchor="ctr"/>
          <a:lstStyle/>
          <a:p>
            <a:pPr algn="l">
              <a:defRPr sz="1238" b="0" i="0">
                <a:solidFill>
                  <a:srgbClr val="5B6470"/>
                </a:solidFill>
                <a:latin typeface="Calibri"/>
                <a:ea typeface="Calibri"/>
                <a:cs typeface="Calibri"/>
              </a:defRPr>
            </a:pPr>
            <a:r>
              <a:rPr sz="1238" b="0" i="0">
                <a:solidFill>
                  <a:srgbClr val="5B6470"/>
                </a:solidFill>
                <a:latin typeface="Calibri"/>
                <a:ea typeface="Calibri"/>
                <a:cs typeface="Calibri"/>
              </a:rPr>
              <a:t>CFADS € 1,11 mln / debt service € 0,84 mln</a:t>
            </a:r>
          </a:p>
        </p:txBody>
      </p:sp>
    </p:spTree>
    <p:extLst>
      <p:ext uri="{BB962C8B-B14F-4D97-AF65-F5344CB8AC3E}">
        <p14:creationId xmlns:p14="http://schemas.microsoft.com/office/powerpoint/2010/main" val="11425273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AD7AABFF-9BA5-41A5-A805-3F317BE49C99}"/>
              </a:ext>
            </a:extLst>
          </p:cNvPr>
          <p:cNvSpPr>
            <a:spLocks noGrp="1"/>
          </p:cNvSpPr>
          <p:nvPr/>
        </p:nvSpPr>
        <p:spPr>
          <a:xfrm>
            <a:off x="600075" y="378279"/>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Prima ricognizione</a:t>
            </a:r>
            <a:r>
              <a:rPr lang="it-IT" sz="2700" b="1" dirty="0">
                <a:solidFill>
                  <a:srgbClr val="1F2937"/>
                </a:solidFill>
                <a:latin typeface="Calibri"/>
                <a:ea typeface="Calibri"/>
                <a:cs typeface="Calibri"/>
              </a:rPr>
              <a:t> dei rischi allocabili </a:t>
            </a:r>
            <a:endParaRPr sz="2700" b="1" i="0" dirty="0">
              <a:solidFill>
                <a:srgbClr val="1F2937"/>
              </a:solidFill>
              <a:latin typeface="Calibri"/>
              <a:ea typeface="Calibri"/>
              <a:cs typeface="Calibri"/>
            </a:endParaRPr>
          </a:p>
        </p:txBody>
      </p:sp>
      <p:sp>
        <p:nvSpPr>
          <p:cNvPr id="4" name="Rettangolo 3">
            <a:extLst>
              <a:ext uri="{FF2B5EF4-FFF2-40B4-BE49-F238E27FC236}">
                <a16:creationId xmlns:a16="http://schemas.microsoft.com/office/drawing/2014/main" id="{3428C2D6-7C74-40DB-8877-FD0D5F2DFCEE}"/>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95269E2A-7B1C-4D19-9AEA-214166FBE16B}"/>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0E1E54F2-7795-482E-B1F4-BE0ACD3CD39A}"/>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37</a:t>
            </a:r>
          </a:p>
        </p:txBody>
      </p:sp>
      <p:sp>
        <p:nvSpPr>
          <p:cNvPr id="8" name="Rettangolo 7">
            <a:extLst>
              <a:ext uri="{FF2B5EF4-FFF2-40B4-BE49-F238E27FC236}">
                <a16:creationId xmlns:a16="http://schemas.microsoft.com/office/drawing/2014/main" id="{9C5D9F72-A566-401C-BAA9-F0FA79EA436C}"/>
              </a:ext>
            </a:extLst>
          </p:cNvPr>
          <p:cNvSpPr>
            <a:spLocks noGrp="1"/>
          </p:cNvSpPr>
          <p:nvPr/>
        </p:nvSpPr>
        <p:spPr>
          <a:xfrm>
            <a:off x="400050" y="1285875"/>
            <a:ext cx="2734056" cy="43815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0D5F2667-2554-4D21-9793-C19957C9CC71}"/>
              </a:ext>
            </a:extLst>
          </p:cNvPr>
          <p:cNvSpPr>
            <a:spLocks noGrp="1"/>
          </p:cNvSpPr>
          <p:nvPr/>
        </p:nvSpPr>
        <p:spPr>
          <a:xfrm>
            <a:off x="476250" y="1362075"/>
            <a:ext cx="2581656"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Rischio</a:t>
            </a:r>
          </a:p>
        </p:txBody>
      </p:sp>
      <p:sp>
        <p:nvSpPr>
          <p:cNvPr id="10" name="Rettangolo 9">
            <a:extLst>
              <a:ext uri="{FF2B5EF4-FFF2-40B4-BE49-F238E27FC236}">
                <a16:creationId xmlns:a16="http://schemas.microsoft.com/office/drawing/2014/main" id="{74100BAA-C5B7-4867-9461-4CF05DA393CD}"/>
              </a:ext>
            </a:extLst>
          </p:cNvPr>
          <p:cNvSpPr>
            <a:spLocks noGrp="1"/>
          </p:cNvSpPr>
          <p:nvPr/>
        </p:nvSpPr>
        <p:spPr>
          <a:xfrm>
            <a:off x="3134106" y="1285875"/>
            <a:ext cx="5354193" cy="43815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6C92D9F8-AFD6-4A18-83FF-169585820E6D}"/>
              </a:ext>
            </a:extLst>
          </p:cNvPr>
          <p:cNvSpPr>
            <a:spLocks noGrp="1"/>
          </p:cNvSpPr>
          <p:nvPr/>
        </p:nvSpPr>
        <p:spPr>
          <a:xfrm>
            <a:off x="3210306" y="1362075"/>
            <a:ext cx="5201793"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Evento osservabile</a:t>
            </a:r>
          </a:p>
        </p:txBody>
      </p:sp>
      <p:sp>
        <p:nvSpPr>
          <p:cNvPr id="12" name="Rettangolo 11">
            <a:extLst>
              <a:ext uri="{FF2B5EF4-FFF2-40B4-BE49-F238E27FC236}">
                <a16:creationId xmlns:a16="http://schemas.microsoft.com/office/drawing/2014/main" id="{4D84FF8C-0A79-4D51-8572-0885FB245E53}"/>
              </a:ext>
            </a:extLst>
          </p:cNvPr>
          <p:cNvSpPr>
            <a:spLocks noGrp="1"/>
          </p:cNvSpPr>
          <p:nvPr/>
        </p:nvSpPr>
        <p:spPr>
          <a:xfrm>
            <a:off x="8488299" y="1285875"/>
            <a:ext cx="3303651" cy="43815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138CD79F-6312-4AFF-B2DC-5F86BEA5C733}"/>
              </a:ext>
            </a:extLst>
          </p:cNvPr>
          <p:cNvSpPr>
            <a:spLocks noGrp="1"/>
          </p:cNvSpPr>
          <p:nvPr/>
        </p:nvSpPr>
        <p:spPr>
          <a:xfrm>
            <a:off x="8564499" y="1362075"/>
            <a:ext cx="3151251"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Prima ipotesi</a:t>
            </a:r>
          </a:p>
        </p:txBody>
      </p:sp>
      <p:sp>
        <p:nvSpPr>
          <p:cNvPr id="14" name="Rettangolo 13">
            <a:extLst>
              <a:ext uri="{FF2B5EF4-FFF2-40B4-BE49-F238E27FC236}">
                <a16:creationId xmlns:a16="http://schemas.microsoft.com/office/drawing/2014/main" id="{D3921C41-4D2D-43DB-9559-E4B1E3754C31}"/>
              </a:ext>
            </a:extLst>
          </p:cNvPr>
          <p:cNvSpPr>
            <a:spLocks noGrp="1"/>
          </p:cNvSpPr>
          <p:nvPr/>
        </p:nvSpPr>
        <p:spPr>
          <a:xfrm>
            <a:off x="400050" y="1724025"/>
            <a:ext cx="2734056" cy="631371"/>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E456C503-B489-4F21-BE04-1C638492B2FA}"/>
              </a:ext>
            </a:extLst>
          </p:cNvPr>
          <p:cNvSpPr>
            <a:spLocks noGrp="1"/>
          </p:cNvSpPr>
          <p:nvPr/>
        </p:nvSpPr>
        <p:spPr>
          <a:xfrm>
            <a:off x="476250" y="1790700"/>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Progettazione</a:t>
            </a:r>
          </a:p>
        </p:txBody>
      </p:sp>
      <p:sp>
        <p:nvSpPr>
          <p:cNvPr id="16" name="Rettangolo 15">
            <a:extLst>
              <a:ext uri="{FF2B5EF4-FFF2-40B4-BE49-F238E27FC236}">
                <a16:creationId xmlns:a16="http://schemas.microsoft.com/office/drawing/2014/main" id="{2AC50924-16ED-4AA8-A8EF-8564B915207A}"/>
              </a:ext>
            </a:extLst>
          </p:cNvPr>
          <p:cNvSpPr>
            <a:spLocks noGrp="1"/>
          </p:cNvSpPr>
          <p:nvPr/>
        </p:nvSpPr>
        <p:spPr>
          <a:xfrm>
            <a:off x="3134106" y="1724025"/>
            <a:ext cx="5354193" cy="631371"/>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2F49D491-41E6-4124-B9D1-D0BCCCB5C65C}"/>
              </a:ext>
            </a:extLst>
          </p:cNvPr>
          <p:cNvSpPr>
            <a:spLocks noGrp="1"/>
          </p:cNvSpPr>
          <p:nvPr/>
        </p:nvSpPr>
        <p:spPr>
          <a:xfrm>
            <a:off x="3210306" y="1790700"/>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Errori, incompletezze o prestazioni non raggiungibili</a:t>
            </a:r>
          </a:p>
        </p:txBody>
      </p:sp>
      <p:sp>
        <p:nvSpPr>
          <p:cNvPr id="18" name="Rettangolo 17">
            <a:extLst>
              <a:ext uri="{FF2B5EF4-FFF2-40B4-BE49-F238E27FC236}">
                <a16:creationId xmlns:a16="http://schemas.microsoft.com/office/drawing/2014/main" id="{654B2B4B-38A1-42F3-82C9-5AEDB59D60BE}"/>
              </a:ext>
            </a:extLst>
          </p:cNvPr>
          <p:cNvSpPr>
            <a:spLocks noGrp="1"/>
          </p:cNvSpPr>
          <p:nvPr/>
        </p:nvSpPr>
        <p:spPr>
          <a:xfrm>
            <a:off x="8488299" y="1724025"/>
            <a:ext cx="3303651" cy="631371"/>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B8965765-8076-4280-A14C-B63B824546D9}"/>
              </a:ext>
            </a:extLst>
          </p:cNvPr>
          <p:cNvSpPr>
            <a:spLocks noGrp="1"/>
          </p:cNvSpPr>
          <p:nvPr/>
        </p:nvSpPr>
        <p:spPr>
          <a:xfrm>
            <a:off x="8564499" y="1790700"/>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 salvo dati pubblici errati</a:t>
            </a:r>
          </a:p>
        </p:txBody>
      </p:sp>
      <p:sp>
        <p:nvSpPr>
          <p:cNvPr id="20" name="Rettangolo 19">
            <a:extLst>
              <a:ext uri="{FF2B5EF4-FFF2-40B4-BE49-F238E27FC236}">
                <a16:creationId xmlns:a16="http://schemas.microsoft.com/office/drawing/2014/main" id="{3B6B2A93-D693-4830-A892-449A13EB6F83}"/>
              </a:ext>
            </a:extLst>
          </p:cNvPr>
          <p:cNvSpPr>
            <a:spLocks noGrp="1"/>
          </p:cNvSpPr>
          <p:nvPr/>
        </p:nvSpPr>
        <p:spPr>
          <a:xfrm>
            <a:off x="400050" y="2355396"/>
            <a:ext cx="2734056" cy="631371"/>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308B34FB-0F40-4E28-8486-07CCE6E04A53}"/>
              </a:ext>
            </a:extLst>
          </p:cNvPr>
          <p:cNvSpPr>
            <a:spLocks noGrp="1"/>
          </p:cNvSpPr>
          <p:nvPr/>
        </p:nvSpPr>
        <p:spPr>
          <a:xfrm>
            <a:off x="476250" y="2422071"/>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Autorizzazioni</a:t>
            </a:r>
          </a:p>
        </p:txBody>
      </p:sp>
      <p:sp>
        <p:nvSpPr>
          <p:cNvPr id="22" name="Rettangolo 21">
            <a:extLst>
              <a:ext uri="{FF2B5EF4-FFF2-40B4-BE49-F238E27FC236}">
                <a16:creationId xmlns:a16="http://schemas.microsoft.com/office/drawing/2014/main" id="{086398C7-9F26-4D99-8FD4-97DEF9334450}"/>
              </a:ext>
            </a:extLst>
          </p:cNvPr>
          <p:cNvSpPr>
            <a:spLocks noGrp="1"/>
          </p:cNvSpPr>
          <p:nvPr/>
        </p:nvSpPr>
        <p:spPr>
          <a:xfrm>
            <a:off x="3134106" y="2355396"/>
            <a:ext cx="5354193" cy="631371"/>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9D175BD6-F7A0-43D5-9286-AD060924ED6A}"/>
              </a:ext>
            </a:extLst>
          </p:cNvPr>
          <p:cNvSpPr>
            <a:spLocks noGrp="1"/>
          </p:cNvSpPr>
          <p:nvPr/>
        </p:nvSpPr>
        <p:spPr>
          <a:xfrm>
            <a:off x="3210306" y="2422071"/>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Ritardo o diniego di titoli</a:t>
            </a:r>
          </a:p>
        </p:txBody>
      </p:sp>
      <p:sp>
        <p:nvSpPr>
          <p:cNvPr id="24" name="Rettangolo 23">
            <a:extLst>
              <a:ext uri="{FF2B5EF4-FFF2-40B4-BE49-F238E27FC236}">
                <a16:creationId xmlns:a16="http://schemas.microsoft.com/office/drawing/2014/main" id="{916C60E6-26FD-4514-B3D4-13DCE14B323E}"/>
              </a:ext>
            </a:extLst>
          </p:cNvPr>
          <p:cNvSpPr>
            <a:spLocks noGrp="1"/>
          </p:cNvSpPr>
          <p:nvPr/>
        </p:nvSpPr>
        <p:spPr>
          <a:xfrm>
            <a:off x="8488299" y="2355396"/>
            <a:ext cx="3303651" cy="631371"/>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1779FF0B-F675-43BB-9034-80C3E888C67B}"/>
              </a:ext>
            </a:extLst>
          </p:cNvPr>
          <p:cNvSpPr>
            <a:spLocks noGrp="1"/>
          </p:cNvSpPr>
          <p:nvPr/>
        </p:nvSpPr>
        <p:spPr>
          <a:xfrm>
            <a:off x="8564499" y="2422071"/>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Secondo competenza e causa</a:t>
            </a:r>
          </a:p>
        </p:txBody>
      </p:sp>
      <p:sp>
        <p:nvSpPr>
          <p:cNvPr id="26" name="Rettangolo 25">
            <a:extLst>
              <a:ext uri="{FF2B5EF4-FFF2-40B4-BE49-F238E27FC236}">
                <a16:creationId xmlns:a16="http://schemas.microsoft.com/office/drawing/2014/main" id="{57E8769F-051A-4385-86EA-EB8544EAD254}"/>
              </a:ext>
            </a:extLst>
          </p:cNvPr>
          <p:cNvSpPr>
            <a:spLocks noGrp="1"/>
          </p:cNvSpPr>
          <p:nvPr/>
        </p:nvSpPr>
        <p:spPr>
          <a:xfrm>
            <a:off x="400050" y="2986768"/>
            <a:ext cx="2734056" cy="631371"/>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05454993-D536-45D1-9EC0-87935CCE0CA5}"/>
              </a:ext>
            </a:extLst>
          </p:cNvPr>
          <p:cNvSpPr>
            <a:spLocks noGrp="1"/>
          </p:cNvSpPr>
          <p:nvPr/>
        </p:nvSpPr>
        <p:spPr>
          <a:xfrm>
            <a:off x="476250" y="3053443"/>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Siti / amianto</a:t>
            </a:r>
          </a:p>
        </p:txBody>
      </p:sp>
      <p:sp>
        <p:nvSpPr>
          <p:cNvPr id="28" name="Rettangolo 27">
            <a:extLst>
              <a:ext uri="{FF2B5EF4-FFF2-40B4-BE49-F238E27FC236}">
                <a16:creationId xmlns:a16="http://schemas.microsoft.com/office/drawing/2014/main" id="{338CF5C6-C8FE-4C80-830B-44B65C18139A}"/>
              </a:ext>
            </a:extLst>
          </p:cNvPr>
          <p:cNvSpPr>
            <a:spLocks noGrp="1"/>
          </p:cNvSpPr>
          <p:nvPr/>
        </p:nvSpPr>
        <p:spPr>
          <a:xfrm>
            <a:off x="3134106" y="2986768"/>
            <a:ext cx="5354193" cy="631371"/>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60C4CBC8-A8F9-4075-AF02-782E2541F876}"/>
              </a:ext>
            </a:extLst>
          </p:cNvPr>
          <p:cNvSpPr>
            <a:spLocks noGrp="1"/>
          </p:cNvSpPr>
          <p:nvPr/>
        </p:nvSpPr>
        <p:spPr>
          <a:xfrm>
            <a:off x="3210306" y="3053443"/>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Condizioni fisiche non note</a:t>
            </a:r>
          </a:p>
        </p:txBody>
      </p:sp>
      <p:sp>
        <p:nvSpPr>
          <p:cNvPr id="30" name="Rettangolo 29">
            <a:extLst>
              <a:ext uri="{FF2B5EF4-FFF2-40B4-BE49-F238E27FC236}">
                <a16:creationId xmlns:a16="http://schemas.microsoft.com/office/drawing/2014/main" id="{34FF4B80-252B-4498-AD40-D62816A09DB9}"/>
              </a:ext>
            </a:extLst>
          </p:cNvPr>
          <p:cNvSpPr>
            <a:spLocks noGrp="1"/>
          </p:cNvSpPr>
          <p:nvPr/>
        </p:nvSpPr>
        <p:spPr>
          <a:xfrm>
            <a:off x="8488299" y="2986768"/>
            <a:ext cx="3303651" cy="631371"/>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018B5545-508E-4446-B116-20C9F4D7477E}"/>
              </a:ext>
            </a:extLst>
          </p:cNvPr>
          <p:cNvSpPr>
            <a:spLocks noGrp="1"/>
          </p:cNvSpPr>
          <p:nvPr/>
        </p:nvSpPr>
        <p:spPr>
          <a:xfrm>
            <a:off x="8564499" y="3053443"/>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Condiviso con soglie e baseline</a:t>
            </a:r>
          </a:p>
        </p:txBody>
      </p:sp>
      <p:sp>
        <p:nvSpPr>
          <p:cNvPr id="32" name="Rettangolo 31">
            <a:extLst>
              <a:ext uri="{FF2B5EF4-FFF2-40B4-BE49-F238E27FC236}">
                <a16:creationId xmlns:a16="http://schemas.microsoft.com/office/drawing/2014/main" id="{E98C3CA5-462F-44A9-874C-B9ECBC8D6E69}"/>
              </a:ext>
            </a:extLst>
          </p:cNvPr>
          <p:cNvSpPr>
            <a:spLocks noGrp="1"/>
          </p:cNvSpPr>
          <p:nvPr/>
        </p:nvSpPr>
        <p:spPr>
          <a:xfrm>
            <a:off x="400050" y="3618139"/>
            <a:ext cx="2734056" cy="631371"/>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9084394D-3B5A-43F6-A61C-BFD83C33162C}"/>
              </a:ext>
            </a:extLst>
          </p:cNvPr>
          <p:cNvSpPr>
            <a:spLocks noGrp="1"/>
          </p:cNvSpPr>
          <p:nvPr/>
        </p:nvSpPr>
        <p:spPr>
          <a:xfrm>
            <a:off x="476250" y="3684814"/>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Costruzione</a:t>
            </a:r>
          </a:p>
        </p:txBody>
      </p:sp>
      <p:sp>
        <p:nvSpPr>
          <p:cNvPr id="34" name="Rettangolo 33">
            <a:extLst>
              <a:ext uri="{FF2B5EF4-FFF2-40B4-BE49-F238E27FC236}">
                <a16:creationId xmlns:a16="http://schemas.microsoft.com/office/drawing/2014/main" id="{E856AD61-759D-47FA-81CA-FB2A8D812636}"/>
              </a:ext>
            </a:extLst>
          </p:cNvPr>
          <p:cNvSpPr>
            <a:spLocks noGrp="1"/>
          </p:cNvSpPr>
          <p:nvPr/>
        </p:nvSpPr>
        <p:spPr>
          <a:xfrm>
            <a:off x="3134106" y="3618139"/>
            <a:ext cx="5354193" cy="631371"/>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45C5D147-9B82-41BC-8FF7-3C905098AE56}"/>
              </a:ext>
            </a:extLst>
          </p:cNvPr>
          <p:cNvSpPr>
            <a:spLocks noGrp="1"/>
          </p:cNvSpPr>
          <p:nvPr/>
        </p:nvSpPr>
        <p:spPr>
          <a:xfrm>
            <a:off x="3210306" y="3684814"/>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Extra-costi, difetti, interferenze e subappaltatori</a:t>
            </a:r>
          </a:p>
        </p:txBody>
      </p:sp>
      <p:sp>
        <p:nvSpPr>
          <p:cNvPr id="36" name="Rettangolo 35">
            <a:extLst>
              <a:ext uri="{FF2B5EF4-FFF2-40B4-BE49-F238E27FC236}">
                <a16:creationId xmlns:a16="http://schemas.microsoft.com/office/drawing/2014/main" id="{7D63EB28-1CB0-42A1-A975-FFBAACF9BD9D}"/>
              </a:ext>
            </a:extLst>
          </p:cNvPr>
          <p:cNvSpPr>
            <a:spLocks noGrp="1"/>
          </p:cNvSpPr>
          <p:nvPr/>
        </p:nvSpPr>
        <p:spPr>
          <a:xfrm>
            <a:off x="8488299" y="3618139"/>
            <a:ext cx="3303651" cy="631371"/>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0C9699A4-E339-4C1B-A254-3CE903B7702C}"/>
              </a:ext>
            </a:extLst>
          </p:cNvPr>
          <p:cNvSpPr>
            <a:spLocks noGrp="1"/>
          </p:cNvSpPr>
          <p:nvPr/>
        </p:nvSpPr>
        <p:spPr>
          <a:xfrm>
            <a:off x="8564499" y="3684814"/>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38" name="Rettangolo 37">
            <a:extLst>
              <a:ext uri="{FF2B5EF4-FFF2-40B4-BE49-F238E27FC236}">
                <a16:creationId xmlns:a16="http://schemas.microsoft.com/office/drawing/2014/main" id="{5D0D13FC-DE9D-47F2-998E-68CC4D6868A3}"/>
              </a:ext>
            </a:extLst>
          </p:cNvPr>
          <p:cNvSpPr>
            <a:spLocks noGrp="1"/>
          </p:cNvSpPr>
          <p:nvPr/>
        </p:nvSpPr>
        <p:spPr>
          <a:xfrm>
            <a:off x="400050" y="4249511"/>
            <a:ext cx="2734056" cy="631371"/>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AF8FC79F-C2FD-4AE6-B288-1F56728E777A}"/>
              </a:ext>
            </a:extLst>
          </p:cNvPr>
          <p:cNvSpPr>
            <a:spLocks noGrp="1"/>
          </p:cNvSpPr>
          <p:nvPr/>
        </p:nvSpPr>
        <p:spPr>
          <a:xfrm>
            <a:off x="476250" y="4316186"/>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Ritardo</a:t>
            </a:r>
          </a:p>
        </p:txBody>
      </p:sp>
      <p:sp>
        <p:nvSpPr>
          <p:cNvPr id="40" name="Rettangolo 39">
            <a:extLst>
              <a:ext uri="{FF2B5EF4-FFF2-40B4-BE49-F238E27FC236}">
                <a16:creationId xmlns:a16="http://schemas.microsoft.com/office/drawing/2014/main" id="{26FF5497-C0C0-4E20-AAE7-2F87FC1AA4B9}"/>
              </a:ext>
            </a:extLst>
          </p:cNvPr>
          <p:cNvSpPr>
            <a:spLocks noGrp="1"/>
          </p:cNvSpPr>
          <p:nvPr/>
        </p:nvSpPr>
        <p:spPr>
          <a:xfrm>
            <a:off x="3134106" y="4249511"/>
            <a:ext cx="5354193" cy="631371"/>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C1231FA5-688C-408D-B1AE-5D44A96EC202}"/>
              </a:ext>
            </a:extLst>
          </p:cNvPr>
          <p:cNvSpPr>
            <a:spLocks noGrp="1"/>
          </p:cNvSpPr>
          <p:nvPr/>
        </p:nvSpPr>
        <p:spPr>
          <a:xfrm>
            <a:off x="3210306" y="4316186"/>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Mancato rispetto data di disponibilità</a:t>
            </a:r>
          </a:p>
        </p:txBody>
      </p:sp>
      <p:sp>
        <p:nvSpPr>
          <p:cNvPr id="42" name="Rettangolo 41">
            <a:extLst>
              <a:ext uri="{FF2B5EF4-FFF2-40B4-BE49-F238E27FC236}">
                <a16:creationId xmlns:a16="http://schemas.microsoft.com/office/drawing/2014/main" id="{36237C16-F1EE-4A51-B871-D97F871A9E63}"/>
              </a:ext>
            </a:extLst>
          </p:cNvPr>
          <p:cNvSpPr>
            <a:spLocks noGrp="1"/>
          </p:cNvSpPr>
          <p:nvPr/>
        </p:nvSpPr>
        <p:spPr>
          <a:xfrm>
            <a:off x="8488299" y="4249511"/>
            <a:ext cx="3303651" cy="631371"/>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183A03C5-2C20-4609-832A-34AF8EE959E3}"/>
              </a:ext>
            </a:extLst>
          </p:cNvPr>
          <p:cNvSpPr>
            <a:spLocks noGrp="1"/>
          </p:cNvSpPr>
          <p:nvPr/>
        </p:nvSpPr>
        <p:spPr>
          <a:xfrm>
            <a:off x="8564499" y="4316186"/>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 salvo evento compensabile</a:t>
            </a:r>
          </a:p>
        </p:txBody>
      </p:sp>
      <p:sp>
        <p:nvSpPr>
          <p:cNvPr id="44" name="Rettangolo 43">
            <a:extLst>
              <a:ext uri="{FF2B5EF4-FFF2-40B4-BE49-F238E27FC236}">
                <a16:creationId xmlns:a16="http://schemas.microsoft.com/office/drawing/2014/main" id="{1A4BA750-D7FF-4202-AF84-0061F27C116B}"/>
              </a:ext>
            </a:extLst>
          </p:cNvPr>
          <p:cNvSpPr>
            <a:spLocks noGrp="1"/>
          </p:cNvSpPr>
          <p:nvPr/>
        </p:nvSpPr>
        <p:spPr>
          <a:xfrm>
            <a:off x="400050" y="4880882"/>
            <a:ext cx="2734056" cy="631371"/>
          </a:xfrm>
          <a:prstGeom prst="rect">
            <a:avLst/>
          </a:prstGeom>
          <a:solidFill>
            <a:srgbClr val="F3F4F6"/>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10E24731-A2F2-4759-974B-001CBB236730}"/>
              </a:ext>
            </a:extLst>
          </p:cNvPr>
          <p:cNvSpPr>
            <a:spLocks noGrp="1"/>
          </p:cNvSpPr>
          <p:nvPr/>
        </p:nvSpPr>
        <p:spPr>
          <a:xfrm>
            <a:off x="476250" y="4947557"/>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Finanziamento</a:t>
            </a:r>
          </a:p>
        </p:txBody>
      </p:sp>
      <p:sp>
        <p:nvSpPr>
          <p:cNvPr id="46" name="Rettangolo 45">
            <a:extLst>
              <a:ext uri="{FF2B5EF4-FFF2-40B4-BE49-F238E27FC236}">
                <a16:creationId xmlns:a16="http://schemas.microsoft.com/office/drawing/2014/main" id="{A1B06146-CFD1-424F-B8A6-976E12BA9417}"/>
              </a:ext>
            </a:extLst>
          </p:cNvPr>
          <p:cNvSpPr>
            <a:spLocks noGrp="1"/>
          </p:cNvSpPr>
          <p:nvPr/>
        </p:nvSpPr>
        <p:spPr>
          <a:xfrm>
            <a:off x="3134106" y="4880882"/>
            <a:ext cx="5354193" cy="631371"/>
          </a:xfrm>
          <a:prstGeom prst="rect">
            <a:avLst/>
          </a:prstGeom>
          <a:solidFill>
            <a:srgbClr val="F3F4F6"/>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F61E556C-4C2A-4D74-896E-209C637FEF77}"/>
              </a:ext>
            </a:extLst>
          </p:cNvPr>
          <p:cNvSpPr>
            <a:spLocks noGrp="1"/>
          </p:cNvSpPr>
          <p:nvPr/>
        </p:nvSpPr>
        <p:spPr>
          <a:xfrm>
            <a:off x="3210306" y="4947557"/>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Mancato closing o aumento spread prima del closing</a:t>
            </a:r>
          </a:p>
        </p:txBody>
      </p:sp>
      <p:sp>
        <p:nvSpPr>
          <p:cNvPr id="48" name="Rettangolo 47">
            <a:extLst>
              <a:ext uri="{FF2B5EF4-FFF2-40B4-BE49-F238E27FC236}">
                <a16:creationId xmlns:a16="http://schemas.microsoft.com/office/drawing/2014/main" id="{9267F4F0-4865-4ED3-B156-EE938A9313EC}"/>
              </a:ext>
            </a:extLst>
          </p:cNvPr>
          <p:cNvSpPr>
            <a:spLocks noGrp="1"/>
          </p:cNvSpPr>
          <p:nvPr/>
        </p:nvSpPr>
        <p:spPr>
          <a:xfrm>
            <a:off x="8488299" y="4880882"/>
            <a:ext cx="3303651" cy="631371"/>
          </a:xfrm>
          <a:prstGeom prst="rect">
            <a:avLst/>
          </a:prstGeom>
          <a:solidFill>
            <a:srgbClr val="F3F4F6"/>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1FCE6CC5-3808-4A3C-8335-CB367EE9A3F9}"/>
              </a:ext>
            </a:extLst>
          </p:cNvPr>
          <p:cNvSpPr>
            <a:spLocks noGrp="1"/>
          </p:cNvSpPr>
          <p:nvPr/>
        </p:nvSpPr>
        <p:spPr>
          <a:xfrm>
            <a:off x="8564499" y="4947557"/>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50" name="Rettangolo 49">
            <a:extLst>
              <a:ext uri="{FF2B5EF4-FFF2-40B4-BE49-F238E27FC236}">
                <a16:creationId xmlns:a16="http://schemas.microsoft.com/office/drawing/2014/main" id="{0B705C2C-433A-415F-A6EF-1757D80F4CEB}"/>
              </a:ext>
            </a:extLst>
          </p:cNvPr>
          <p:cNvSpPr>
            <a:spLocks noGrp="1"/>
          </p:cNvSpPr>
          <p:nvPr/>
        </p:nvSpPr>
        <p:spPr>
          <a:xfrm>
            <a:off x="400050" y="5512254"/>
            <a:ext cx="2734056" cy="631371"/>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5B9F0C57-2DE6-4296-BD4D-330ADC0245D2}"/>
              </a:ext>
            </a:extLst>
          </p:cNvPr>
          <p:cNvSpPr>
            <a:spLocks noGrp="1"/>
          </p:cNvSpPr>
          <p:nvPr/>
        </p:nvSpPr>
        <p:spPr>
          <a:xfrm>
            <a:off x="476250" y="5578929"/>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Collaudo</a:t>
            </a:r>
          </a:p>
        </p:txBody>
      </p:sp>
      <p:sp>
        <p:nvSpPr>
          <p:cNvPr id="52" name="Rettangolo 51">
            <a:extLst>
              <a:ext uri="{FF2B5EF4-FFF2-40B4-BE49-F238E27FC236}">
                <a16:creationId xmlns:a16="http://schemas.microsoft.com/office/drawing/2014/main" id="{A18151F9-659B-4D58-976C-A82849F1E86C}"/>
              </a:ext>
            </a:extLst>
          </p:cNvPr>
          <p:cNvSpPr>
            <a:spLocks noGrp="1"/>
          </p:cNvSpPr>
          <p:nvPr/>
        </p:nvSpPr>
        <p:spPr>
          <a:xfrm>
            <a:off x="3134106" y="5512254"/>
            <a:ext cx="5354193" cy="631371"/>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02A384D8-B901-4361-B83D-2300E18DDF31}"/>
              </a:ext>
            </a:extLst>
          </p:cNvPr>
          <p:cNvSpPr>
            <a:spLocks noGrp="1"/>
          </p:cNvSpPr>
          <p:nvPr/>
        </p:nvSpPr>
        <p:spPr>
          <a:xfrm>
            <a:off x="3210306" y="5578929"/>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Test negativi o punch list critica</a:t>
            </a:r>
          </a:p>
        </p:txBody>
      </p:sp>
      <p:sp>
        <p:nvSpPr>
          <p:cNvPr id="54" name="Rettangolo 53">
            <a:extLst>
              <a:ext uri="{FF2B5EF4-FFF2-40B4-BE49-F238E27FC236}">
                <a16:creationId xmlns:a16="http://schemas.microsoft.com/office/drawing/2014/main" id="{6D6BF484-3204-473D-9127-79FAD9B09E6D}"/>
              </a:ext>
            </a:extLst>
          </p:cNvPr>
          <p:cNvSpPr>
            <a:spLocks noGrp="1"/>
          </p:cNvSpPr>
          <p:nvPr/>
        </p:nvSpPr>
        <p:spPr>
          <a:xfrm>
            <a:off x="8488299" y="5512254"/>
            <a:ext cx="3303651" cy="631371"/>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4920DC51-77C3-4283-B14C-2FF18072451B}"/>
              </a:ext>
            </a:extLst>
          </p:cNvPr>
          <p:cNvSpPr>
            <a:spLocks noGrp="1"/>
          </p:cNvSpPr>
          <p:nvPr/>
        </p:nvSpPr>
        <p:spPr>
          <a:xfrm>
            <a:off x="8564499" y="5578929"/>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 canone non attivato</a:t>
            </a:r>
          </a:p>
        </p:txBody>
      </p:sp>
    </p:spTree>
    <p:extLst>
      <p:ext uri="{BB962C8B-B14F-4D97-AF65-F5344CB8AC3E}">
        <p14:creationId xmlns:p14="http://schemas.microsoft.com/office/powerpoint/2010/main" val="14131233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03E0F04-6009-4467-935F-22581DD1B4B7}"/>
              </a:ext>
            </a:extLst>
          </p:cNvPr>
          <p:cNvSpPr>
            <a:spLocks noGrp="1"/>
          </p:cNvSpPr>
          <p:nvPr/>
        </p:nvSpPr>
        <p:spPr>
          <a:xfrm>
            <a:off x="657225" y="395287"/>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Seconda ricognizione</a:t>
            </a:r>
            <a:r>
              <a:rPr lang="it-IT" sz="2700" b="1" i="0" dirty="0">
                <a:solidFill>
                  <a:srgbClr val="1F2937"/>
                </a:solidFill>
                <a:latin typeface="Calibri"/>
                <a:ea typeface="Calibri"/>
                <a:cs typeface="Calibri"/>
              </a:rPr>
              <a:t> dei rischi</a:t>
            </a:r>
            <a:endParaRPr sz="2700" b="1" i="0" dirty="0">
              <a:solidFill>
                <a:srgbClr val="1F2937"/>
              </a:solidFill>
              <a:latin typeface="Calibri"/>
              <a:ea typeface="Calibri"/>
              <a:cs typeface="Calibri"/>
            </a:endParaRPr>
          </a:p>
        </p:txBody>
      </p:sp>
      <p:sp>
        <p:nvSpPr>
          <p:cNvPr id="4" name="Rettangolo 3">
            <a:extLst>
              <a:ext uri="{FF2B5EF4-FFF2-40B4-BE49-F238E27FC236}">
                <a16:creationId xmlns:a16="http://schemas.microsoft.com/office/drawing/2014/main" id="{812C919F-E888-4EC7-83F2-057958D0B197}"/>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D5795021-B70C-4A97-9FD5-AF243CA6FB12}"/>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9AFEC7FC-4191-46FF-8498-A834E25BD89A}"/>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38</a:t>
            </a:r>
          </a:p>
        </p:txBody>
      </p:sp>
      <p:sp>
        <p:nvSpPr>
          <p:cNvPr id="8" name="Rettangolo 7">
            <a:extLst>
              <a:ext uri="{FF2B5EF4-FFF2-40B4-BE49-F238E27FC236}">
                <a16:creationId xmlns:a16="http://schemas.microsoft.com/office/drawing/2014/main" id="{934C5938-3601-4445-8B3A-60D7B6D0376E}"/>
              </a:ext>
            </a:extLst>
          </p:cNvPr>
          <p:cNvSpPr>
            <a:spLocks noGrp="1"/>
          </p:cNvSpPr>
          <p:nvPr/>
        </p:nvSpPr>
        <p:spPr>
          <a:xfrm>
            <a:off x="400050" y="1285875"/>
            <a:ext cx="2734056" cy="43815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6BA7787E-6C48-4FDB-B29A-24DE3784DFF9}"/>
              </a:ext>
            </a:extLst>
          </p:cNvPr>
          <p:cNvSpPr>
            <a:spLocks noGrp="1"/>
          </p:cNvSpPr>
          <p:nvPr/>
        </p:nvSpPr>
        <p:spPr>
          <a:xfrm>
            <a:off x="476250" y="1362075"/>
            <a:ext cx="2581656"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Rischio</a:t>
            </a:r>
          </a:p>
        </p:txBody>
      </p:sp>
      <p:sp>
        <p:nvSpPr>
          <p:cNvPr id="10" name="Rettangolo 9">
            <a:extLst>
              <a:ext uri="{FF2B5EF4-FFF2-40B4-BE49-F238E27FC236}">
                <a16:creationId xmlns:a16="http://schemas.microsoft.com/office/drawing/2014/main" id="{FEEB032C-E702-4C61-B7F5-62646815A212}"/>
              </a:ext>
            </a:extLst>
          </p:cNvPr>
          <p:cNvSpPr>
            <a:spLocks noGrp="1"/>
          </p:cNvSpPr>
          <p:nvPr/>
        </p:nvSpPr>
        <p:spPr>
          <a:xfrm>
            <a:off x="3134106" y="1285875"/>
            <a:ext cx="5354193" cy="43815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6E93514E-21BC-47D3-AD60-07246BD288EA}"/>
              </a:ext>
            </a:extLst>
          </p:cNvPr>
          <p:cNvSpPr>
            <a:spLocks noGrp="1"/>
          </p:cNvSpPr>
          <p:nvPr/>
        </p:nvSpPr>
        <p:spPr>
          <a:xfrm>
            <a:off x="3210306" y="1362075"/>
            <a:ext cx="5201793"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Evento osservabile</a:t>
            </a:r>
          </a:p>
        </p:txBody>
      </p:sp>
      <p:sp>
        <p:nvSpPr>
          <p:cNvPr id="12" name="Rettangolo 11">
            <a:extLst>
              <a:ext uri="{FF2B5EF4-FFF2-40B4-BE49-F238E27FC236}">
                <a16:creationId xmlns:a16="http://schemas.microsoft.com/office/drawing/2014/main" id="{362C8D0B-56C0-4CDE-855D-7C797D0D223C}"/>
              </a:ext>
            </a:extLst>
          </p:cNvPr>
          <p:cNvSpPr>
            <a:spLocks noGrp="1"/>
          </p:cNvSpPr>
          <p:nvPr/>
        </p:nvSpPr>
        <p:spPr>
          <a:xfrm>
            <a:off x="8488299" y="1285875"/>
            <a:ext cx="3303651" cy="43815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29648E4A-AFC6-4BF4-9E09-9A4DA23ECD4A}"/>
              </a:ext>
            </a:extLst>
          </p:cNvPr>
          <p:cNvSpPr>
            <a:spLocks noGrp="1"/>
          </p:cNvSpPr>
          <p:nvPr/>
        </p:nvSpPr>
        <p:spPr>
          <a:xfrm>
            <a:off x="8564499" y="1362075"/>
            <a:ext cx="3151251" cy="32385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Prima ipotesi</a:t>
            </a:r>
          </a:p>
        </p:txBody>
      </p:sp>
      <p:sp>
        <p:nvSpPr>
          <p:cNvPr id="14" name="Rettangolo 13">
            <a:extLst>
              <a:ext uri="{FF2B5EF4-FFF2-40B4-BE49-F238E27FC236}">
                <a16:creationId xmlns:a16="http://schemas.microsoft.com/office/drawing/2014/main" id="{94615327-5049-42A1-9E98-0E935CF6988A}"/>
              </a:ext>
            </a:extLst>
          </p:cNvPr>
          <p:cNvSpPr>
            <a:spLocks noGrp="1"/>
          </p:cNvSpPr>
          <p:nvPr/>
        </p:nvSpPr>
        <p:spPr>
          <a:xfrm>
            <a:off x="400050" y="1724025"/>
            <a:ext cx="2734056" cy="631371"/>
          </a:xfrm>
          <a:prstGeom prst="rect">
            <a:avLst/>
          </a:prstGeom>
          <a:solidFill>
            <a:srgbClr val="FFFFFF"/>
          </a:solidFill>
          <a:ln w="5715">
            <a:solidFill>
              <a:srgbClr val="E5E7EB"/>
            </a:solidFill>
            <a:prstDash val="solid"/>
          </a:ln>
        </p:spPr>
        <p:txBody>
          <a:bodyPr/>
          <a:lstStyle/>
          <a:p>
            <a:endParaRPr lang="it-IT"/>
          </a:p>
        </p:txBody>
      </p:sp>
      <p:sp>
        <p:nvSpPr>
          <p:cNvPr id="15" name="Rettangolo 14">
            <a:extLst>
              <a:ext uri="{FF2B5EF4-FFF2-40B4-BE49-F238E27FC236}">
                <a16:creationId xmlns:a16="http://schemas.microsoft.com/office/drawing/2014/main" id="{9FC83BB4-3B39-456A-89E7-FF56F18A3C82}"/>
              </a:ext>
            </a:extLst>
          </p:cNvPr>
          <p:cNvSpPr>
            <a:spLocks noGrp="1"/>
          </p:cNvSpPr>
          <p:nvPr/>
        </p:nvSpPr>
        <p:spPr>
          <a:xfrm>
            <a:off x="476250" y="1790700"/>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Disponibilità</a:t>
            </a:r>
          </a:p>
        </p:txBody>
      </p:sp>
      <p:sp>
        <p:nvSpPr>
          <p:cNvPr id="16" name="Rettangolo 15">
            <a:extLst>
              <a:ext uri="{FF2B5EF4-FFF2-40B4-BE49-F238E27FC236}">
                <a16:creationId xmlns:a16="http://schemas.microsoft.com/office/drawing/2014/main" id="{3D35508E-1DE3-4F5A-9E11-1C607D310253}"/>
              </a:ext>
            </a:extLst>
          </p:cNvPr>
          <p:cNvSpPr>
            <a:spLocks noGrp="1"/>
          </p:cNvSpPr>
          <p:nvPr/>
        </p:nvSpPr>
        <p:spPr>
          <a:xfrm>
            <a:off x="3134106" y="1724025"/>
            <a:ext cx="5354193" cy="631371"/>
          </a:xfrm>
          <a:prstGeom prst="rect">
            <a:avLst/>
          </a:prstGeom>
          <a:solidFill>
            <a:srgbClr val="FFFFFF"/>
          </a:solidFill>
          <a:ln w="5715">
            <a:solidFill>
              <a:srgbClr val="E5E7EB"/>
            </a:solidFill>
            <a:prstDash val="solid"/>
          </a:ln>
        </p:spPr>
        <p:txBody>
          <a:bodyPr/>
          <a:lstStyle/>
          <a:p>
            <a:endParaRPr lang="it-IT"/>
          </a:p>
        </p:txBody>
      </p:sp>
      <p:sp>
        <p:nvSpPr>
          <p:cNvPr id="17" name="Rettangolo 16">
            <a:extLst>
              <a:ext uri="{FF2B5EF4-FFF2-40B4-BE49-F238E27FC236}">
                <a16:creationId xmlns:a16="http://schemas.microsoft.com/office/drawing/2014/main" id="{D2A2ECAC-C928-430F-A29D-D321BB6B6017}"/>
              </a:ext>
            </a:extLst>
          </p:cNvPr>
          <p:cNvSpPr>
            <a:spLocks noGrp="1"/>
          </p:cNvSpPr>
          <p:nvPr/>
        </p:nvSpPr>
        <p:spPr>
          <a:xfrm>
            <a:off x="3210306" y="1790700"/>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Spazi o impianti non fruibili</a:t>
            </a:r>
          </a:p>
        </p:txBody>
      </p:sp>
      <p:sp>
        <p:nvSpPr>
          <p:cNvPr id="18" name="Rettangolo 17">
            <a:extLst>
              <a:ext uri="{FF2B5EF4-FFF2-40B4-BE49-F238E27FC236}">
                <a16:creationId xmlns:a16="http://schemas.microsoft.com/office/drawing/2014/main" id="{2ACB97FC-DA6C-4F63-9311-C853396B234C}"/>
              </a:ext>
            </a:extLst>
          </p:cNvPr>
          <p:cNvSpPr>
            <a:spLocks noGrp="1"/>
          </p:cNvSpPr>
          <p:nvPr/>
        </p:nvSpPr>
        <p:spPr>
          <a:xfrm>
            <a:off x="8488299" y="1724025"/>
            <a:ext cx="3303651" cy="631371"/>
          </a:xfrm>
          <a:prstGeom prst="rect">
            <a:avLst/>
          </a:prstGeom>
          <a:solidFill>
            <a:srgbClr val="FFFFFF"/>
          </a:solidFill>
          <a:ln w="5715">
            <a:solidFill>
              <a:srgbClr val="E5E7EB"/>
            </a:solidFill>
            <a:prstDash val="solid"/>
          </a:ln>
        </p:spPr>
        <p:txBody>
          <a:bodyPr/>
          <a:lstStyle/>
          <a:p>
            <a:endParaRPr lang="it-IT"/>
          </a:p>
        </p:txBody>
      </p:sp>
      <p:sp>
        <p:nvSpPr>
          <p:cNvPr id="19" name="Rettangolo 18">
            <a:extLst>
              <a:ext uri="{FF2B5EF4-FFF2-40B4-BE49-F238E27FC236}">
                <a16:creationId xmlns:a16="http://schemas.microsoft.com/office/drawing/2014/main" id="{632475D5-7508-4406-A8D6-770E96924C87}"/>
              </a:ext>
            </a:extLst>
          </p:cNvPr>
          <p:cNvSpPr>
            <a:spLocks noGrp="1"/>
          </p:cNvSpPr>
          <p:nvPr/>
        </p:nvSpPr>
        <p:spPr>
          <a:xfrm>
            <a:off x="8564499" y="1790700"/>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 con deduzioni</a:t>
            </a:r>
          </a:p>
        </p:txBody>
      </p:sp>
      <p:sp>
        <p:nvSpPr>
          <p:cNvPr id="20" name="Rettangolo 19">
            <a:extLst>
              <a:ext uri="{FF2B5EF4-FFF2-40B4-BE49-F238E27FC236}">
                <a16:creationId xmlns:a16="http://schemas.microsoft.com/office/drawing/2014/main" id="{450B4861-2F4D-4F11-950D-F0F784E13C76}"/>
              </a:ext>
            </a:extLst>
          </p:cNvPr>
          <p:cNvSpPr>
            <a:spLocks noGrp="1"/>
          </p:cNvSpPr>
          <p:nvPr/>
        </p:nvSpPr>
        <p:spPr>
          <a:xfrm>
            <a:off x="400050" y="2355396"/>
            <a:ext cx="2734056" cy="631371"/>
          </a:xfrm>
          <a:prstGeom prst="rect">
            <a:avLst/>
          </a:prstGeom>
          <a:solidFill>
            <a:srgbClr val="F3F4F6"/>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CAC2F799-947E-45D3-8E67-2B3E863A531E}"/>
              </a:ext>
            </a:extLst>
          </p:cNvPr>
          <p:cNvSpPr>
            <a:spLocks noGrp="1"/>
          </p:cNvSpPr>
          <p:nvPr/>
        </p:nvSpPr>
        <p:spPr>
          <a:xfrm>
            <a:off x="476250" y="2422071"/>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Performance</a:t>
            </a:r>
          </a:p>
        </p:txBody>
      </p:sp>
      <p:sp>
        <p:nvSpPr>
          <p:cNvPr id="22" name="Rettangolo 21">
            <a:extLst>
              <a:ext uri="{FF2B5EF4-FFF2-40B4-BE49-F238E27FC236}">
                <a16:creationId xmlns:a16="http://schemas.microsoft.com/office/drawing/2014/main" id="{E9DFC69B-46B1-40E2-9787-FFFF4681CC91}"/>
              </a:ext>
            </a:extLst>
          </p:cNvPr>
          <p:cNvSpPr>
            <a:spLocks noGrp="1"/>
          </p:cNvSpPr>
          <p:nvPr/>
        </p:nvSpPr>
        <p:spPr>
          <a:xfrm>
            <a:off x="3134106" y="2355396"/>
            <a:ext cx="5354193" cy="631371"/>
          </a:xfrm>
          <a:prstGeom prst="rect">
            <a:avLst/>
          </a:prstGeom>
          <a:solidFill>
            <a:srgbClr val="F3F4F6"/>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E6C7BE72-E196-4508-A5E3-0508CBC0D947}"/>
              </a:ext>
            </a:extLst>
          </p:cNvPr>
          <p:cNvSpPr>
            <a:spLocks noGrp="1"/>
          </p:cNvSpPr>
          <p:nvPr/>
        </p:nvSpPr>
        <p:spPr>
          <a:xfrm>
            <a:off x="3210306" y="2422071"/>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Risparmio normalizzato inferiore al 34%</a:t>
            </a:r>
          </a:p>
        </p:txBody>
      </p:sp>
      <p:sp>
        <p:nvSpPr>
          <p:cNvPr id="24" name="Rettangolo 23">
            <a:extLst>
              <a:ext uri="{FF2B5EF4-FFF2-40B4-BE49-F238E27FC236}">
                <a16:creationId xmlns:a16="http://schemas.microsoft.com/office/drawing/2014/main" id="{1C5F1A2F-7FB5-4045-AE97-6989F63CBE9F}"/>
              </a:ext>
            </a:extLst>
          </p:cNvPr>
          <p:cNvSpPr>
            <a:spLocks noGrp="1"/>
          </p:cNvSpPr>
          <p:nvPr/>
        </p:nvSpPr>
        <p:spPr>
          <a:xfrm>
            <a:off x="8488299" y="2355396"/>
            <a:ext cx="3303651" cy="631371"/>
          </a:xfrm>
          <a:prstGeom prst="rect">
            <a:avLst/>
          </a:prstGeom>
          <a:solidFill>
            <a:srgbClr val="F3F4F6"/>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03C50180-FA80-4AB2-8C42-3D1AC429E17B}"/>
              </a:ext>
            </a:extLst>
          </p:cNvPr>
          <p:cNvSpPr>
            <a:spLocks noGrp="1"/>
          </p:cNvSpPr>
          <p:nvPr/>
        </p:nvSpPr>
        <p:spPr>
          <a:xfrm>
            <a:off x="8564499" y="2422071"/>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 salvo uso anomalo provato</a:t>
            </a:r>
          </a:p>
        </p:txBody>
      </p:sp>
      <p:sp>
        <p:nvSpPr>
          <p:cNvPr id="26" name="Rettangolo 25">
            <a:extLst>
              <a:ext uri="{FF2B5EF4-FFF2-40B4-BE49-F238E27FC236}">
                <a16:creationId xmlns:a16="http://schemas.microsoft.com/office/drawing/2014/main" id="{32B529FC-BB90-44AD-9D70-143A2999BAFF}"/>
              </a:ext>
            </a:extLst>
          </p:cNvPr>
          <p:cNvSpPr>
            <a:spLocks noGrp="1"/>
          </p:cNvSpPr>
          <p:nvPr/>
        </p:nvSpPr>
        <p:spPr>
          <a:xfrm>
            <a:off x="400050" y="2986768"/>
            <a:ext cx="2734056" cy="631371"/>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43632D43-2ED7-4874-ABA0-1C6DA8FB2CB1}"/>
              </a:ext>
            </a:extLst>
          </p:cNvPr>
          <p:cNvSpPr>
            <a:spLocks noGrp="1"/>
          </p:cNvSpPr>
          <p:nvPr/>
        </p:nvSpPr>
        <p:spPr>
          <a:xfrm>
            <a:off x="476250" y="3053443"/>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Opex</a:t>
            </a:r>
          </a:p>
        </p:txBody>
      </p:sp>
      <p:sp>
        <p:nvSpPr>
          <p:cNvPr id="28" name="Rettangolo 27">
            <a:extLst>
              <a:ext uri="{FF2B5EF4-FFF2-40B4-BE49-F238E27FC236}">
                <a16:creationId xmlns:a16="http://schemas.microsoft.com/office/drawing/2014/main" id="{9C861909-0ED3-4A7B-A615-BF111A303D0B}"/>
              </a:ext>
            </a:extLst>
          </p:cNvPr>
          <p:cNvSpPr>
            <a:spLocks noGrp="1"/>
          </p:cNvSpPr>
          <p:nvPr/>
        </p:nvSpPr>
        <p:spPr>
          <a:xfrm>
            <a:off x="3134106" y="2986768"/>
            <a:ext cx="5354193" cy="631371"/>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CE6A0BD9-071E-45B3-97FC-5B3978E741E8}"/>
              </a:ext>
            </a:extLst>
          </p:cNvPr>
          <p:cNvSpPr>
            <a:spLocks noGrp="1"/>
          </p:cNvSpPr>
          <p:nvPr/>
        </p:nvSpPr>
        <p:spPr>
          <a:xfrm>
            <a:off x="3210306" y="3053443"/>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Manutenzione, energia e ricambi oltre stima</a:t>
            </a:r>
          </a:p>
        </p:txBody>
      </p:sp>
      <p:sp>
        <p:nvSpPr>
          <p:cNvPr id="30" name="Rettangolo 29">
            <a:extLst>
              <a:ext uri="{FF2B5EF4-FFF2-40B4-BE49-F238E27FC236}">
                <a16:creationId xmlns:a16="http://schemas.microsoft.com/office/drawing/2014/main" id="{A2C233C9-69D5-49B1-87D8-D241898422C9}"/>
              </a:ext>
            </a:extLst>
          </p:cNvPr>
          <p:cNvSpPr>
            <a:spLocks noGrp="1"/>
          </p:cNvSpPr>
          <p:nvPr/>
        </p:nvSpPr>
        <p:spPr>
          <a:xfrm>
            <a:off x="8488299" y="2986768"/>
            <a:ext cx="3303651" cy="631371"/>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E9F2E239-0D51-451F-9F6B-9AC261961297}"/>
              </a:ext>
            </a:extLst>
          </p:cNvPr>
          <p:cNvSpPr>
            <a:spLocks noGrp="1"/>
          </p:cNvSpPr>
          <p:nvPr/>
        </p:nvSpPr>
        <p:spPr>
          <a:xfrm>
            <a:off x="8564499" y="3053443"/>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 salvo change in law qualificato</a:t>
            </a:r>
          </a:p>
        </p:txBody>
      </p:sp>
      <p:sp>
        <p:nvSpPr>
          <p:cNvPr id="32" name="Rettangolo 31">
            <a:extLst>
              <a:ext uri="{FF2B5EF4-FFF2-40B4-BE49-F238E27FC236}">
                <a16:creationId xmlns:a16="http://schemas.microsoft.com/office/drawing/2014/main" id="{866C515B-1132-47B7-B9FE-2CA5D5CFA47B}"/>
              </a:ext>
            </a:extLst>
          </p:cNvPr>
          <p:cNvSpPr>
            <a:spLocks noGrp="1"/>
          </p:cNvSpPr>
          <p:nvPr/>
        </p:nvSpPr>
        <p:spPr>
          <a:xfrm>
            <a:off x="400050" y="3618139"/>
            <a:ext cx="2734056" cy="631371"/>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2727B55D-3F9A-4BA5-8676-77F42355E53B}"/>
              </a:ext>
            </a:extLst>
          </p:cNvPr>
          <p:cNvSpPr>
            <a:spLocks noGrp="1"/>
          </p:cNvSpPr>
          <p:nvPr/>
        </p:nvSpPr>
        <p:spPr>
          <a:xfrm>
            <a:off x="476250" y="3684814"/>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Inflazione</a:t>
            </a:r>
          </a:p>
        </p:txBody>
      </p:sp>
      <p:sp>
        <p:nvSpPr>
          <p:cNvPr id="34" name="Rettangolo 33">
            <a:extLst>
              <a:ext uri="{FF2B5EF4-FFF2-40B4-BE49-F238E27FC236}">
                <a16:creationId xmlns:a16="http://schemas.microsoft.com/office/drawing/2014/main" id="{2900ACF1-9EEE-44E7-9F7D-AC72DDDE6CB7}"/>
              </a:ext>
            </a:extLst>
          </p:cNvPr>
          <p:cNvSpPr>
            <a:spLocks noGrp="1"/>
          </p:cNvSpPr>
          <p:nvPr/>
        </p:nvSpPr>
        <p:spPr>
          <a:xfrm>
            <a:off x="3134106" y="3618139"/>
            <a:ext cx="5354193" cy="631371"/>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EAA58CBD-CE8E-4D19-BBDE-56AC10811C8D}"/>
              </a:ext>
            </a:extLst>
          </p:cNvPr>
          <p:cNvSpPr>
            <a:spLocks noGrp="1"/>
          </p:cNvSpPr>
          <p:nvPr/>
        </p:nvSpPr>
        <p:spPr>
          <a:xfrm>
            <a:off x="3210306" y="3684814"/>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Indici ricavi e costi divergenti</a:t>
            </a:r>
          </a:p>
        </p:txBody>
      </p:sp>
      <p:sp>
        <p:nvSpPr>
          <p:cNvPr id="36" name="Rettangolo 35">
            <a:extLst>
              <a:ext uri="{FF2B5EF4-FFF2-40B4-BE49-F238E27FC236}">
                <a16:creationId xmlns:a16="http://schemas.microsoft.com/office/drawing/2014/main" id="{85C37600-4103-4792-9033-52CE81BBC5CB}"/>
              </a:ext>
            </a:extLst>
          </p:cNvPr>
          <p:cNvSpPr>
            <a:spLocks noGrp="1"/>
          </p:cNvSpPr>
          <p:nvPr/>
        </p:nvSpPr>
        <p:spPr>
          <a:xfrm>
            <a:off x="8488299" y="3618139"/>
            <a:ext cx="3303651" cy="631371"/>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C7ED3098-D872-4608-977F-94BD2E106280}"/>
              </a:ext>
            </a:extLst>
          </p:cNvPr>
          <p:cNvSpPr>
            <a:spLocks noGrp="1"/>
          </p:cNvSpPr>
          <p:nvPr/>
        </p:nvSpPr>
        <p:spPr>
          <a:xfrm>
            <a:off x="8564499" y="3684814"/>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Condiviso solo tramite formula pattuita</a:t>
            </a:r>
          </a:p>
        </p:txBody>
      </p:sp>
      <p:sp>
        <p:nvSpPr>
          <p:cNvPr id="38" name="Rettangolo 37">
            <a:extLst>
              <a:ext uri="{FF2B5EF4-FFF2-40B4-BE49-F238E27FC236}">
                <a16:creationId xmlns:a16="http://schemas.microsoft.com/office/drawing/2014/main" id="{2BAF689B-585A-4152-BE63-AC628E064473}"/>
              </a:ext>
            </a:extLst>
          </p:cNvPr>
          <p:cNvSpPr>
            <a:spLocks noGrp="1"/>
          </p:cNvSpPr>
          <p:nvPr/>
        </p:nvSpPr>
        <p:spPr>
          <a:xfrm>
            <a:off x="400050" y="4249511"/>
            <a:ext cx="2734056" cy="631371"/>
          </a:xfrm>
          <a:prstGeom prst="rect">
            <a:avLst/>
          </a:prstGeom>
          <a:solidFill>
            <a:srgbClr val="FFFFFF"/>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76B913DD-762E-4946-A5A9-4014942EF38B}"/>
              </a:ext>
            </a:extLst>
          </p:cNvPr>
          <p:cNvSpPr>
            <a:spLocks noGrp="1"/>
          </p:cNvSpPr>
          <p:nvPr/>
        </p:nvSpPr>
        <p:spPr>
          <a:xfrm>
            <a:off x="476250" y="4316186"/>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Tasso</a:t>
            </a:r>
          </a:p>
        </p:txBody>
      </p:sp>
      <p:sp>
        <p:nvSpPr>
          <p:cNvPr id="40" name="Rettangolo 39">
            <a:extLst>
              <a:ext uri="{FF2B5EF4-FFF2-40B4-BE49-F238E27FC236}">
                <a16:creationId xmlns:a16="http://schemas.microsoft.com/office/drawing/2014/main" id="{5C2B0C3D-135D-4C4A-80F0-325AFCD626BF}"/>
              </a:ext>
            </a:extLst>
          </p:cNvPr>
          <p:cNvSpPr>
            <a:spLocks noGrp="1"/>
          </p:cNvSpPr>
          <p:nvPr/>
        </p:nvSpPr>
        <p:spPr>
          <a:xfrm>
            <a:off x="3134106" y="4249511"/>
            <a:ext cx="5354193" cy="631371"/>
          </a:xfrm>
          <a:prstGeom prst="rect">
            <a:avLst/>
          </a:prstGeom>
          <a:solidFill>
            <a:srgbClr val="FFFFFF"/>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11A565D8-ED59-4B60-B67D-6F4A4AD87455}"/>
              </a:ext>
            </a:extLst>
          </p:cNvPr>
          <p:cNvSpPr>
            <a:spLocks noGrp="1"/>
          </p:cNvSpPr>
          <p:nvPr/>
        </p:nvSpPr>
        <p:spPr>
          <a:xfrm>
            <a:off x="3210306" y="4316186"/>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Euribor / refinancing</a:t>
            </a:r>
          </a:p>
        </p:txBody>
      </p:sp>
      <p:sp>
        <p:nvSpPr>
          <p:cNvPr id="42" name="Rettangolo 41">
            <a:extLst>
              <a:ext uri="{FF2B5EF4-FFF2-40B4-BE49-F238E27FC236}">
                <a16:creationId xmlns:a16="http://schemas.microsoft.com/office/drawing/2014/main" id="{3FFD49F4-D4B9-41DD-BF27-935E9C493C58}"/>
              </a:ext>
            </a:extLst>
          </p:cNvPr>
          <p:cNvSpPr>
            <a:spLocks noGrp="1"/>
          </p:cNvSpPr>
          <p:nvPr/>
        </p:nvSpPr>
        <p:spPr>
          <a:xfrm>
            <a:off x="8488299" y="4249511"/>
            <a:ext cx="3303651" cy="631371"/>
          </a:xfrm>
          <a:prstGeom prst="rect">
            <a:avLst/>
          </a:prstGeom>
          <a:solidFill>
            <a:srgbClr val="FFFFFF"/>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552F1AFE-9E5A-4877-A318-5D8AA658A028}"/>
              </a:ext>
            </a:extLst>
          </p:cNvPr>
          <p:cNvSpPr>
            <a:spLocks noGrp="1"/>
          </p:cNvSpPr>
          <p:nvPr/>
        </p:nvSpPr>
        <p:spPr>
          <a:xfrm>
            <a:off x="8564499" y="4316186"/>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 benefit sharing se previsto</a:t>
            </a:r>
          </a:p>
        </p:txBody>
      </p:sp>
      <p:sp>
        <p:nvSpPr>
          <p:cNvPr id="44" name="Rettangolo 43">
            <a:extLst>
              <a:ext uri="{FF2B5EF4-FFF2-40B4-BE49-F238E27FC236}">
                <a16:creationId xmlns:a16="http://schemas.microsoft.com/office/drawing/2014/main" id="{CD83C3AC-169A-4509-8F49-3284E4E2EB30}"/>
              </a:ext>
            </a:extLst>
          </p:cNvPr>
          <p:cNvSpPr>
            <a:spLocks noGrp="1"/>
          </p:cNvSpPr>
          <p:nvPr/>
        </p:nvSpPr>
        <p:spPr>
          <a:xfrm>
            <a:off x="400050" y="4880882"/>
            <a:ext cx="2734056" cy="631371"/>
          </a:xfrm>
          <a:prstGeom prst="rect">
            <a:avLst/>
          </a:prstGeom>
          <a:solidFill>
            <a:srgbClr val="F3F4F6"/>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D2A67BF6-778A-4DBC-AC70-F6E63455B650}"/>
              </a:ext>
            </a:extLst>
          </p:cNvPr>
          <p:cNvSpPr>
            <a:spLocks noGrp="1"/>
          </p:cNvSpPr>
          <p:nvPr/>
        </p:nvSpPr>
        <p:spPr>
          <a:xfrm>
            <a:off x="476250" y="4947557"/>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Regolazione</a:t>
            </a:r>
          </a:p>
        </p:txBody>
      </p:sp>
      <p:sp>
        <p:nvSpPr>
          <p:cNvPr id="46" name="Rettangolo 45">
            <a:extLst>
              <a:ext uri="{FF2B5EF4-FFF2-40B4-BE49-F238E27FC236}">
                <a16:creationId xmlns:a16="http://schemas.microsoft.com/office/drawing/2014/main" id="{ABD9A8CC-A5EB-4EC3-A594-18A3380DAFF1}"/>
              </a:ext>
            </a:extLst>
          </p:cNvPr>
          <p:cNvSpPr>
            <a:spLocks noGrp="1"/>
          </p:cNvSpPr>
          <p:nvPr/>
        </p:nvSpPr>
        <p:spPr>
          <a:xfrm>
            <a:off x="3134106" y="4880882"/>
            <a:ext cx="5354193" cy="631371"/>
          </a:xfrm>
          <a:prstGeom prst="rect">
            <a:avLst/>
          </a:prstGeom>
          <a:solidFill>
            <a:srgbClr val="F3F4F6"/>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4606AC90-0705-444D-B4FA-321116DC8C03}"/>
              </a:ext>
            </a:extLst>
          </p:cNvPr>
          <p:cNvSpPr>
            <a:spLocks noGrp="1"/>
          </p:cNvSpPr>
          <p:nvPr/>
        </p:nvSpPr>
        <p:spPr>
          <a:xfrm>
            <a:off x="3210306" y="4947557"/>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Nuovi obblighi straordinari</a:t>
            </a:r>
          </a:p>
        </p:txBody>
      </p:sp>
      <p:sp>
        <p:nvSpPr>
          <p:cNvPr id="48" name="Rettangolo 47">
            <a:extLst>
              <a:ext uri="{FF2B5EF4-FFF2-40B4-BE49-F238E27FC236}">
                <a16:creationId xmlns:a16="http://schemas.microsoft.com/office/drawing/2014/main" id="{4D4FB5DC-C2E7-44E6-B706-A3C0729CF541}"/>
              </a:ext>
            </a:extLst>
          </p:cNvPr>
          <p:cNvSpPr>
            <a:spLocks noGrp="1"/>
          </p:cNvSpPr>
          <p:nvPr/>
        </p:nvSpPr>
        <p:spPr>
          <a:xfrm>
            <a:off x="8488299" y="4880882"/>
            <a:ext cx="3303651" cy="631371"/>
          </a:xfrm>
          <a:prstGeom prst="rect">
            <a:avLst/>
          </a:prstGeom>
          <a:solidFill>
            <a:srgbClr val="F3F4F6"/>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B30A7200-DDED-4DEB-9595-2EB5555C8AAD}"/>
              </a:ext>
            </a:extLst>
          </p:cNvPr>
          <p:cNvSpPr>
            <a:spLocks noGrp="1"/>
          </p:cNvSpPr>
          <p:nvPr/>
        </p:nvSpPr>
        <p:spPr>
          <a:xfrm>
            <a:off x="8564499" y="4947557"/>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Istruttoria art. 192 se ricorrono i filtri</a:t>
            </a:r>
          </a:p>
        </p:txBody>
      </p:sp>
      <p:sp>
        <p:nvSpPr>
          <p:cNvPr id="50" name="Rettangolo 49">
            <a:extLst>
              <a:ext uri="{FF2B5EF4-FFF2-40B4-BE49-F238E27FC236}">
                <a16:creationId xmlns:a16="http://schemas.microsoft.com/office/drawing/2014/main" id="{BE9D9E90-A06A-402E-9903-30808B4AEB70}"/>
              </a:ext>
            </a:extLst>
          </p:cNvPr>
          <p:cNvSpPr>
            <a:spLocks noGrp="1"/>
          </p:cNvSpPr>
          <p:nvPr/>
        </p:nvSpPr>
        <p:spPr>
          <a:xfrm>
            <a:off x="400050" y="5512254"/>
            <a:ext cx="2734056" cy="631371"/>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3384E65B-D47F-44BF-B594-2767BB84AD94}"/>
              </a:ext>
            </a:extLst>
          </p:cNvPr>
          <p:cNvSpPr>
            <a:spLocks noGrp="1"/>
          </p:cNvSpPr>
          <p:nvPr/>
        </p:nvSpPr>
        <p:spPr>
          <a:xfrm>
            <a:off x="476250" y="5578929"/>
            <a:ext cx="2581656" cy="517071"/>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Valore residuo</a:t>
            </a:r>
          </a:p>
        </p:txBody>
      </p:sp>
      <p:sp>
        <p:nvSpPr>
          <p:cNvPr id="52" name="Rettangolo 51">
            <a:extLst>
              <a:ext uri="{FF2B5EF4-FFF2-40B4-BE49-F238E27FC236}">
                <a16:creationId xmlns:a16="http://schemas.microsoft.com/office/drawing/2014/main" id="{EDD354D3-4354-4BF9-8023-08E7E6F75A1E}"/>
              </a:ext>
            </a:extLst>
          </p:cNvPr>
          <p:cNvSpPr>
            <a:spLocks noGrp="1"/>
          </p:cNvSpPr>
          <p:nvPr/>
        </p:nvSpPr>
        <p:spPr>
          <a:xfrm>
            <a:off x="3134106" y="5512254"/>
            <a:ext cx="5354193" cy="631371"/>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BD92351B-A093-4B86-B33D-FFD59DDC73E5}"/>
              </a:ext>
            </a:extLst>
          </p:cNvPr>
          <p:cNvSpPr>
            <a:spLocks noGrp="1"/>
          </p:cNvSpPr>
          <p:nvPr/>
        </p:nvSpPr>
        <p:spPr>
          <a:xfrm>
            <a:off x="3210306" y="5578929"/>
            <a:ext cx="5201793"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Asset non conforme a fine rapporto</a:t>
            </a:r>
          </a:p>
        </p:txBody>
      </p:sp>
      <p:sp>
        <p:nvSpPr>
          <p:cNvPr id="54" name="Rettangolo 53">
            <a:extLst>
              <a:ext uri="{FF2B5EF4-FFF2-40B4-BE49-F238E27FC236}">
                <a16:creationId xmlns:a16="http://schemas.microsoft.com/office/drawing/2014/main" id="{1AA15BBD-85FE-48B3-AFAA-40DF8DD8614E}"/>
              </a:ext>
            </a:extLst>
          </p:cNvPr>
          <p:cNvSpPr>
            <a:spLocks noGrp="1"/>
          </p:cNvSpPr>
          <p:nvPr/>
        </p:nvSpPr>
        <p:spPr>
          <a:xfrm>
            <a:off x="8488299" y="5512254"/>
            <a:ext cx="3303651" cy="631371"/>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6FCFE4BA-3DC8-47DF-AB87-D982D42716F3}"/>
              </a:ext>
            </a:extLst>
          </p:cNvPr>
          <p:cNvSpPr>
            <a:spLocks noGrp="1"/>
          </p:cNvSpPr>
          <p:nvPr/>
        </p:nvSpPr>
        <p:spPr>
          <a:xfrm>
            <a:off x="8564499" y="5578929"/>
            <a:ext cx="3151251" cy="517071"/>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 con handback reserve</a:t>
            </a:r>
          </a:p>
        </p:txBody>
      </p:sp>
    </p:spTree>
    <p:extLst>
      <p:ext uri="{BB962C8B-B14F-4D97-AF65-F5344CB8AC3E}">
        <p14:creationId xmlns:p14="http://schemas.microsoft.com/office/powerpoint/2010/main" val="3711342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839A8CAE-DB6E-4A20-A871-2C5FA24E7C66}"/>
              </a:ext>
            </a:extLst>
          </p:cNvPr>
          <p:cNvSpPr>
            <a:spLocks noGrp="1"/>
          </p:cNvSpPr>
          <p:nvPr/>
        </p:nvSpPr>
        <p:spPr>
          <a:xfrm>
            <a:off x="817750" y="378619"/>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Matrice: progettazione e autorizzazioni</a:t>
            </a:r>
          </a:p>
        </p:txBody>
      </p:sp>
      <p:sp>
        <p:nvSpPr>
          <p:cNvPr id="4" name="Rettangolo 3">
            <a:extLst>
              <a:ext uri="{FF2B5EF4-FFF2-40B4-BE49-F238E27FC236}">
                <a16:creationId xmlns:a16="http://schemas.microsoft.com/office/drawing/2014/main" id="{44D3CBE5-B9E6-4B29-B255-961FB880B985}"/>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98CD8BAD-48AF-4C65-8C54-991C041CA706}"/>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36609B49-B95F-49BA-BA82-16AE49FB51A5}"/>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40</a:t>
            </a:r>
          </a:p>
        </p:txBody>
      </p:sp>
      <p:sp>
        <p:nvSpPr>
          <p:cNvPr id="8" name="Rettangolo 7">
            <a:extLst>
              <a:ext uri="{FF2B5EF4-FFF2-40B4-BE49-F238E27FC236}">
                <a16:creationId xmlns:a16="http://schemas.microsoft.com/office/drawing/2014/main" id="{F6C46DBB-C538-49A4-8C9E-C6EF3E8B602D}"/>
              </a:ext>
            </a:extLst>
          </p:cNvPr>
          <p:cNvSpPr>
            <a:spLocks noGrp="1"/>
          </p:cNvSpPr>
          <p:nvPr/>
        </p:nvSpPr>
        <p:spPr>
          <a:xfrm>
            <a:off x="400050" y="1428750"/>
            <a:ext cx="2164461" cy="4953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723D7F21-A757-471B-8E50-9228B3DFC00D}"/>
              </a:ext>
            </a:extLst>
          </p:cNvPr>
          <p:cNvSpPr>
            <a:spLocks noGrp="1"/>
          </p:cNvSpPr>
          <p:nvPr/>
        </p:nvSpPr>
        <p:spPr>
          <a:xfrm>
            <a:off x="476250" y="1504950"/>
            <a:ext cx="2012061"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Evento</a:t>
            </a:r>
          </a:p>
        </p:txBody>
      </p:sp>
      <p:sp>
        <p:nvSpPr>
          <p:cNvPr id="10" name="Rettangolo 9">
            <a:extLst>
              <a:ext uri="{FF2B5EF4-FFF2-40B4-BE49-F238E27FC236}">
                <a16:creationId xmlns:a16="http://schemas.microsoft.com/office/drawing/2014/main" id="{0BF8E66F-ECEC-478C-A514-ED96771E4A1C}"/>
              </a:ext>
            </a:extLst>
          </p:cNvPr>
          <p:cNvSpPr>
            <a:spLocks noGrp="1"/>
          </p:cNvSpPr>
          <p:nvPr/>
        </p:nvSpPr>
        <p:spPr>
          <a:xfrm>
            <a:off x="2564511" y="1428750"/>
            <a:ext cx="1480947" cy="4953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992921F7-3418-4195-BB98-FE7BB57C66C3}"/>
              </a:ext>
            </a:extLst>
          </p:cNvPr>
          <p:cNvSpPr>
            <a:spLocks noGrp="1"/>
          </p:cNvSpPr>
          <p:nvPr/>
        </p:nvSpPr>
        <p:spPr>
          <a:xfrm>
            <a:off x="2640711" y="1504950"/>
            <a:ext cx="1328547"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Allocazione</a:t>
            </a:r>
          </a:p>
        </p:txBody>
      </p:sp>
      <p:sp>
        <p:nvSpPr>
          <p:cNvPr id="12" name="Rettangolo 11">
            <a:extLst>
              <a:ext uri="{FF2B5EF4-FFF2-40B4-BE49-F238E27FC236}">
                <a16:creationId xmlns:a16="http://schemas.microsoft.com/office/drawing/2014/main" id="{D8348167-075D-4135-8A90-364EE2CADE8C}"/>
              </a:ext>
            </a:extLst>
          </p:cNvPr>
          <p:cNvSpPr>
            <a:spLocks noGrp="1"/>
          </p:cNvSpPr>
          <p:nvPr/>
        </p:nvSpPr>
        <p:spPr>
          <a:xfrm>
            <a:off x="4045458" y="1428750"/>
            <a:ext cx="2506218" cy="4953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6D30D16C-F93A-4E92-A187-8A3D088236B1}"/>
              </a:ext>
            </a:extLst>
          </p:cNvPr>
          <p:cNvSpPr>
            <a:spLocks noGrp="1"/>
          </p:cNvSpPr>
          <p:nvPr/>
        </p:nvSpPr>
        <p:spPr>
          <a:xfrm>
            <a:off x="4121658" y="1504950"/>
            <a:ext cx="2353818"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Mitigazione</a:t>
            </a:r>
          </a:p>
        </p:txBody>
      </p:sp>
      <p:sp>
        <p:nvSpPr>
          <p:cNvPr id="14" name="Rettangolo 13">
            <a:extLst>
              <a:ext uri="{FF2B5EF4-FFF2-40B4-BE49-F238E27FC236}">
                <a16:creationId xmlns:a16="http://schemas.microsoft.com/office/drawing/2014/main" id="{97A2CC1C-380A-461A-A80A-7CB53D1C3D99}"/>
              </a:ext>
            </a:extLst>
          </p:cNvPr>
          <p:cNvSpPr>
            <a:spLocks noGrp="1"/>
          </p:cNvSpPr>
          <p:nvPr/>
        </p:nvSpPr>
        <p:spPr>
          <a:xfrm>
            <a:off x="6551676" y="1428750"/>
            <a:ext cx="1822704" cy="495300"/>
          </a:xfrm>
          <a:prstGeom prst="rect">
            <a:avLst/>
          </a:prstGeom>
          <a:solidFill>
            <a:srgbClr val="1F2937"/>
          </a:solidFill>
          <a:ln w="5715">
            <a:solidFill>
              <a:srgbClr val="FFFFFF"/>
            </a:solidFill>
            <a:prstDash val="solid"/>
          </a:ln>
        </p:spPr>
        <p:txBody>
          <a:bodyPr/>
          <a:lstStyle/>
          <a:p>
            <a:endParaRPr lang="it-IT"/>
          </a:p>
        </p:txBody>
      </p:sp>
      <p:sp>
        <p:nvSpPr>
          <p:cNvPr id="15" name="Rettangolo 14">
            <a:extLst>
              <a:ext uri="{FF2B5EF4-FFF2-40B4-BE49-F238E27FC236}">
                <a16:creationId xmlns:a16="http://schemas.microsoft.com/office/drawing/2014/main" id="{BA806F9C-1C55-4BEA-90CC-93C85253E8B3}"/>
              </a:ext>
            </a:extLst>
          </p:cNvPr>
          <p:cNvSpPr>
            <a:spLocks noGrp="1"/>
          </p:cNvSpPr>
          <p:nvPr/>
        </p:nvSpPr>
        <p:spPr>
          <a:xfrm>
            <a:off x="6627876" y="1504950"/>
            <a:ext cx="1670304"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Trigger</a:t>
            </a:r>
          </a:p>
        </p:txBody>
      </p:sp>
      <p:sp>
        <p:nvSpPr>
          <p:cNvPr id="16" name="Rettangolo 15">
            <a:extLst>
              <a:ext uri="{FF2B5EF4-FFF2-40B4-BE49-F238E27FC236}">
                <a16:creationId xmlns:a16="http://schemas.microsoft.com/office/drawing/2014/main" id="{792455BD-EF25-428C-8287-0326165DEA77}"/>
              </a:ext>
            </a:extLst>
          </p:cNvPr>
          <p:cNvSpPr>
            <a:spLocks noGrp="1"/>
          </p:cNvSpPr>
          <p:nvPr/>
        </p:nvSpPr>
        <p:spPr>
          <a:xfrm>
            <a:off x="8374380" y="1428750"/>
            <a:ext cx="2050542" cy="495300"/>
          </a:xfrm>
          <a:prstGeom prst="rect">
            <a:avLst/>
          </a:prstGeom>
          <a:solidFill>
            <a:srgbClr val="1F2937"/>
          </a:solidFill>
          <a:ln w="5715">
            <a:solidFill>
              <a:srgbClr val="FFFFFF"/>
            </a:solidFill>
            <a:prstDash val="solid"/>
          </a:ln>
        </p:spPr>
        <p:txBody>
          <a:bodyPr/>
          <a:lstStyle/>
          <a:p>
            <a:endParaRPr lang="it-IT"/>
          </a:p>
        </p:txBody>
      </p:sp>
      <p:sp>
        <p:nvSpPr>
          <p:cNvPr id="17" name="Rettangolo 16">
            <a:extLst>
              <a:ext uri="{FF2B5EF4-FFF2-40B4-BE49-F238E27FC236}">
                <a16:creationId xmlns:a16="http://schemas.microsoft.com/office/drawing/2014/main" id="{C9FCC099-9EDA-44BE-95F9-21AB06EBDFC9}"/>
              </a:ext>
            </a:extLst>
          </p:cNvPr>
          <p:cNvSpPr>
            <a:spLocks noGrp="1"/>
          </p:cNvSpPr>
          <p:nvPr/>
        </p:nvSpPr>
        <p:spPr>
          <a:xfrm>
            <a:off x="8450580" y="1504950"/>
            <a:ext cx="1898142"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Rimedio</a:t>
            </a:r>
          </a:p>
        </p:txBody>
      </p:sp>
      <p:sp>
        <p:nvSpPr>
          <p:cNvPr id="18" name="Rettangolo 17">
            <a:extLst>
              <a:ext uri="{FF2B5EF4-FFF2-40B4-BE49-F238E27FC236}">
                <a16:creationId xmlns:a16="http://schemas.microsoft.com/office/drawing/2014/main" id="{E35B3DE1-D1BC-4721-B4D4-BEECC6AD2DBE}"/>
              </a:ext>
            </a:extLst>
          </p:cNvPr>
          <p:cNvSpPr>
            <a:spLocks noGrp="1"/>
          </p:cNvSpPr>
          <p:nvPr/>
        </p:nvSpPr>
        <p:spPr>
          <a:xfrm>
            <a:off x="10424922" y="1428750"/>
            <a:ext cx="1367028" cy="495300"/>
          </a:xfrm>
          <a:prstGeom prst="rect">
            <a:avLst/>
          </a:prstGeom>
          <a:solidFill>
            <a:srgbClr val="1F2937"/>
          </a:solidFill>
          <a:ln w="5715">
            <a:solidFill>
              <a:srgbClr val="FFFFFF"/>
            </a:solidFill>
            <a:prstDash val="solid"/>
          </a:ln>
        </p:spPr>
        <p:txBody>
          <a:bodyPr/>
          <a:lstStyle/>
          <a:p>
            <a:endParaRPr lang="it-IT"/>
          </a:p>
        </p:txBody>
      </p:sp>
      <p:sp>
        <p:nvSpPr>
          <p:cNvPr id="19" name="Rettangolo 18">
            <a:extLst>
              <a:ext uri="{FF2B5EF4-FFF2-40B4-BE49-F238E27FC236}">
                <a16:creationId xmlns:a16="http://schemas.microsoft.com/office/drawing/2014/main" id="{0265DB49-3651-4881-B798-FAE51B0ABCA4}"/>
              </a:ext>
            </a:extLst>
          </p:cNvPr>
          <p:cNvSpPr>
            <a:spLocks noGrp="1"/>
          </p:cNvSpPr>
          <p:nvPr/>
        </p:nvSpPr>
        <p:spPr>
          <a:xfrm>
            <a:off x="10501122" y="1504950"/>
            <a:ext cx="1214628"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PEF</a:t>
            </a:r>
          </a:p>
        </p:txBody>
      </p:sp>
      <p:sp>
        <p:nvSpPr>
          <p:cNvPr id="20" name="Rettangolo 19">
            <a:extLst>
              <a:ext uri="{FF2B5EF4-FFF2-40B4-BE49-F238E27FC236}">
                <a16:creationId xmlns:a16="http://schemas.microsoft.com/office/drawing/2014/main" id="{408859E3-5B26-4701-9235-93F33C7E0D3C}"/>
              </a:ext>
            </a:extLst>
          </p:cNvPr>
          <p:cNvSpPr>
            <a:spLocks noGrp="1"/>
          </p:cNvSpPr>
          <p:nvPr/>
        </p:nvSpPr>
        <p:spPr>
          <a:xfrm>
            <a:off x="400050" y="1924050"/>
            <a:ext cx="2164461" cy="959644"/>
          </a:xfrm>
          <a:prstGeom prst="rect">
            <a:avLst/>
          </a:prstGeom>
          <a:solidFill>
            <a:srgbClr val="FFFFFF"/>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DAB5A40C-1A2E-42D7-80E9-87780A5973D2}"/>
              </a:ext>
            </a:extLst>
          </p:cNvPr>
          <p:cNvSpPr>
            <a:spLocks noGrp="1"/>
          </p:cNvSpPr>
          <p:nvPr/>
        </p:nvSpPr>
        <p:spPr>
          <a:xfrm>
            <a:off x="476250" y="1990725"/>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Errore progettuale</a:t>
            </a:r>
          </a:p>
        </p:txBody>
      </p:sp>
      <p:sp>
        <p:nvSpPr>
          <p:cNvPr id="22" name="Rettangolo 21">
            <a:extLst>
              <a:ext uri="{FF2B5EF4-FFF2-40B4-BE49-F238E27FC236}">
                <a16:creationId xmlns:a16="http://schemas.microsoft.com/office/drawing/2014/main" id="{A8E9CCDE-E2BB-4425-B9E0-CCA3CF08A54B}"/>
              </a:ext>
            </a:extLst>
          </p:cNvPr>
          <p:cNvSpPr>
            <a:spLocks noGrp="1"/>
          </p:cNvSpPr>
          <p:nvPr/>
        </p:nvSpPr>
        <p:spPr>
          <a:xfrm>
            <a:off x="2564511" y="1924050"/>
            <a:ext cx="1480947" cy="959644"/>
          </a:xfrm>
          <a:prstGeom prst="rect">
            <a:avLst/>
          </a:prstGeom>
          <a:solidFill>
            <a:srgbClr val="FFFFFF"/>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0F0B4D15-A681-4140-B9DA-58412DD9DD03}"/>
              </a:ext>
            </a:extLst>
          </p:cNvPr>
          <p:cNvSpPr>
            <a:spLocks noGrp="1"/>
          </p:cNvSpPr>
          <p:nvPr/>
        </p:nvSpPr>
        <p:spPr>
          <a:xfrm>
            <a:off x="2640711" y="1990725"/>
            <a:ext cx="1328547"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24" name="Rettangolo 23">
            <a:extLst>
              <a:ext uri="{FF2B5EF4-FFF2-40B4-BE49-F238E27FC236}">
                <a16:creationId xmlns:a16="http://schemas.microsoft.com/office/drawing/2014/main" id="{F25C7877-91C4-4099-8940-69E9FA3A27C3}"/>
              </a:ext>
            </a:extLst>
          </p:cNvPr>
          <p:cNvSpPr>
            <a:spLocks noGrp="1"/>
          </p:cNvSpPr>
          <p:nvPr/>
        </p:nvSpPr>
        <p:spPr>
          <a:xfrm>
            <a:off x="4045458" y="1924050"/>
            <a:ext cx="2506218" cy="959644"/>
          </a:xfrm>
          <a:prstGeom prst="rect">
            <a:avLst/>
          </a:prstGeom>
          <a:solidFill>
            <a:srgbClr val="FFFFFF"/>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6391E336-9E2E-43E7-A9E0-C766158633A8}"/>
              </a:ext>
            </a:extLst>
          </p:cNvPr>
          <p:cNvSpPr>
            <a:spLocks noGrp="1"/>
          </p:cNvSpPr>
          <p:nvPr/>
        </p:nvSpPr>
        <p:spPr>
          <a:xfrm>
            <a:off x="4121658" y="1990725"/>
            <a:ext cx="235381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Verifiche e performance design</a:t>
            </a:r>
          </a:p>
        </p:txBody>
      </p:sp>
      <p:sp>
        <p:nvSpPr>
          <p:cNvPr id="26" name="Rettangolo 25">
            <a:extLst>
              <a:ext uri="{FF2B5EF4-FFF2-40B4-BE49-F238E27FC236}">
                <a16:creationId xmlns:a16="http://schemas.microsoft.com/office/drawing/2014/main" id="{F5A498B2-E475-4CD7-A798-472A83A9980A}"/>
              </a:ext>
            </a:extLst>
          </p:cNvPr>
          <p:cNvSpPr>
            <a:spLocks noGrp="1"/>
          </p:cNvSpPr>
          <p:nvPr/>
        </p:nvSpPr>
        <p:spPr>
          <a:xfrm>
            <a:off x="6551676" y="1924050"/>
            <a:ext cx="1822704" cy="959644"/>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C521E65B-14B9-4D94-8AE6-8A38A5BAC2D8}"/>
              </a:ext>
            </a:extLst>
          </p:cNvPr>
          <p:cNvSpPr>
            <a:spLocks noGrp="1"/>
          </p:cNvSpPr>
          <p:nvPr/>
        </p:nvSpPr>
        <p:spPr>
          <a:xfrm>
            <a:off x="6627876" y="1990725"/>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Non conformità / variante</a:t>
            </a:r>
          </a:p>
        </p:txBody>
      </p:sp>
      <p:sp>
        <p:nvSpPr>
          <p:cNvPr id="28" name="Rettangolo 27">
            <a:extLst>
              <a:ext uri="{FF2B5EF4-FFF2-40B4-BE49-F238E27FC236}">
                <a16:creationId xmlns:a16="http://schemas.microsoft.com/office/drawing/2014/main" id="{F3E1BE9F-4017-4C89-A646-BD5C725AD246}"/>
              </a:ext>
            </a:extLst>
          </p:cNvPr>
          <p:cNvSpPr>
            <a:spLocks noGrp="1"/>
          </p:cNvSpPr>
          <p:nvPr/>
        </p:nvSpPr>
        <p:spPr>
          <a:xfrm>
            <a:off x="8374380" y="1924050"/>
            <a:ext cx="2050542" cy="959644"/>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58CF79F1-0EAD-4E36-93C0-DDA4490DC170}"/>
              </a:ext>
            </a:extLst>
          </p:cNvPr>
          <p:cNvSpPr>
            <a:spLocks noGrp="1"/>
          </p:cNvSpPr>
          <p:nvPr/>
        </p:nvSpPr>
        <p:spPr>
          <a:xfrm>
            <a:off x="8450580" y="1990725"/>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Correzione a costo privato</a:t>
            </a:r>
          </a:p>
        </p:txBody>
      </p:sp>
      <p:sp>
        <p:nvSpPr>
          <p:cNvPr id="30" name="Rettangolo 29">
            <a:extLst>
              <a:ext uri="{FF2B5EF4-FFF2-40B4-BE49-F238E27FC236}">
                <a16:creationId xmlns:a16="http://schemas.microsoft.com/office/drawing/2014/main" id="{67809214-D34A-4EA1-96B7-096547A8BBE7}"/>
              </a:ext>
            </a:extLst>
          </p:cNvPr>
          <p:cNvSpPr>
            <a:spLocks noGrp="1"/>
          </p:cNvSpPr>
          <p:nvPr/>
        </p:nvSpPr>
        <p:spPr>
          <a:xfrm>
            <a:off x="10424922" y="1924050"/>
            <a:ext cx="1367028" cy="959644"/>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8C3839A3-0C86-4B90-904B-23ED3B6B0E31}"/>
              </a:ext>
            </a:extLst>
          </p:cNvPr>
          <p:cNvSpPr>
            <a:spLocks noGrp="1"/>
          </p:cNvSpPr>
          <p:nvPr/>
        </p:nvSpPr>
        <p:spPr>
          <a:xfrm>
            <a:off x="10501122" y="1990725"/>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Capex, ritardo</a:t>
            </a:r>
          </a:p>
        </p:txBody>
      </p:sp>
      <p:sp>
        <p:nvSpPr>
          <p:cNvPr id="32" name="Rettangolo 31">
            <a:extLst>
              <a:ext uri="{FF2B5EF4-FFF2-40B4-BE49-F238E27FC236}">
                <a16:creationId xmlns:a16="http://schemas.microsoft.com/office/drawing/2014/main" id="{35041CA3-70DF-4206-A4C7-E4B206BE410D}"/>
              </a:ext>
            </a:extLst>
          </p:cNvPr>
          <p:cNvSpPr>
            <a:spLocks noGrp="1"/>
          </p:cNvSpPr>
          <p:nvPr/>
        </p:nvSpPr>
        <p:spPr>
          <a:xfrm>
            <a:off x="400050" y="2883694"/>
            <a:ext cx="2164461" cy="959644"/>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DC442779-B42D-4DE8-8D43-CF97D69BB48F}"/>
              </a:ext>
            </a:extLst>
          </p:cNvPr>
          <p:cNvSpPr>
            <a:spLocks noGrp="1"/>
          </p:cNvSpPr>
          <p:nvPr/>
        </p:nvSpPr>
        <p:spPr>
          <a:xfrm>
            <a:off x="476250" y="2950369"/>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Dato pubblico errato</a:t>
            </a:r>
          </a:p>
        </p:txBody>
      </p:sp>
      <p:sp>
        <p:nvSpPr>
          <p:cNvPr id="34" name="Rettangolo 33">
            <a:extLst>
              <a:ext uri="{FF2B5EF4-FFF2-40B4-BE49-F238E27FC236}">
                <a16:creationId xmlns:a16="http://schemas.microsoft.com/office/drawing/2014/main" id="{A5EE1B09-46E9-45AA-A98F-4AC3B4FD0D97}"/>
              </a:ext>
            </a:extLst>
          </p:cNvPr>
          <p:cNvSpPr>
            <a:spLocks noGrp="1"/>
          </p:cNvSpPr>
          <p:nvPr/>
        </p:nvSpPr>
        <p:spPr>
          <a:xfrm>
            <a:off x="2564511" y="2883694"/>
            <a:ext cx="1480947" cy="959644"/>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8F544A2C-760B-444A-BA8D-7A2BDD3A5BE2}"/>
              </a:ext>
            </a:extLst>
          </p:cNvPr>
          <p:cNvSpPr>
            <a:spLocks noGrp="1"/>
          </p:cNvSpPr>
          <p:nvPr/>
        </p:nvSpPr>
        <p:spPr>
          <a:xfrm>
            <a:off x="2640711" y="2950369"/>
            <a:ext cx="1328547"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Pubblico entro limiti</a:t>
            </a:r>
          </a:p>
        </p:txBody>
      </p:sp>
      <p:sp>
        <p:nvSpPr>
          <p:cNvPr id="36" name="Rettangolo 35">
            <a:extLst>
              <a:ext uri="{FF2B5EF4-FFF2-40B4-BE49-F238E27FC236}">
                <a16:creationId xmlns:a16="http://schemas.microsoft.com/office/drawing/2014/main" id="{BC25683A-48B3-48FF-893F-30365831B44D}"/>
              </a:ext>
            </a:extLst>
          </p:cNvPr>
          <p:cNvSpPr>
            <a:spLocks noGrp="1"/>
          </p:cNvSpPr>
          <p:nvPr/>
        </p:nvSpPr>
        <p:spPr>
          <a:xfrm>
            <a:off x="4045458" y="2883694"/>
            <a:ext cx="2506218" cy="959644"/>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001031B5-3B1B-478E-95FD-9BCB4A8C3437}"/>
              </a:ext>
            </a:extLst>
          </p:cNvPr>
          <p:cNvSpPr>
            <a:spLocks noGrp="1"/>
          </p:cNvSpPr>
          <p:nvPr/>
        </p:nvSpPr>
        <p:spPr>
          <a:xfrm>
            <a:off x="4121658" y="2950369"/>
            <a:ext cx="235381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Data room e due diligence</a:t>
            </a:r>
          </a:p>
        </p:txBody>
      </p:sp>
      <p:sp>
        <p:nvSpPr>
          <p:cNvPr id="38" name="Rettangolo 37">
            <a:extLst>
              <a:ext uri="{FF2B5EF4-FFF2-40B4-BE49-F238E27FC236}">
                <a16:creationId xmlns:a16="http://schemas.microsoft.com/office/drawing/2014/main" id="{B0AB7458-336D-4795-9518-8EF10766C530}"/>
              </a:ext>
            </a:extLst>
          </p:cNvPr>
          <p:cNvSpPr>
            <a:spLocks noGrp="1"/>
          </p:cNvSpPr>
          <p:nvPr/>
        </p:nvSpPr>
        <p:spPr>
          <a:xfrm>
            <a:off x="6551676" y="2883694"/>
            <a:ext cx="1822704" cy="959644"/>
          </a:xfrm>
          <a:prstGeom prst="rect">
            <a:avLst/>
          </a:prstGeom>
          <a:solidFill>
            <a:srgbClr val="F3F4F6"/>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F90EF4A5-E407-46FD-AD90-C116A01B431E}"/>
              </a:ext>
            </a:extLst>
          </p:cNvPr>
          <p:cNvSpPr>
            <a:spLocks noGrp="1"/>
          </p:cNvSpPr>
          <p:nvPr/>
        </p:nvSpPr>
        <p:spPr>
          <a:xfrm>
            <a:off x="6627876" y="2950369"/>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Scostamento documentato</a:t>
            </a:r>
          </a:p>
        </p:txBody>
      </p:sp>
      <p:sp>
        <p:nvSpPr>
          <p:cNvPr id="40" name="Rettangolo 39">
            <a:extLst>
              <a:ext uri="{FF2B5EF4-FFF2-40B4-BE49-F238E27FC236}">
                <a16:creationId xmlns:a16="http://schemas.microsoft.com/office/drawing/2014/main" id="{6ABD2892-C6C1-42B7-A7EA-EF560CEEAA16}"/>
              </a:ext>
            </a:extLst>
          </p:cNvPr>
          <p:cNvSpPr>
            <a:spLocks noGrp="1"/>
          </p:cNvSpPr>
          <p:nvPr/>
        </p:nvSpPr>
        <p:spPr>
          <a:xfrm>
            <a:off x="8374380" y="2883694"/>
            <a:ext cx="2050542" cy="959644"/>
          </a:xfrm>
          <a:prstGeom prst="rect">
            <a:avLst/>
          </a:prstGeom>
          <a:solidFill>
            <a:srgbClr val="F3F4F6"/>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0EC609B5-C6DC-42E3-8680-5F967789A8C3}"/>
              </a:ext>
            </a:extLst>
          </p:cNvPr>
          <p:cNvSpPr>
            <a:spLocks noGrp="1"/>
          </p:cNvSpPr>
          <p:nvPr/>
        </p:nvSpPr>
        <p:spPr>
          <a:xfrm>
            <a:off x="8450580" y="2950369"/>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Modifica ex art. 189</a:t>
            </a:r>
          </a:p>
        </p:txBody>
      </p:sp>
      <p:sp>
        <p:nvSpPr>
          <p:cNvPr id="42" name="Rettangolo 41">
            <a:extLst>
              <a:ext uri="{FF2B5EF4-FFF2-40B4-BE49-F238E27FC236}">
                <a16:creationId xmlns:a16="http://schemas.microsoft.com/office/drawing/2014/main" id="{80F5B895-F560-48EB-B769-A51D69753FEA}"/>
              </a:ext>
            </a:extLst>
          </p:cNvPr>
          <p:cNvSpPr>
            <a:spLocks noGrp="1"/>
          </p:cNvSpPr>
          <p:nvPr/>
        </p:nvSpPr>
        <p:spPr>
          <a:xfrm>
            <a:off x="10424922" y="2883694"/>
            <a:ext cx="1367028" cy="959644"/>
          </a:xfrm>
          <a:prstGeom prst="rect">
            <a:avLst/>
          </a:prstGeom>
          <a:solidFill>
            <a:srgbClr val="F3F4F6"/>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266E8268-7038-41A7-A1D4-99151202253D}"/>
              </a:ext>
            </a:extLst>
          </p:cNvPr>
          <p:cNvSpPr>
            <a:spLocks noGrp="1"/>
          </p:cNvSpPr>
          <p:nvPr/>
        </p:nvSpPr>
        <p:spPr>
          <a:xfrm>
            <a:off x="10501122" y="2950369"/>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Capex / tempi</a:t>
            </a:r>
          </a:p>
        </p:txBody>
      </p:sp>
      <p:sp>
        <p:nvSpPr>
          <p:cNvPr id="44" name="Rettangolo 43">
            <a:extLst>
              <a:ext uri="{FF2B5EF4-FFF2-40B4-BE49-F238E27FC236}">
                <a16:creationId xmlns:a16="http://schemas.microsoft.com/office/drawing/2014/main" id="{3BF97F7B-BC8D-4BB2-9CCB-16498376D14E}"/>
              </a:ext>
            </a:extLst>
          </p:cNvPr>
          <p:cNvSpPr>
            <a:spLocks noGrp="1"/>
          </p:cNvSpPr>
          <p:nvPr/>
        </p:nvSpPr>
        <p:spPr>
          <a:xfrm>
            <a:off x="400050" y="3843338"/>
            <a:ext cx="2164461" cy="959644"/>
          </a:xfrm>
          <a:prstGeom prst="rect">
            <a:avLst/>
          </a:prstGeom>
          <a:solidFill>
            <a:srgbClr val="FFFFFF"/>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C516A551-FEA9-4D9F-B1B3-4A9A7D133566}"/>
              </a:ext>
            </a:extLst>
          </p:cNvPr>
          <p:cNvSpPr>
            <a:spLocks noGrp="1"/>
          </p:cNvSpPr>
          <p:nvPr/>
        </p:nvSpPr>
        <p:spPr>
          <a:xfrm>
            <a:off x="476250" y="3910013"/>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Permesso di competenza privata</a:t>
            </a:r>
          </a:p>
        </p:txBody>
      </p:sp>
      <p:sp>
        <p:nvSpPr>
          <p:cNvPr id="46" name="Rettangolo 45">
            <a:extLst>
              <a:ext uri="{FF2B5EF4-FFF2-40B4-BE49-F238E27FC236}">
                <a16:creationId xmlns:a16="http://schemas.microsoft.com/office/drawing/2014/main" id="{08BD2DCE-E3DD-46DE-B6EA-DBAD2C118186}"/>
              </a:ext>
            </a:extLst>
          </p:cNvPr>
          <p:cNvSpPr>
            <a:spLocks noGrp="1"/>
          </p:cNvSpPr>
          <p:nvPr/>
        </p:nvSpPr>
        <p:spPr>
          <a:xfrm>
            <a:off x="2564511" y="3843338"/>
            <a:ext cx="1480947" cy="959644"/>
          </a:xfrm>
          <a:prstGeom prst="rect">
            <a:avLst/>
          </a:prstGeom>
          <a:solidFill>
            <a:srgbClr val="FFFFFF"/>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D8773B86-607B-4B43-9DAA-34C9767DA805}"/>
              </a:ext>
            </a:extLst>
          </p:cNvPr>
          <p:cNvSpPr>
            <a:spLocks noGrp="1"/>
          </p:cNvSpPr>
          <p:nvPr/>
        </p:nvSpPr>
        <p:spPr>
          <a:xfrm>
            <a:off x="2640711" y="3910013"/>
            <a:ext cx="1328547"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48" name="Rettangolo 47">
            <a:extLst>
              <a:ext uri="{FF2B5EF4-FFF2-40B4-BE49-F238E27FC236}">
                <a16:creationId xmlns:a16="http://schemas.microsoft.com/office/drawing/2014/main" id="{845BAF1D-5369-452B-B273-AEB494305978}"/>
              </a:ext>
            </a:extLst>
          </p:cNvPr>
          <p:cNvSpPr>
            <a:spLocks noGrp="1"/>
          </p:cNvSpPr>
          <p:nvPr/>
        </p:nvSpPr>
        <p:spPr>
          <a:xfrm>
            <a:off x="4045458" y="3843338"/>
            <a:ext cx="2506218" cy="959644"/>
          </a:xfrm>
          <a:prstGeom prst="rect">
            <a:avLst/>
          </a:prstGeom>
          <a:solidFill>
            <a:srgbClr val="FFFFFF"/>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D5493C52-F8BD-4F13-A8D9-6256FE5F9C1D}"/>
              </a:ext>
            </a:extLst>
          </p:cNvPr>
          <p:cNvSpPr>
            <a:spLocks noGrp="1"/>
          </p:cNvSpPr>
          <p:nvPr/>
        </p:nvSpPr>
        <p:spPr>
          <a:xfrm>
            <a:off x="4121658" y="3910013"/>
            <a:ext cx="235381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Piano autorizzativo</a:t>
            </a:r>
          </a:p>
        </p:txBody>
      </p:sp>
      <p:sp>
        <p:nvSpPr>
          <p:cNvPr id="50" name="Rettangolo 49">
            <a:extLst>
              <a:ext uri="{FF2B5EF4-FFF2-40B4-BE49-F238E27FC236}">
                <a16:creationId xmlns:a16="http://schemas.microsoft.com/office/drawing/2014/main" id="{19119A92-914D-4A31-A8C6-F26CF3DF815E}"/>
              </a:ext>
            </a:extLst>
          </p:cNvPr>
          <p:cNvSpPr>
            <a:spLocks noGrp="1"/>
          </p:cNvSpPr>
          <p:nvPr/>
        </p:nvSpPr>
        <p:spPr>
          <a:xfrm>
            <a:off x="6551676" y="3843338"/>
            <a:ext cx="1822704" cy="959644"/>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4C26898F-263A-41AF-9BA1-2CDF1A12E616}"/>
              </a:ext>
            </a:extLst>
          </p:cNvPr>
          <p:cNvSpPr>
            <a:spLocks noGrp="1"/>
          </p:cNvSpPr>
          <p:nvPr/>
        </p:nvSpPr>
        <p:spPr>
          <a:xfrm>
            <a:off x="6627876" y="3910013"/>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Milestone mancata</a:t>
            </a:r>
          </a:p>
        </p:txBody>
      </p:sp>
      <p:sp>
        <p:nvSpPr>
          <p:cNvPr id="52" name="Rettangolo 51">
            <a:extLst>
              <a:ext uri="{FF2B5EF4-FFF2-40B4-BE49-F238E27FC236}">
                <a16:creationId xmlns:a16="http://schemas.microsoft.com/office/drawing/2014/main" id="{5E3F9129-7C13-471C-BC6C-2D00DD4D03F6}"/>
              </a:ext>
            </a:extLst>
          </p:cNvPr>
          <p:cNvSpPr>
            <a:spLocks noGrp="1"/>
          </p:cNvSpPr>
          <p:nvPr/>
        </p:nvSpPr>
        <p:spPr>
          <a:xfrm>
            <a:off x="8374380" y="3843338"/>
            <a:ext cx="2050542" cy="959644"/>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82C730E0-E654-4111-A187-31B677AB1B56}"/>
              </a:ext>
            </a:extLst>
          </p:cNvPr>
          <p:cNvSpPr>
            <a:spLocks noGrp="1"/>
          </p:cNvSpPr>
          <p:nvPr/>
        </p:nvSpPr>
        <p:spPr>
          <a:xfrm>
            <a:off x="8450580" y="3910013"/>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Piano rimedio / penale</a:t>
            </a:r>
          </a:p>
        </p:txBody>
      </p:sp>
      <p:sp>
        <p:nvSpPr>
          <p:cNvPr id="54" name="Rettangolo 53">
            <a:extLst>
              <a:ext uri="{FF2B5EF4-FFF2-40B4-BE49-F238E27FC236}">
                <a16:creationId xmlns:a16="http://schemas.microsoft.com/office/drawing/2014/main" id="{8D287E0D-C70E-4A42-81C6-76306BA9CED9}"/>
              </a:ext>
            </a:extLst>
          </p:cNvPr>
          <p:cNvSpPr>
            <a:spLocks noGrp="1"/>
          </p:cNvSpPr>
          <p:nvPr/>
        </p:nvSpPr>
        <p:spPr>
          <a:xfrm>
            <a:off x="10424922" y="3843338"/>
            <a:ext cx="1367028" cy="959644"/>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64D8270A-E095-4CF4-B9FF-EA187A54DEF7}"/>
              </a:ext>
            </a:extLst>
          </p:cNvPr>
          <p:cNvSpPr>
            <a:spLocks noGrp="1"/>
          </p:cNvSpPr>
          <p:nvPr/>
        </p:nvSpPr>
        <p:spPr>
          <a:xfrm>
            <a:off x="10501122" y="3910013"/>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IDC, ricavi</a:t>
            </a:r>
          </a:p>
        </p:txBody>
      </p:sp>
      <p:sp>
        <p:nvSpPr>
          <p:cNvPr id="56" name="Rettangolo 55">
            <a:extLst>
              <a:ext uri="{FF2B5EF4-FFF2-40B4-BE49-F238E27FC236}">
                <a16:creationId xmlns:a16="http://schemas.microsoft.com/office/drawing/2014/main" id="{82B9979F-FE49-4C60-9727-BA8A3EC276FC}"/>
              </a:ext>
            </a:extLst>
          </p:cNvPr>
          <p:cNvSpPr>
            <a:spLocks noGrp="1"/>
          </p:cNvSpPr>
          <p:nvPr/>
        </p:nvSpPr>
        <p:spPr>
          <a:xfrm>
            <a:off x="400050" y="4802981"/>
            <a:ext cx="2164461" cy="959644"/>
          </a:xfrm>
          <a:prstGeom prst="rect">
            <a:avLst/>
          </a:prstGeom>
          <a:solidFill>
            <a:srgbClr val="F3F4F6"/>
          </a:solidFill>
          <a:ln w="5715">
            <a:solidFill>
              <a:srgbClr val="E5E7EB"/>
            </a:solidFill>
            <a:prstDash val="solid"/>
          </a:ln>
        </p:spPr>
        <p:txBody>
          <a:bodyPr/>
          <a:lstStyle/>
          <a:p>
            <a:endParaRPr lang="it-IT"/>
          </a:p>
        </p:txBody>
      </p:sp>
      <p:sp>
        <p:nvSpPr>
          <p:cNvPr id="57" name="Rettangolo 56">
            <a:extLst>
              <a:ext uri="{FF2B5EF4-FFF2-40B4-BE49-F238E27FC236}">
                <a16:creationId xmlns:a16="http://schemas.microsoft.com/office/drawing/2014/main" id="{6C168FEF-4C5F-4F71-9F81-9109575917CF}"/>
              </a:ext>
            </a:extLst>
          </p:cNvPr>
          <p:cNvSpPr>
            <a:spLocks noGrp="1"/>
          </p:cNvSpPr>
          <p:nvPr/>
        </p:nvSpPr>
        <p:spPr>
          <a:xfrm>
            <a:off x="476250" y="4869656"/>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Atto della PA concedente</a:t>
            </a:r>
          </a:p>
        </p:txBody>
      </p:sp>
      <p:sp>
        <p:nvSpPr>
          <p:cNvPr id="58" name="Rettangolo 57">
            <a:extLst>
              <a:ext uri="{FF2B5EF4-FFF2-40B4-BE49-F238E27FC236}">
                <a16:creationId xmlns:a16="http://schemas.microsoft.com/office/drawing/2014/main" id="{FDA0599B-BE61-4C4A-925A-E9CC77F2EBA9}"/>
              </a:ext>
            </a:extLst>
          </p:cNvPr>
          <p:cNvSpPr>
            <a:spLocks noGrp="1"/>
          </p:cNvSpPr>
          <p:nvPr/>
        </p:nvSpPr>
        <p:spPr>
          <a:xfrm>
            <a:off x="2564511" y="4802981"/>
            <a:ext cx="1480947" cy="959644"/>
          </a:xfrm>
          <a:prstGeom prst="rect">
            <a:avLst/>
          </a:prstGeom>
          <a:solidFill>
            <a:srgbClr val="F3F4F6"/>
          </a:solidFill>
          <a:ln w="5715">
            <a:solidFill>
              <a:srgbClr val="E5E7EB"/>
            </a:solidFill>
            <a:prstDash val="solid"/>
          </a:ln>
        </p:spPr>
        <p:txBody>
          <a:bodyPr/>
          <a:lstStyle/>
          <a:p>
            <a:endParaRPr lang="it-IT"/>
          </a:p>
        </p:txBody>
      </p:sp>
      <p:sp>
        <p:nvSpPr>
          <p:cNvPr id="59" name="Rettangolo 58">
            <a:extLst>
              <a:ext uri="{FF2B5EF4-FFF2-40B4-BE49-F238E27FC236}">
                <a16:creationId xmlns:a16="http://schemas.microsoft.com/office/drawing/2014/main" id="{1834F69B-29FB-43D9-80EB-3EA35C79467E}"/>
              </a:ext>
            </a:extLst>
          </p:cNvPr>
          <p:cNvSpPr>
            <a:spLocks noGrp="1"/>
          </p:cNvSpPr>
          <p:nvPr/>
        </p:nvSpPr>
        <p:spPr>
          <a:xfrm>
            <a:off x="2640711" y="4869656"/>
            <a:ext cx="1328547"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Pubblico se non imputabile</a:t>
            </a:r>
          </a:p>
        </p:txBody>
      </p:sp>
      <p:sp>
        <p:nvSpPr>
          <p:cNvPr id="60" name="Rettangolo 59">
            <a:extLst>
              <a:ext uri="{FF2B5EF4-FFF2-40B4-BE49-F238E27FC236}">
                <a16:creationId xmlns:a16="http://schemas.microsoft.com/office/drawing/2014/main" id="{CCB9839A-4E89-4384-9040-440E4A16D370}"/>
              </a:ext>
            </a:extLst>
          </p:cNvPr>
          <p:cNvSpPr>
            <a:spLocks noGrp="1"/>
          </p:cNvSpPr>
          <p:nvPr/>
        </p:nvSpPr>
        <p:spPr>
          <a:xfrm>
            <a:off x="4045458" y="4802981"/>
            <a:ext cx="2506218" cy="959644"/>
          </a:xfrm>
          <a:prstGeom prst="rect">
            <a:avLst/>
          </a:prstGeom>
          <a:solidFill>
            <a:srgbClr val="F3F4F6"/>
          </a:solidFill>
          <a:ln w="5715">
            <a:solidFill>
              <a:srgbClr val="E5E7EB"/>
            </a:solidFill>
            <a:prstDash val="solid"/>
          </a:ln>
        </p:spPr>
        <p:txBody>
          <a:bodyPr/>
          <a:lstStyle/>
          <a:p>
            <a:endParaRPr lang="it-IT"/>
          </a:p>
        </p:txBody>
      </p:sp>
      <p:sp>
        <p:nvSpPr>
          <p:cNvPr id="61" name="Rettangolo 60">
            <a:extLst>
              <a:ext uri="{FF2B5EF4-FFF2-40B4-BE49-F238E27FC236}">
                <a16:creationId xmlns:a16="http://schemas.microsoft.com/office/drawing/2014/main" id="{CD672087-2A3E-4FB5-A051-17EF44655132}"/>
              </a:ext>
            </a:extLst>
          </p:cNvPr>
          <p:cNvSpPr>
            <a:spLocks noGrp="1"/>
          </p:cNvSpPr>
          <p:nvPr/>
        </p:nvSpPr>
        <p:spPr>
          <a:xfrm>
            <a:off x="4121658" y="4869656"/>
            <a:ext cx="235381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Calendario e cooperazione</a:t>
            </a:r>
          </a:p>
        </p:txBody>
      </p:sp>
      <p:sp>
        <p:nvSpPr>
          <p:cNvPr id="62" name="Rettangolo 61">
            <a:extLst>
              <a:ext uri="{FF2B5EF4-FFF2-40B4-BE49-F238E27FC236}">
                <a16:creationId xmlns:a16="http://schemas.microsoft.com/office/drawing/2014/main" id="{3588BF90-975B-42F4-AF71-6CC5D6D95BCD}"/>
              </a:ext>
            </a:extLst>
          </p:cNvPr>
          <p:cNvSpPr>
            <a:spLocks noGrp="1"/>
          </p:cNvSpPr>
          <p:nvPr/>
        </p:nvSpPr>
        <p:spPr>
          <a:xfrm>
            <a:off x="6551676" y="4802981"/>
            <a:ext cx="1822704" cy="959644"/>
          </a:xfrm>
          <a:prstGeom prst="rect">
            <a:avLst/>
          </a:prstGeom>
          <a:solidFill>
            <a:srgbClr val="F3F4F6"/>
          </a:solidFill>
          <a:ln w="5715">
            <a:solidFill>
              <a:srgbClr val="E5E7EB"/>
            </a:solidFill>
            <a:prstDash val="solid"/>
          </a:ln>
        </p:spPr>
        <p:txBody>
          <a:bodyPr/>
          <a:lstStyle/>
          <a:p>
            <a:endParaRPr lang="it-IT"/>
          </a:p>
        </p:txBody>
      </p:sp>
      <p:sp>
        <p:nvSpPr>
          <p:cNvPr id="63" name="Rettangolo 62">
            <a:extLst>
              <a:ext uri="{FF2B5EF4-FFF2-40B4-BE49-F238E27FC236}">
                <a16:creationId xmlns:a16="http://schemas.microsoft.com/office/drawing/2014/main" id="{06C55DFB-BE03-45A4-B173-B931E3F9FD06}"/>
              </a:ext>
            </a:extLst>
          </p:cNvPr>
          <p:cNvSpPr>
            <a:spLocks noGrp="1"/>
          </p:cNvSpPr>
          <p:nvPr/>
        </p:nvSpPr>
        <p:spPr>
          <a:xfrm>
            <a:off x="6627876" y="4869656"/>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Ritardo oltre soglia</a:t>
            </a:r>
          </a:p>
        </p:txBody>
      </p:sp>
      <p:sp>
        <p:nvSpPr>
          <p:cNvPr id="64" name="Rettangolo 63">
            <a:extLst>
              <a:ext uri="{FF2B5EF4-FFF2-40B4-BE49-F238E27FC236}">
                <a16:creationId xmlns:a16="http://schemas.microsoft.com/office/drawing/2014/main" id="{30F4B687-FFC2-4D31-80B2-ED1077152E49}"/>
              </a:ext>
            </a:extLst>
          </p:cNvPr>
          <p:cNvSpPr>
            <a:spLocks noGrp="1"/>
          </p:cNvSpPr>
          <p:nvPr/>
        </p:nvSpPr>
        <p:spPr>
          <a:xfrm>
            <a:off x="8374380" y="4802981"/>
            <a:ext cx="2050542" cy="959644"/>
          </a:xfrm>
          <a:prstGeom prst="rect">
            <a:avLst/>
          </a:prstGeom>
          <a:solidFill>
            <a:srgbClr val="F3F4F6"/>
          </a:solidFill>
          <a:ln w="5715">
            <a:solidFill>
              <a:srgbClr val="E5E7EB"/>
            </a:solidFill>
            <a:prstDash val="solid"/>
          </a:ln>
        </p:spPr>
        <p:txBody>
          <a:bodyPr/>
          <a:lstStyle/>
          <a:p>
            <a:endParaRPr lang="it-IT"/>
          </a:p>
        </p:txBody>
      </p:sp>
      <p:sp>
        <p:nvSpPr>
          <p:cNvPr id="65" name="Rettangolo 64">
            <a:extLst>
              <a:ext uri="{FF2B5EF4-FFF2-40B4-BE49-F238E27FC236}">
                <a16:creationId xmlns:a16="http://schemas.microsoft.com/office/drawing/2014/main" id="{95F9D7C5-D764-42FC-BE0A-EC2DC06A59AE}"/>
              </a:ext>
            </a:extLst>
          </p:cNvPr>
          <p:cNvSpPr>
            <a:spLocks noGrp="1"/>
          </p:cNvSpPr>
          <p:nvPr/>
        </p:nvSpPr>
        <p:spPr>
          <a:xfrm>
            <a:off x="8450580" y="4869656"/>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Extension of time, non automatica</a:t>
            </a:r>
          </a:p>
        </p:txBody>
      </p:sp>
      <p:sp>
        <p:nvSpPr>
          <p:cNvPr id="66" name="Rettangolo 65">
            <a:extLst>
              <a:ext uri="{FF2B5EF4-FFF2-40B4-BE49-F238E27FC236}">
                <a16:creationId xmlns:a16="http://schemas.microsoft.com/office/drawing/2014/main" id="{C841C6CD-8FF2-4479-A5BC-57C3449D265A}"/>
              </a:ext>
            </a:extLst>
          </p:cNvPr>
          <p:cNvSpPr>
            <a:spLocks noGrp="1"/>
          </p:cNvSpPr>
          <p:nvPr/>
        </p:nvSpPr>
        <p:spPr>
          <a:xfrm>
            <a:off x="10424922" y="4802981"/>
            <a:ext cx="1367028" cy="959644"/>
          </a:xfrm>
          <a:prstGeom prst="rect">
            <a:avLst/>
          </a:prstGeom>
          <a:solidFill>
            <a:srgbClr val="F3F4F6"/>
          </a:solidFill>
          <a:ln w="5715">
            <a:solidFill>
              <a:srgbClr val="E5E7EB"/>
            </a:solidFill>
            <a:prstDash val="solid"/>
          </a:ln>
        </p:spPr>
        <p:txBody>
          <a:bodyPr/>
          <a:lstStyle/>
          <a:p>
            <a:endParaRPr lang="it-IT"/>
          </a:p>
        </p:txBody>
      </p:sp>
      <p:sp>
        <p:nvSpPr>
          <p:cNvPr id="67" name="Rettangolo 66">
            <a:extLst>
              <a:ext uri="{FF2B5EF4-FFF2-40B4-BE49-F238E27FC236}">
                <a16:creationId xmlns:a16="http://schemas.microsoft.com/office/drawing/2014/main" id="{DECDD56B-DA35-4F76-B75C-BF02461D17D3}"/>
              </a:ext>
            </a:extLst>
          </p:cNvPr>
          <p:cNvSpPr>
            <a:spLocks noGrp="1"/>
          </p:cNvSpPr>
          <p:nvPr/>
        </p:nvSpPr>
        <p:spPr>
          <a:xfrm>
            <a:off x="10501122" y="4869656"/>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Tempi, IDC</a:t>
            </a:r>
          </a:p>
        </p:txBody>
      </p:sp>
      <p:sp>
        <p:nvSpPr>
          <p:cNvPr id="71" name="Rettangolo 70">
            <a:extLst>
              <a:ext uri="{FF2B5EF4-FFF2-40B4-BE49-F238E27FC236}">
                <a16:creationId xmlns:a16="http://schemas.microsoft.com/office/drawing/2014/main" id="{5875AEAF-8CF4-448A-9142-8DD5773F2920}"/>
              </a:ext>
            </a:extLst>
          </p:cNvPr>
          <p:cNvSpPr>
            <a:spLocks noGrp="1"/>
          </p:cNvSpPr>
          <p:nvPr/>
        </p:nvSpPr>
        <p:spPr>
          <a:xfrm>
            <a:off x="2598925" y="5881687"/>
            <a:ext cx="7829550" cy="152400"/>
          </a:xfrm>
          <a:prstGeom prst="rect">
            <a:avLst/>
          </a:prstGeom>
          <a:noFill/>
          <a:ln w="0">
            <a:noFill/>
            <a:prstDash val="solid"/>
          </a:ln>
        </p:spPr>
        <p:txBody>
          <a:bodyPr wrap="square" anchor="ctr"/>
          <a:lstStyle/>
          <a:p>
            <a:pPr algn="l">
              <a:defRPr sz="1350" b="0" i="0">
                <a:solidFill>
                  <a:srgbClr val="1F2937"/>
                </a:solidFill>
                <a:latin typeface="Calibri"/>
                <a:ea typeface="Calibri"/>
                <a:cs typeface="Calibri"/>
              </a:defRPr>
            </a:pPr>
            <a:r>
              <a:rPr sz="1350" b="0" i="0" dirty="0">
                <a:solidFill>
                  <a:srgbClr val="1F2937"/>
                </a:solidFill>
                <a:latin typeface="Calibri"/>
                <a:ea typeface="Calibri"/>
                <a:cs typeface="Calibri"/>
              </a:rPr>
              <a:t>Anche quando il rischio </a:t>
            </a:r>
            <a:r>
              <a:rPr sz="1350" b="0" i="0" dirty="0" err="1">
                <a:solidFill>
                  <a:srgbClr val="1F2937"/>
                </a:solidFill>
                <a:latin typeface="Calibri"/>
                <a:ea typeface="Calibri"/>
                <a:cs typeface="Calibri"/>
              </a:rPr>
              <a:t>è</a:t>
            </a:r>
            <a:r>
              <a:rPr sz="1350" b="0" i="0" dirty="0">
                <a:solidFill>
                  <a:srgbClr val="1F2937"/>
                </a:solidFill>
                <a:latin typeface="Calibri"/>
                <a:ea typeface="Calibri"/>
                <a:cs typeface="Calibri"/>
              </a:rPr>
              <a:t> pubblico, il concessionario </a:t>
            </a:r>
            <a:r>
              <a:rPr sz="1350" b="0" i="0" dirty="0" err="1">
                <a:solidFill>
                  <a:srgbClr val="1F2937"/>
                </a:solidFill>
                <a:latin typeface="Calibri"/>
                <a:ea typeface="Calibri"/>
                <a:cs typeface="Calibri"/>
              </a:rPr>
              <a:t>conserva</a:t>
            </a:r>
            <a:r>
              <a:rPr sz="1350" b="0" i="0" dirty="0">
                <a:solidFill>
                  <a:srgbClr val="1F2937"/>
                </a:solidFill>
                <a:latin typeface="Calibri"/>
                <a:ea typeface="Calibri"/>
                <a:cs typeface="Calibri"/>
              </a:rPr>
              <a:t> obblighi di </a:t>
            </a:r>
            <a:r>
              <a:rPr sz="1350" b="0" i="0" dirty="0" err="1">
                <a:solidFill>
                  <a:srgbClr val="1F2937"/>
                </a:solidFill>
                <a:latin typeface="Calibri"/>
                <a:ea typeface="Calibri"/>
                <a:cs typeface="Calibri"/>
              </a:rPr>
              <a:t>tempestiva</a:t>
            </a:r>
            <a:r>
              <a:rPr sz="1350" b="0" i="0" dirty="0">
                <a:solidFill>
                  <a:srgbClr val="1F2937"/>
                </a:solidFill>
                <a:latin typeface="Calibri"/>
                <a:ea typeface="Calibri"/>
                <a:cs typeface="Calibri"/>
              </a:rPr>
              <a:t> notifica e </a:t>
            </a:r>
            <a:r>
              <a:rPr sz="1350" b="0" i="0" dirty="0" err="1">
                <a:solidFill>
                  <a:srgbClr val="1F2937"/>
                </a:solidFill>
                <a:latin typeface="Calibri"/>
                <a:ea typeface="Calibri"/>
                <a:cs typeface="Calibri"/>
              </a:rPr>
              <a:t>mitigazione</a:t>
            </a:r>
            <a:r>
              <a:rPr sz="1350" b="0" i="0" dirty="0">
                <a:solidFill>
                  <a:srgbClr val="1F2937"/>
                </a:solidFill>
                <a:latin typeface="Calibri"/>
                <a:ea typeface="Calibri"/>
                <a:cs typeface="Calibri"/>
              </a:rPr>
              <a:t>.</a:t>
            </a:r>
          </a:p>
        </p:txBody>
      </p:sp>
    </p:spTree>
    <p:extLst>
      <p:ext uri="{BB962C8B-B14F-4D97-AF65-F5344CB8AC3E}">
        <p14:creationId xmlns:p14="http://schemas.microsoft.com/office/powerpoint/2010/main" val="44622094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397E7AE1-C5EE-4F23-BB38-D8A6EE86002C}"/>
              </a:ext>
            </a:extLst>
          </p:cNvPr>
          <p:cNvSpPr>
            <a:spLocks noGrp="1"/>
          </p:cNvSpPr>
          <p:nvPr/>
        </p:nvSpPr>
        <p:spPr>
          <a:xfrm>
            <a:off x="931926" y="310753"/>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Matrice : costruzione e collaudo</a:t>
            </a:r>
          </a:p>
        </p:txBody>
      </p:sp>
      <p:sp>
        <p:nvSpPr>
          <p:cNvPr id="4" name="Rettangolo 3">
            <a:extLst>
              <a:ext uri="{FF2B5EF4-FFF2-40B4-BE49-F238E27FC236}">
                <a16:creationId xmlns:a16="http://schemas.microsoft.com/office/drawing/2014/main" id="{E5DBBC25-FA6A-49C3-A444-6B7AE76B4144}"/>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165FC04E-CF76-4D89-8B26-D3FB98B56D4A}"/>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47B463D0-9A24-4F7E-A3A9-6B6302FEEDE1}"/>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41</a:t>
            </a:r>
          </a:p>
        </p:txBody>
      </p:sp>
      <p:sp>
        <p:nvSpPr>
          <p:cNvPr id="8" name="Rettangolo 7">
            <a:extLst>
              <a:ext uri="{FF2B5EF4-FFF2-40B4-BE49-F238E27FC236}">
                <a16:creationId xmlns:a16="http://schemas.microsoft.com/office/drawing/2014/main" id="{AA2FFE56-6AF3-4321-940A-7731747194CC}"/>
              </a:ext>
            </a:extLst>
          </p:cNvPr>
          <p:cNvSpPr>
            <a:spLocks noGrp="1"/>
          </p:cNvSpPr>
          <p:nvPr/>
        </p:nvSpPr>
        <p:spPr>
          <a:xfrm>
            <a:off x="400050" y="1428750"/>
            <a:ext cx="2164461" cy="4953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B8E1428A-2F78-49FB-9A50-61C6779B2A49}"/>
              </a:ext>
            </a:extLst>
          </p:cNvPr>
          <p:cNvSpPr>
            <a:spLocks noGrp="1"/>
          </p:cNvSpPr>
          <p:nvPr/>
        </p:nvSpPr>
        <p:spPr>
          <a:xfrm>
            <a:off x="476250" y="1504950"/>
            <a:ext cx="2012061"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Evento</a:t>
            </a:r>
          </a:p>
        </p:txBody>
      </p:sp>
      <p:sp>
        <p:nvSpPr>
          <p:cNvPr id="10" name="Rettangolo 9">
            <a:extLst>
              <a:ext uri="{FF2B5EF4-FFF2-40B4-BE49-F238E27FC236}">
                <a16:creationId xmlns:a16="http://schemas.microsoft.com/office/drawing/2014/main" id="{BF9D9035-8A5E-466C-97A6-ECAF1047378E}"/>
              </a:ext>
            </a:extLst>
          </p:cNvPr>
          <p:cNvSpPr>
            <a:spLocks noGrp="1"/>
          </p:cNvSpPr>
          <p:nvPr/>
        </p:nvSpPr>
        <p:spPr>
          <a:xfrm>
            <a:off x="2564511" y="1428750"/>
            <a:ext cx="1480947" cy="4953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4DDA7AA7-31E6-40C8-9CED-F84902E68E8D}"/>
              </a:ext>
            </a:extLst>
          </p:cNvPr>
          <p:cNvSpPr>
            <a:spLocks noGrp="1"/>
          </p:cNvSpPr>
          <p:nvPr/>
        </p:nvSpPr>
        <p:spPr>
          <a:xfrm>
            <a:off x="2640711" y="1504950"/>
            <a:ext cx="1328547"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Allocazione</a:t>
            </a:r>
          </a:p>
        </p:txBody>
      </p:sp>
      <p:sp>
        <p:nvSpPr>
          <p:cNvPr id="12" name="Rettangolo 11">
            <a:extLst>
              <a:ext uri="{FF2B5EF4-FFF2-40B4-BE49-F238E27FC236}">
                <a16:creationId xmlns:a16="http://schemas.microsoft.com/office/drawing/2014/main" id="{6927CC1A-A19B-48D4-97CC-B40D1F841037}"/>
              </a:ext>
            </a:extLst>
          </p:cNvPr>
          <p:cNvSpPr>
            <a:spLocks noGrp="1"/>
          </p:cNvSpPr>
          <p:nvPr/>
        </p:nvSpPr>
        <p:spPr>
          <a:xfrm>
            <a:off x="4045458" y="1428750"/>
            <a:ext cx="2506218" cy="4953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0A1C5FFC-2CD7-44CF-B090-1D02DA221CD8}"/>
              </a:ext>
            </a:extLst>
          </p:cNvPr>
          <p:cNvSpPr>
            <a:spLocks noGrp="1"/>
          </p:cNvSpPr>
          <p:nvPr/>
        </p:nvSpPr>
        <p:spPr>
          <a:xfrm>
            <a:off x="4121658" y="1504950"/>
            <a:ext cx="2353818"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Mitigazione</a:t>
            </a:r>
          </a:p>
        </p:txBody>
      </p:sp>
      <p:sp>
        <p:nvSpPr>
          <p:cNvPr id="14" name="Rettangolo 13">
            <a:extLst>
              <a:ext uri="{FF2B5EF4-FFF2-40B4-BE49-F238E27FC236}">
                <a16:creationId xmlns:a16="http://schemas.microsoft.com/office/drawing/2014/main" id="{074757DF-D102-4FD5-AB56-2F4C7F3CD937}"/>
              </a:ext>
            </a:extLst>
          </p:cNvPr>
          <p:cNvSpPr>
            <a:spLocks noGrp="1"/>
          </p:cNvSpPr>
          <p:nvPr/>
        </p:nvSpPr>
        <p:spPr>
          <a:xfrm>
            <a:off x="6551676" y="1428750"/>
            <a:ext cx="1822704" cy="495300"/>
          </a:xfrm>
          <a:prstGeom prst="rect">
            <a:avLst/>
          </a:prstGeom>
          <a:solidFill>
            <a:srgbClr val="1F2937"/>
          </a:solidFill>
          <a:ln w="5715">
            <a:solidFill>
              <a:srgbClr val="FFFFFF"/>
            </a:solidFill>
            <a:prstDash val="solid"/>
          </a:ln>
        </p:spPr>
        <p:txBody>
          <a:bodyPr/>
          <a:lstStyle/>
          <a:p>
            <a:endParaRPr lang="it-IT"/>
          </a:p>
        </p:txBody>
      </p:sp>
      <p:sp>
        <p:nvSpPr>
          <p:cNvPr id="15" name="Rettangolo 14">
            <a:extLst>
              <a:ext uri="{FF2B5EF4-FFF2-40B4-BE49-F238E27FC236}">
                <a16:creationId xmlns:a16="http://schemas.microsoft.com/office/drawing/2014/main" id="{A2D6E4FF-1B07-4FB3-B9CE-EFCB756DC759}"/>
              </a:ext>
            </a:extLst>
          </p:cNvPr>
          <p:cNvSpPr>
            <a:spLocks noGrp="1"/>
          </p:cNvSpPr>
          <p:nvPr/>
        </p:nvSpPr>
        <p:spPr>
          <a:xfrm>
            <a:off x="6627876" y="1504950"/>
            <a:ext cx="1670304"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Trigger</a:t>
            </a:r>
          </a:p>
        </p:txBody>
      </p:sp>
      <p:sp>
        <p:nvSpPr>
          <p:cNvPr id="16" name="Rettangolo 15">
            <a:extLst>
              <a:ext uri="{FF2B5EF4-FFF2-40B4-BE49-F238E27FC236}">
                <a16:creationId xmlns:a16="http://schemas.microsoft.com/office/drawing/2014/main" id="{7655C793-2903-4044-9392-0AC19FD983B7}"/>
              </a:ext>
            </a:extLst>
          </p:cNvPr>
          <p:cNvSpPr>
            <a:spLocks noGrp="1"/>
          </p:cNvSpPr>
          <p:nvPr/>
        </p:nvSpPr>
        <p:spPr>
          <a:xfrm>
            <a:off x="8374380" y="1428750"/>
            <a:ext cx="2050542" cy="495300"/>
          </a:xfrm>
          <a:prstGeom prst="rect">
            <a:avLst/>
          </a:prstGeom>
          <a:solidFill>
            <a:srgbClr val="1F2937"/>
          </a:solidFill>
          <a:ln w="5715">
            <a:solidFill>
              <a:srgbClr val="FFFFFF"/>
            </a:solidFill>
            <a:prstDash val="solid"/>
          </a:ln>
        </p:spPr>
        <p:txBody>
          <a:bodyPr/>
          <a:lstStyle/>
          <a:p>
            <a:endParaRPr lang="it-IT"/>
          </a:p>
        </p:txBody>
      </p:sp>
      <p:sp>
        <p:nvSpPr>
          <p:cNvPr id="17" name="Rettangolo 16">
            <a:extLst>
              <a:ext uri="{FF2B5EF4-FFF2-40B4-BE49-F238E27FC236}">
                <a16:creationId xmlns:a16="http://schemas.microsoft.com/office/drawing/2014/main" id="{5FB1CC32-C488-4DC0-BE06-5396E3D11EC2}"/>
              </a:ext>
            </a:extLst>
          </p:cNvPr>
          <p:cNvSpPr>
            <a:spLocks noGrp="1"/>
          </p:cNvSpPr>
          <p:nvPr/>
        </p:nvSpPr>
        <p:spPr>
          <a:xfrm>
            <a:off x="8450580" y="1504950"/>
            <a:ext cx="1898142"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Rimedio</a:t>
            </a:r>
          </a:p>
        </p:txBody>
      </p:sp>
      <p:sp>
        <p:nvSpPr>
          <p:cNvPr id="18" name="Rettangolo 17">
            <a:extLst>
              <a:ext uri="{FF2B5EF4-FFF2-40B4-BE49-F238E27FC236}">
                <a16:creationId xmlns:a16="http://schemas.microsoft.com/office/drawing/2014/main" id="{6916840A-5566-462E-9EDD-DDBF136C06F9}"/>
              </a:ext>
            </a:extLst>
          </p:cNvPr>
          <p:cNvSpPr>
            <a:spLocks noGrp="1"/>
          </p:cNvSpPr>
          <p:nvPr/>
        </p:nvSpPr>
        <p:spPr>
          <a:xfrm>
            <a:off x="10424922" y="1428750"/>
            <a:ext cx="1367028" cy="495300"/>
          </a:xfrm>
          <a:prstGeom prst="rect">
            <a:avLst/>
          </a:prstGeom>
          <a:solidFill>
            <a:srgbClr val="1F2937"/>
          </a:solidFill>
          <a:ln w="5715">
            <a:solidFill>
              <a:srgbClr val="FFFFFF"/>
            </a:solidFill>
            <a:prstDash val="solid"/>
          </a:ln>
        </p:spPr>
        <p:txBody>
          <a:bodyPr/>
          <a:lstStyle/>
          <a:p>
            <a:endParaRPr lang="it-IT"/>
          </a:p>
        </p:txBody>
      </p:sp>
      <p:sp>
        <p:nvSpPr>
          <p:cNvPr id="19" name="Rettangolo 18">
            <a:extLst>
              <a:ext uri="{FF2B5EF4-FFF2-40B4-BE49-F238E27FC236}">
                <a16:creationId xmlns:a16="http://schemas.microsoft.com/office/drawing/2014/main" id="{A028C796-4FCA-4C5A-B5B8-7ABF983EC9F3}"/>
              </a:ext>
            </a:extLst>
          </p:cNvPr>
          <p:cNvSpPr>
            <a:spLocks noGrp="1"/>
          </p:cNvSpPr>
          <p:nvPr/>
        </p:nvSpPr>
        <p:spPr>
          <a:xfrm>
            <a:off x="10501122" y="1504950"/>
            <a:ext cx="1214628"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PEF</a:t>
            </a:r>
          </a:p>
        </p:txBody>
      </p:sp>
      <p:sp>
        <p:nvSpPr>
          <p:cNvPr id="20" name="Rettangolo 19">
            <a:extLst>
              <a:ext uri="{FF2B5EF4-FFF2-40B4-BE49-F238E27FC236}">
                <a16:creationId xmlns:a16="http://schemas.microsoft.com/office/drawing/2014/main" id="{1A1682DA-7BF2-4F6D-9AC7-82F50A3DFE07}"/>
              </a:ext>
            </a:extLst>
          </p:cNvPr>
          <p:cNvSpPr>
            <a:spLocks noGrp="1"/>
          </p:cNvSpPr>
          <p:nvPr/>
        </p:nvSpPr>
        <p:spPr>
          <a:xfrm>
            <a:off x="400050" y="1924050"/>
            <a:ext cx="2164461" cy="959644"/>
          </a:xfrm>
          <a:prstGeom prst="rect">
            <a:avLst/>
          </a:prstGeom>
          <a:solidFill>
            <a:srgbClr val="FFFFFF"/>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8A5E0424-B838-4C20-9D42-9EDBC6E67562}"/>
              </a:ext>
            </a:extLst>
          </p:cNvPr>
          <p:cNvSpPr>
            <a:spLocks noGrp="1"/>
          </p:cNvSpPr>
          <p:nvPr/>
        </p:nvSpPr>
        <p:spPr>
          <a:xfrm>
            <a:off x="476250" y="1990725"/>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Extra-costi ordinari</a:t>
            </a:r>
          </a:p>
        </p:txBody>
      </p:sp>
      <p:sp>
        <p:nvSpPr>
          <p:cNvPr id="22" name="Rettangolo 21">
            <a:extLst>
              <a:ext uri="{FF2B5EF4-FFF2-40B4-BE49-F238E27FC236}">
                <a16:creationId xmlns:a16="http://schemas.microsoft.com/office/drawing/2014/main" id="{C1D6309A-E6F5-4089-A064-5C01D20AB7EA}"/>
              </a:ext>
            </a:extLst>
          </p:cNvPr>
          <p:cNvSpPr>
            <a:spLocks noGrp="1"/>
          </p:cNvSpPr>
          <p:nvPr/>
        </p:nvSpPr>
        <p:spPr>
          <a:xfrm>
            <a:off x="2564511" y="1924050"/>
            <a:ext cx="1480947" cy="959644"/>
          </a:xfrm>
          <a:prstGeom prst="rect">
            <a:avLst/>
          </a:prstGeom>
          <a:solidFill>
            <a:srgbClr val="FFFFFF"/>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3C5BDA69-1EA9-4AA8-9615-8E4955F99878}"/>
              </a:ext>
            </a:extLst>
          </p:cNvPr>
          <p:cNvSpPr>
            <a:spLocks noGrp="1"/>
          </p:cNvSpPr>
          <p:nvPr/>
        </p:nvSpPr>
        <p:spPr>
          <a:xfrm>
            <a:off x="2640711" y="1990725"/>
            <a:ext cx="1328547"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24" name="Rettangolo 23">
            <a:extLst>
              <a:ext uri="{FF2B5EF4-FFF2-40B4-BE49-F238E27FC236}">
                <a16:creationId xmlns:a16="http://schemas.microsoft.com/office/drawing/2014/main" id="{212DB311-3C5A-4FAD-97D0-C45251AAF9C7}"/>
              </a:ext>
            </a:extLst>
          </p:cNvPr>
          <p:cNvSpPr>
            <a:spLocks noGrp="1"/>
          </p:cNvSpPr>
          <p:nvPr/>
        </p:nvSpPr>
        <p:spPr>
          <a:xfrm>
            <a:off x="4045458" y="1924050"/>
            <a:ext cx="2506218" cy="959644"/>
          </a:xfrm>
          <a:prstGeom prst="rect">
            <a:avLst/>
          </a:prstGeom>
          <a:solidFill>
            <a:srgbClr val="FFFFFF"/>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636FC31E-915A-419F-94D1-E1CF6C1B5451}"/>
              </a:ext>
            </a:extLst>
          </p:cNvPr>
          <p:cNvSpPr>
            <a:spLocks noGrp="1"/>
          </p:cNvSpPr>
          <p:nvPr/>
        </p:nvSpPr>
        <p:spPr>
          <a:xfrm>
            <a:off x="4121658" y="1990725"/>
            <a:ext cx="235381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Prezzo EPC, contingencies</a:t>
            </a:r>
          </a:p>
        </p:txBody>
      </p:sp>
      <p:sp>
        <p:nvSpPr>
          <p:cNvPr id="26" name="Rettangolo 25">
            <a:extLst>
              <a:ext uri="{FF2B5EF4-FFF2-40B4-BE49-F238E27FC236}">
                <a16:creationId xmlns:a16="http://schemas.microsoft.com/office/drawing/2014/main" id="{B48FDF4E-67AB-459E-BE90-81072DE2A763}"/>
              </a:ext>
            </a:extLst>
          </p:cNvPr>
          <p:cNvSpPr>
            <a:spLocks noGrp="1"/>
          </p:cNvSpPr>
          <p:nvPr/>
        </p:nvSpPr>
        <p:spPr>
          <a:xfrm>
            <a:off x="6551676" y="1924050"/>
            <a:ext cx="1822704" cy="959644"/>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D9FB0116-401D-46BA-A6AB-818F4895A71F}"/>
              </a:ext>
            </a:extLst>
          </p:cNvPr>
          <p:cNvSpPr>
            <a:spLocks noGrp="1"/>
          </p:cNvSpPr>
          <p:nvPr/>
        </p:nvSpPr>
        <p:spPr>
          <a:xfrm>
            <a:off x="6627876" y="1990725"/>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Cost to complete &gt; budget</a:t>
            </a:r>
          </a:p>
        </p:txBody>
      </p:sp>
      <p:sp>
        <p:nvSpPr>
          <p:cNvPr id="28" name="Rettangolo 27">
            <a:extLst>
              <a:ext uri="{FF2B5EF4-FFF2-40B4-BE49-F238E27FC236}">
                <a16:creationId xmlns:a16="http://schemas.microsoft.com/office/drawing/2014/main" id="{85AAE4D4-EDD1-4460-9362-A91DE5FAC273}"/>
              </a:ext>
            </a:extLst>
          </p:cNvPr>
          <p:cNvSpPr>
            <a:spLocks noGrp="1"/>
          </p:cNvSpPr>
          <p:nvPr/>
        </p:nvSpPr>
        <p:spPr>
          <a:xfrm>
            <a:off x="8374380" y="1924050"/>
            <a:ext cx="2050542" cy="959644"/>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DB51F365-6423-4499-B42B-261B5F46F0AC}"/>
              </a:ext>
            </a:extLst>
          </p:cNvPr>
          <p:cNvSpPr>
            <a:spLocks noGrp="1"/>
          </p:cNvSpPr>
          <p:nvPr/>
        </p:nvSpPr>
        <p:spPr>
          <a:xfrm>
            <a:off x="8450580" y="1990725"/>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Equity / riserve</a:t>
            </a:r>
          </a:p>
        </p:txBody>
      </p:sp>
      <p:sp>
        <p:nvSpPr>
          <p:cNvPr id="30" name="Rettangolo 29">
            <a:extLst>
              <a:ext uri="{FF2B5EF4-FFF2-40B4-BE49-F238E27FC236}">
                <a16:creationId xmlns:a16="http://schemas.microsoft.com/office/drawing/2014/main" id="{2DD5470A-C34E-4C6B-8FD0-8B4F34590638}"/>
              </a:ext>
            </a:extLst>
          </p:cNvPr>
          <p:cNvSpPr>
            <a:spLocks noGrp="1"/>
          </p:cNvSpPr>
          <p:nvPr/>
        </p:nvSpPr>
        <p:spPr>
          <a:xfrm>
            <a:off x="10424922" y="1924050"/>
            <a:ext cx="1367028" cy="959644"/>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1DFB910A-84BD-46B6-A78B-9A0FB9E3BF86}"/>
              </a:ext>
            </a:extLst>
          </p:cNvPr>
          <p:cNvSpPr>
            <a:spLocks noGrp="1"/>
          </p:cNvSpPr>
          <p:nvPr/>
        </p:nvSpPr>
        <p:spPr>
          <a:xfrm>
            <a:off x="10501122" y="1990725"/>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Capex, equity</a:t>
            </a:r>
          </a:p>
        </p:txBody>
      </p:sp>
      <p:sp>
        <p:nvSpPr>
          <p:cNvPr id="32" name="Rettangolo 31">
            <a:extLst>
              <a:ext uri="{FF2B5EF4-FFF2-40B4-BE49-F238E27FC236}">
                <a16:creationId xmlns:a16="http://schemas.microsoft.com/office/drawing/2014/main" id="{884D2232-8464-4CE4-9036-87B456E718BA}"/>
              </a:ext>
            </a:extLst>
          </p:cNvPr>
          <p:cNvSpPr>
            <a:spLocks noGrp="1"/>
          </p:cNvSpPr>
          <p:nvPr/>
        </p:nvSpPr>
        <p:spPr>
          <a:xfrm>
            <a:off x="400050" y="2883694"/>
            <a:ext cx="2164461" cy="959644"/>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D6C3F6C8-7C43-4CEA-9249-BC16057F473E}"/>
              </a:ext>
            </a:extLst>
          </p:cNvPr>
          <p:cNvSpPr>
            <a:spLocks noGrp="1"/>
          </p:cNvSpPr>
          <p:nvPr/>
        </p:nvSpPr>
        <p:spPr>
          <a:xfrm>
            <a:off x="476250" y="2950369"/>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Ritardo lavori</a:t>
            </a:r>
          </a:p>
        </p:txBody>
      </p:sp>
      <p:sp>
        <p:nvSpPr>
          <p:cNvPr id="34" name="Rettangolo 33">
            <a:extLst>
              <a:ext uri="{FF2B5EF4-FFF2-40B4-BE49-F238E27FC236}">
                <a16:creationId xmlns:a16="http://schemas.microsoft.com/office/drawing/2014/main" id="{9D0F2138-CB15-4932-8F9A-4939D78F72B2}"/>
              </a:ext>
            </a:extLst>
          </p:cNvPr>
          <p:cNvSpPr>
            <a:spLocks noGrp="1"/>
          </p:cNvSpPr>
          <p:nvPr/>
        </p:nvSpPr>
        <p:spPr>
          <a:xfrm>
            <a:off x="2564511" y="2883694"/>
            <a:ext cx="1480947" cy="959644"/>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A2B5026C-893F-4C01-9960-3810FE04650D}"/>
              </a:ext>
            </a:extLst>
          </p:cNvPr>
          <p:cNvSpPr>
            <a:spLocks noGrp="1"/>
          </p:cNvSpPr>
          <p:nvPr/>
        </p:nvSpPr>
        <p:spPr>
          <a:xfrm>
            <a:off x="2640711" y="2950369"/>
            <a:ext cx="1328547"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36" name="Rettangolo 35">
            <a:extLst>
              <a:ext uri="{FF2B5EF4-FFF2-40B4-BE49-F238E27FC236}">
                <a16:creationId xmlns:a16="http://schemas.microsoft.com/office/drawing/2014/main" id="{3453AB29-351C-4605-856E-FF97FE571BD6}"/>
              </a:ext>
            </a:extLst>
          </p:cNvPr>
          <p:cNvSpPr>
            <a:spLocks noGrp="1"/>
          </p:cNvSpPr>
          <p:nvPr/>
        </p:nvSpPr>
        <p:spPr>
          <a:xfrm>
            <a:off x="4045458" y="2883694"/>
            <a:ext cx="2506218" cy="959644"/>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F0376FB7-55DE-47A2-85FB-794A167E8BEB}"/>
              </a:ext>
            </a:extLst>
          </p:cNvPr>
          <p:cNvSpPr>
            <a:spLocks noGrp="1"/>
          </p:cNvSpPr>
          <p:nvPr/>
        </p:nvSpPr>
        <p:spPr>
          <a:xfrm>
            <a:off x="4121658" y="2950369"/>
            <a:ext cx="235381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Critical path e liquidated damages</a:t>
            </a:r>
          </a:p>
        </p:txBody>
      </p:sp>
      <p:sp>
        <p:nvSpPr>
          <p:cNvPr id="38" name="Rettangolo 37">
            <a:extLst>
              <a:ext uri="{FF2B5EF4-FFF2-40B4-BE49-F238E27FC236}">
                <a16:creationId xmlns:a16="http://schemas.microsoft.com/office/drawing/2014/main" id="{C17516B9-8736-43AB-A6B9-A147229C1D7D}"/>
              </a:ext>
            </a:extLst>
          </p:cNvPr>
          <p:cNvSpPr>
            <a:spLocks noGrp="1"/>
          </p:cNvSpPr>
          <p:nvPr/>
        </p:nvSpPr>
        <p:spPr>
          <a:xfrm>
            <a:off x="6551676" y="2883694"/>
            <a:ext cx="1822704" cy="959644"/>
          </a:xfrm>
          <a:prstGeom prst="rect">
            <a:avLst/>
          </a:prstGeom>
          <a:solidFill>
            <a:srgbClr val="F3F4F6"/>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0C87977F-BF9C-4E06-B377-2C74989DCC31}"/>
              </a:ext>
            </a:extLst>
          </p:cNvPr>
          <p:cNvSpPr>
            <a:spLocks noGrp="1"/>
          </p:cNvSpPr>
          <p:nvPr/>
        </p:nvSpPr>
        <p:spPr>
          <a:xfrm>
            <a:off x="6627876" y="2950369"/>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&gt;30 giorni</a:t>
            </a:r>
          </a:p>
        </p:txBody>
      </p:sp>
      <p:sp>
        <p:nvSpPr>
          <p:cNvPr id="40" name="Rettangolo 39">
            <a:extLst>
              <a:ext uri="{FF2B5EF4-FFF2-40B4-BE49-F238E27FC236}">
                <a16:creationId xmlns:a16="http://schemas.microsoft.com/office/drawing/2014/main" id="{DC954BCD-837F-443C-B14E-B03F428A9942}"/>
              </a:ext>
            </a:extLst>
          </p:cNvPr>
          <p:cNvSpPr>
            <a:spLocks noGrp="1"/>
          </p:cNvSpPr>
          <p:nvPr/>
        </p:nvSpPr>
        <p:spPr>
          <a:xfrm>
            <a:off x="8374380" y="2883694"/>
            <a:ext cx="2050542" cy="959644"/>
          </a:xfrm>
          <a:prstGeom prst="rect">
            <a:avLst/>
          </a:prstGeom>
          <a:solidFill>
            <a:srgbClr val="F3F4F6"/>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09295FA4-A13F-4584-8B7B-7FF71BC9099F}"/>
              </a:ext>
            </a:extLst>
          </p:cNvPr>
          <p:cNvSpPr>
            <a:spLocks noGrp="1"/>
          </p:cNvSpPr>
          <p:nvPr/>
        </p:nvSpPr>
        <p:spPr>
          <a:xfrm>
            <a:off x="8450580" y="2950369"/>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Penale; canone differito</a:t>
            </a:r>
          </a:p>
        </p:txBody>
      </p:sp>
      <p:sp>
        <p:nvSpPr>
          <p:cNvPr id="42" name="Rettangolo 41">
            <a:extLst>
              <a:ext uri="{FF2B5EF4-FFF2-40B4-BE49-F238E27FC236}">
                <a16:creationId xmlns:a16="http://schemas.microsoft.com/office/drawing/2014/main" id="{8ABB9632-AB95-4310-A60C-597CD172605B}"/>
              </a:ext>
            </a:extLst>
          </p:cNvPr>
          <p:cNvSpPr>
            <a:spLocks noGrp="1"/>
          </p:cNvSpPr>
          <p:nvPr/>
        </p:nvSpPr>
        <p:spPr>
          <a:xfrm>
            <a:off x="10424922" y="2883694"/>
            <a:ext cx="1367028" cy="959644"/>
          </a:xfrm>
          <a:prstGeom prst="rect">
            <a:avLst/>
          </a:prstGeom>
          <a:solidFill>
            <a:srgbClr val="F3F4F6"/>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F4D4739A-F3DE-4476-B583-BDE6302364DC}"/>
              </a:ext>
            </a:extLst>
          </p:cNvPr>
          <p:cNvSpPr>
            <a:spLocks noGrp="1"/>
          </p:cNvSpPr>
          <p:nvPr/>
        </p:nvSpPr>
        <p:spPr>
          <a:xfrm>
            <a:off x="10501122" y="2950369"/>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IDC, ricavi</a:t>
            </a:r>
          </a:p>
        </p:txBody>
      </p:sp>
      <p:sp>
        <p:nvSpPr>
          <p:cNvPr id="44" name="Rettangolo 43">
            <a:extLst>
              <a:ext uri="{FF2B5EF4-FFF2-40B4-BE49-F238E27FC236}">
                <a16:creationId xmlns:a16="http://schemas.microsoft.com/office/drawing/2014/main" id="{26FCA335-5A10-4EAB-A0F1-A8602E6DF51A}"/>
              </a:ext>
            </a:extLst>
          </p:cNvPr>
          <p:cNvSpPr>
            <a:spLocks noGrp="1"/>
          </p:cNvSpPr>
          <p:nvPr/>
        </p:nvSpPr>
        <p:spPr>
          <a:xfrm>
            <a:off x="400050" y="3843338"/>
            <a:ext cx="2164461" cy="959644"/>
          </a:xfrm>
          <a:prstGeom prst="rect">
            <a:avLst/>
          </a:prstGeom>
          <a:solidFill>
            <a:srgbClr val="FFFFFF"/>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8BB7B1A4-EE39-43A6-A7DD-0AB1DD768631}"/>
              </a:ext>
            </a:extLst>
          </p:cNvPr>
          <p:cNvSpPr>
            <a:spLocks noGrp="1"/>
          </p:cNvSpPr>
          <p:nvPr/>
        </p:nvSpPr>
        <p:spPr>
          <a:xfrm>
            <a:off x="476250" y="3910013"/>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Amianto oltre baseline</a:t>
            </a:r>
          </a:p>
        </p:txBody>
      </p:sp>
      <p:sp>
        <p:nvSpPr>
          <p:cNvPr id="46" name="Rettangolo 45">
            <a:extLst>
              <a:ext uri="{FF2B5EF4-FFF2-40B4-BE49-F238E27FC236}">
                <a16:creationId xmlns:a16="http://schemas.microsoft.com/office/drawing/2014/main" id="{997BE988-55F8-4A89-B62D-C3388E1B2685}"/>
              </a:ext>
            </a:extLst>
          </p:cNvPr>
          <p:cNvSpPr>
            <a:spLocks noGrp="1"/>
          </p:cNvSpPr>
          <p:nvPr/>
        </p:nvSpPr>
        <p:spPr>
          <a:xfrm>
            <a:off x="2564511" y="3843338"/>
            <a:ext cx="1480947" cy="959644"/>
          </a:xfrm>
          <a:prstGeom prst="rect">
            <a:avLst/>
          </a:prstGeom>
          <a:solidFill>
            <a:srgbClr val="FFFFFF"/>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CFED6CFB-B6DF-48FE-B119-15577BA21D5A}"/>
              </a:ext>
            </a:extLst>
          </p:cNvPr>
          <p:cNvSpPr>
            <a:spLocks noGrp="1"/>
          </p:cNvSpPr>
          <p:nvPr/>
        </p:nvSpPr>
        <p:spPr>
          <a:xfrm>
            <a:off x="2640711" y="3910013"/>
            <a:ext cx="1328547"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Condiviso a fasce</a:t>
            </a:r>
          </a:p>
        </p:txBody>
      </p:sp>
      <p:sp>
        <p:nvSpPr>
          <p:cNvPr id="48" name="Rettangolo 47">
            <a:extLst>
              <a:ext uri="{FF2B5EF4-FFF2-40B4-BE49-F238E27FC236}">
                <a16:creationId xmlns:a16="http://schemas.microsoft.com/office/drawing/2014/main" id="{5E29D4B2-661C-4C14-8A25-AADBCE3075CF}"/>
              </a:ext>
            </a:extLst>
          </p:cNvPr>
          <p:cNvSpPr>
            <a:spLocks noGrp="1"/>
          </p:cNvSpPr>
          <p:nvPr/>
        </p:nvSpPr>
        <p:spPr>
          <a:xfrm>
            <a:off x="4045458" y="3843338"/>
            <a:ext cx="2506218" cy="959644"/>
          </a:xfrm>
          <a:prstGeom prst="rect">
            <a:avLst/>
          </a:prstGeom>
          <a:solidFill>
            <a:srgbClr val="FFFFFF"/>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7D1D3285-0EF6-4DC2-BE85-7A42CE06CE49}"/>
              </a:ext>
            </a:extLst>
          </p:cNvPr>
          <p:cNvSpPr>
            <a:spLocks noGrp="1"/>
          </p:cNvSpPr>
          <p:nvPr/>
        </p:nvSpPr>
        <p:spPr>
          <a:xfrm>
            <a:off x="4121658" y="3910013"/>
            <a:ext cx="235381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Survey e soglia economica</a:t>
            </a:r>
          </a:p>
        </p:txBody>
      </p:sp>
      <p:sp>
        <p:nvSpPr>
          <p:cNvPr id="50" name="Rettangolo 49">
            <a:extLst>
              <a:ext uri="{FF2B5EF4-FFF2-40B4-BE49-F238E27FC236}">
                <a16:creationId xmlns:a16="http://schemas.microsoft.com/office/drawing/2014/main" id="{EBA9B702-A08B-4114-8CD9-81E7C048FD3C}"/>
              </a:ext>
            </a:extLst>
          </p:cNvPr>
          <p:cNvSpPr>
            <a:spLocks noGrp="1"/>
          </p:cNvSpPr>
          <p:nvPr/>
        </p:nvSpPr>
        <p:spPr>
          <a:xfrm>
            <a:off x="6551676" y="3843338"/>
            <a:ext cx="1822704" cy="959644"/>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8E1B3DAC-E651-4F62-864E-F92899192D93}"/>
              </a:ext>
            </a:extLst>
          </p:cNvPr>
          <p:cNvSpPr>
            <a:spLocks noGrp="1"/>
          </p:cNvSpPr>
          <p:nvPr/>
        </p:nvSpPr>
        <p:spPr>
          <a:xfrm>
            <a:off x="6627876" y="3910013"/>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Quantità certificata</a:t>
            </a:r>
          </a:p>
        </p:txBody>
      </p:sp>
      <p:sp>
        <p:nvSpPr>
          <p:cNvPr id="52" name="Rettangolo 51">
            <a:extLst>
              <a:ext uri="{FF2B5EF4-FFF2-40B4-BE49-F238E27FC236}">
                <a16:creationId xmlns:a16="http://schemas.microsoft.com/office/drawing/2014/main" id="{622FFD69-BB02-4A89-B47E-24DA4774AC5D}"/>
              </a:ext>
            </a:extLst>
          </p:cNvPr>
          <p:cNvSpPr>
            <a:spLocks noGrp="1"/>
          </p:cNvSpPr>
          <p:nvPr/>
        </p:nvSpPr>
        <p:spPr>
          <a:xfrm>
            <a:off x="8374380" y="3843338"/>
            <a:ext cx="2050542" cy="959644"/>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D3AD426A-BAAE-4FA3-ADD1-ED7BCE61EFF0}"/>
              </a:ext>
            </a:extLst>
          </p:cNvPr>
          <p:cNvSpPr>
            <a:spLocks noGrp="1"/>
          </p:cNvSpPr>
          <p:nvPr/>
        </p:nvSpPr>
        <p:spPr>
          <a:xfrm>
            <a:off x="8450580" y="3910013"/>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Franchigia privata / quota pubblica</a:t>
            </a:r>
          </a:p>
        </p:txBody>
      </p:sp>
      <p:sp>
        <p:nvSpPr>
          <p:cNvPr id="54" name="Rettangolo 53">
            <a:extLst>
              <a:ext uri="{FF2B5EF4-FFF2-40B4-BE49-F238E27FC236}">
                <a16:creationId xmlns:a16="http://schemas.microsoft.com/office/drawing/2014/main" id="{8719E376-F9F4-46FC-8D9F-B073AF4191E3}"/>
              </a:ext>
            </a:extLst>
          </p:cNvPr>
          <p:cNvSpPr>
            <a:spLocks noGrp="1"/>
          </p:cNvSpPr>
          <p:nvPr/>
        </p:nvSpPr>
        <p:spPr>
          <a:xfrm>
            <a:off x="10424922" y="3843338"/>
            <a:ext cx="1367028" cy="959644"/>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32F63846-81F9-484D-ACCB-C826847A2AF5}"/>
              </a:ext>
            </a:extLst>
          </p:cNvPr>
          <p:cNvSpPr>
            <a:spLocks noGrp="1"/>
          </p:cNvSpPr>
          <p:nvPr/>
        </p:nvSpPr>
        <p:spPr>
          <a:xfrm>
            <a:off x="10501122" y="3910013"/>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Capex, tempi</a:t>
            </a:r>
          </a:p>
        </p:txBody>
      </p:sp>
      <p:sp>
        <p:nvSpPr>
          <p:cNvPr id="56" name="Rettangolo 55">
            <a:extLst>
              <a:ext uri="{FF2B5EF4-FFF2-40B4-BE49-F238E27FC236}">
                <a16:creationId xmlns:a16="http://schemas.microsoft.com/office/drawing/2014/main" id="{8A86A9FD-F477-4C6B-A0A3-AFAF347C1A99}"/>
              </a:ext>
            </a:extLst>
          </p:cNvPr>
          <p:cNvSpPr>
            <a:spLocks noGrp="1"/>
          </p:cNvSpPr>
          <p:nvPr/>
        </p:nvSpPr>
        <p:spPr>
          <a:xfrm>
            <a:off x="400050" y="4802981"/>
            <a:ext cx="2164461" cy="959644"/>
          </a:xfrm>
          <a:prstGeom prst="rect">
            <a:avLst/>
          </a:prstGeom>
          <a:solidFill>
            <a:srgbClr val="F3F4F6"/>
          </a:solidFill>
          <a:ln w="5715">
            <a:solidFill>
              <a:srgbClr val="E5E7EB"/>
            </a:solidFill>
            <a:prstDash val="solid"/>
          </a:ln>
        </p:spPr>
        <p:txBody>
          <a:bodyPr/>
          <a:lstStyle/>
          <a:p>
            <a:endParaRPr lang="it-IT"/>
          </a:p>
        </p:txBody>
      </p:sp>
      <p:sp>
        <p:nvSpPr>
          <p:cNvPr id="57" name="Rettangolo 56">
            <a:extLst>
              <a:ext uri="{FF2B5EF4-FFF2-40B4-BE49-F238E27FC236}">
                <a16:creationId xmlns:a16="http://schemas.microsoft.com/office/drawing/2014/main" id="{B27B4D28-D465-4255-B5D0-C1B3079E2522}"/>
              </a:ext>
            </a:extLst>
          </p:cNvPr>
          <p:cNvSpPr>
            <a:spLocks noGrp="1"/>
          </p:cNvSpPr>
          <p:nvPr/>
        </p:nvSpPr>
        <p:spPr>
          <a:xfrm>
            <a:off x="476250" y="4869656"/>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Test prestazionale negativo</a:t>
            </a:r>
          </a:p>
        </p:txBody>
      </p:sp>
      <p:sp>
        <p:nvSpPr>
          <p:cNvPr id="58" name="Rettangolo 57">
            <a:extLst>
              <a:ext uri="{FF2B5EF4-FFF2-40B4-BE49-F238E27FC236}">
                <a16:creationId xmlns:a16="http://schemas.microsoft.com/office/drawing/2014/main" id="{EA72528D-CEAC-4A0E-8CD5-4832153F4468}"/>
              </a:ext>
            </a:extLst>
          </p:cNvPr>
          <p:cNvSpPr>
            <a:spLocks noGrp="1"/>
          </p:cNvSpPr>
          <p:nvPr/>
        </p:nvSpPr>
        <p:spPr>
          <a:xfrm>
            <a:off x="2564511" y="4802981"/>
            <a:ext cx="1480947" cy="959644"/>
          </a:xfrm>
          <a:prstGeom prst="rect">
            <a:avLst/>
          </a:prstGeom>
          <a:solidFill>
            <a:srgbClr val="F3F4F6"/>
          </a:solidFill>
          <a:ln w="5715">
            <a:solidFill>
              <a:srgbClr val="E5E7EB"/>
            </a:solidFill>
            <a:prstDash val="solid"/>
          </a:ln>
        </p:spPr>
        <p:txBody>
          <a:bodyPr/>
          <a:lstStyle/>
          <a:p>
            <a:endParaRPr lang="it-IT"/>
          </a:p>
        </p:txBody>
      </p:sp>
      <p:sp>
        <p:nvSpPr>
          <p:cNvPr id="59" name="Rettangolo 58">
            <a:extLst>
              <a:ext uri="{FF2B5EF4-FFF2-40B4-BE49-F238E27FC236}">
                <a16:creationId xmlns:a16="http://schemas.microsoft.com/office/drawing/2014/main" id="{E87E2FE5-9A92-4BCB-9497-0BE3961428AC}"/>
              </a:ext>
            </a:extLst>
          </p:cNvPr>
          <p:cNvSpPr>
            <a:spLocks noGrp="1"/>
          </p:cNvSpPr>
          <p:nvPr/>
        </p:nvSpPr>
        <p:spPr>
          <a:xfrm>
            <a:off x="2640711" y="4869656"/>
            <a:ext cx="1328547"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60" name="Rettangolo 59">
            <a:extLst>
              <a:ext uri="{FF2B5EF4-FFF2-40B4-BE49-F238E27FC236}">
                <a16:creationId xmlns:a16="http://schemas.microsoft.com/office/drawing/2014/main" id="{F37438E1-ADBD-4B5E-9378-3C4F44287CCA}"/>
              </a:ext>
            </a:extLst>
          </p:cNvPr>
          <p:cNvSpPr>
            <a:spLocks noGrp="1"/>
          </p:cNvSpPr>
          <p:nvPr/>
        </p:nvSpPr>
        <p:spPr>
          <a:xfrm>
            <a:off x="4045458" y="4802981"/>
            <a:ext cx="2506218" cy="959644"/>
          </a:xfrm>
          <a:prstGeom prst="rect">
            <a:avLst/>
          </a:prstGeom>
          <a:solidFill>
            <a:srgbClr val="F3F4F6"/>
          </a:solidFill>
          <a:ln w="5715">
            <a:solidFill>
              <a:srgbClr val="E5E7EB"/>
            </a:solidFill>
            <a:prstDash val="solid"/>
          </a:ln>
        </p:spPr>
        <p:txBody>
          <a:bodyPr/>
          <a:lstStyle/>
          <a:p>
            <a:endParaRPr lang="it-IT"/>
          </a:p>
        </p:txBody>
      </p:sp>
      <p:sp>
        <p:nvSpPr>
          <p:cNvPr id="61" name="Rettangolo 60">
            <a:extLst>
              <a:ext uri="{FF2B5EF4-FFF2-40B4-BE49-F238E27FC236}">
                <a16:creationId xmlns:a16="http://schemas.microsoft.com/office/drawing/2014/main" id="{91036E0F-4630-4821-8D4A-DD8637C880D6}"/>
              </a:ext>
            </a:extLst>
          </p:cNvPr>
          <p:cNvSpPr>
            <a:spLocks noGrp="1"/>
          </p:cNvSpPr>
          <p:nvPr/>
        </p:nvSpPr>
        <p:spPr>
          <a:xfrm>
            <a:off x="4121658" y="4869656"/>
            <a:ext cx="235381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Commissioning progressivo</a:t>
            </a:r>
          </a:p>
        </p:txBody>
      </p:sp>
      <p:sp>
        <p:nvSpPr>
          <p:cNvPr id="62" name="Rettangolo 61">
            <a:extLst>
              <a:ext uri="{FF2B5EF4-FFF2-40B4-BE49-F238E27FC236}">
                <a16:creationId xmlns:a16="http://schemas.microsoft.com/office/drawing/2014/main" id="{77C5A563-2BD5-4687-91C3-489472D49CA7}"/>
              </a:ext>
            </a:extLst>
          </p:cNvPr>
          <p:cNvSpPr>
            <a:spLocks noGrp="1"/>
          </p:cNvSpPr>
          <p:nvPr/>
        </p:nvSpPr>
        <p:spPr>
          <a:xfrm>
            <a:off x="6551676" y="4802981"/>
            <a:ext cx="1822704" cy="959644"/>
          </a:xfrm>
          <a:prstGeom prst="rect">
            <a:avLst/>
          </a:prstGeom>
          <a:solidFill>
            <a:srgbClr val="F3F4F6"/>
          </a:solidFill>
          <a:ln w="5715">
            <a:solidFill>
              <a:srgbClr val="E5E7EB"/>
            </a:solidFill>
            <a:prstDash val="solid"/>
          </a:ln>
        </p:spPr>
        <p:txBody>
          <a:bodyPr/>
          <a:lstStyle/>
          <a:p>
            <a:endParaRPr lang="it-IT"/>
          </a:p>
        </p:txBody>
      </p:sp>
      <p:sp>
        <p:nvSpPr>
          <p:cNvPr id="63" name="Rettangolo 62">
            <a:extLst>
              <a:ext uri="{FF2B5EF4-FFF2-40B4-BE49-F238E27FC236}">
                <a16:creationId xmlns:a16="http://schemas.microsoft.com/office/drawing/2014/main" id="{B3DE92DC-ABE6-4762-823B-1416A57B85D9}"/>
              </a:ext>
            </a:extLst>
          </p:cNvPr>
          <p:cNvSpPr>
            <a:spLocks noGrp="1"/>
          </p:cNvSpPr>
          <p:nvPr/>
        </p:nvSpPr>
        <p:spPr>
          <a:xfrm>
            <a:off x="6627876" y="4869656"/>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Acceptance non superata</a:t>
            </a:r>
          </a:p>
        </p:txBody>
      </p:sp>
      <p:sp>
        <p:nvSpPr>
          <p:cNvPr id="64" name="Rettangolo 63">
            <a:extLst>
              <a:ext uri="{FF2B5EF4-FFF2-40B4-BE49-F238E27FC236}">
                <a16:creationId xmlns:a16="http://schemas.microsoft.com/office/drawing/2014/main" id="{F6DB99D0-1FFF-4C2B-889E-019C8289DB9C}"/>
              </a:ext>
            </a:extLst>
          </p:cNvPr>
          <p:cNvSpPr>
            <a:spLocks noGrp="1"/>
          </p:cNvSpPr>
          <p:nvPr/>
        </p:nvSpPr>
        <p:spPr>
          <a:xfrm>
            <a:off x="8374380" y="4802981"/>
            <a:ext cx="2050542" cy="959644"/>
          </a:xfrm>
          <a:prstGeom prst="rect">
            <a:avLst/>
          </a:prstGeom>
          <a:solidFill>
            <a:srgbClr val="F3F4F6"/>
          </a:solidFill>
          <a:ln w="5715">
            <a:solidFill>
              <a:srgbClr val="E5E7EB"/>
            </a:solidFill>
            <a:prstDash val="solid"/>
          </a:ln>
        </p:spPr>
        <p:txBody>
          <a:bodyPr/>
          <a:lstStyle/>
          <a:p>
            <a:endParaRPr lang="it-IT"/>
          </a:p>
        </p:txBody>
      </p:sp>
      <p:sp>
        <p:nvSpPr>
          <p:cNvPr id="65" name="Rettangolo 64">
            <a:extLst>
              <a:ext uri="{FF2B5EF4-FFF2-40B4-BE49-F238E27FC236}">
                <a16:creationId xmlns:a16="http://schemas.microsoft.com/office/drawing/2014/main" id="{D916CB82-D806-4672-A6C6-A7FC99DCAE7F}"/>
              </a:ext>
            </a:extLst>
          </p:cNvPr>
          <p:cNvSpPr>
            <a:spLocks noGrp="1"/>
          </p:cNvSpPr>
          <p:nvPr/>
        </p:nvSpPr>
        <p:spPr>
          <a:xfrm>
            <a:off x="8450580" y="4869656"/>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No canone; cure period</a:t>
            </a:r>
          </a:p>
        </p:txBody>
      </p:sp>
      <p:sp>
        <p:nvSpPr>
          <p:cNvPr id="66" name="Rettangolo 65">
            <a:extLst>
              <a:ext uri="{FF2B5EF4-FFF2-40B4-BE49-F238E27FC236}">
                <a16:creationId xmlns:a16="http://schemas.microsoft.com/office/drawing/2014/main" id="{3EBBA568-71D8-4DA5-B545-423C010A9786}"/>
              </a:ext>
            </a:extLst>
          </p:cNvPr>
          <p:cNvSpPr>
            <a:spLocks noGrp="1"/>
          </p:cNvSpPr>
          <p:nvPr/>
        </p:nvSpPr>
        <p:spPr>
          <a:xfrm>
            <a:off x="10424922" y="4802981"/>
            <a:ext cx="1367028" cy="959644"/>
          </a:xfrm>
          <a:prstGeom prst="rect">
            <a:avLst/>
          </a:prstGeom>
          <a:solidFill>
            <a:srgbClr val="F3F4F6"/>
          </a:solidFill>
          <a:ln w="5715">
            <a:solidFill>
              <a:srgbClr val="E5E7EB"/>
            </a:solidFill>
            <a:prstDash val="solid"/>
          </a:ln>
        </p:spPr>
        <p:txBody>
          <a:bodyPr/>
          <a:lstStyle/>
          <a:p>
            <a:endParaRPr lang="it-IT"/>
          </a:p>
        </p:txBody>
      </p:sp>
      <p:sp>
        <p:nvSpPr>
          <p:cNvPr id="67" name="Rettangolo 66">
            <a:extLst>
              <a:ext uri="{FF2B5EF4-FFF2-40B4-BE49-F238E27FC236}">
                <a16:creationId xmlns:a16="http://schemas.microsoft.com/office/drawing/2014/main" id="{2298168E-B6F0-4E9A-A8E0-116C9E0E54F7}"/>
              </a:ext>
            </a:extLst>
          </p:cNvPr>
          <p:cNvSpPr>
            <a:spLocks noGrp="1"/>
          </p:cNvSpPr>
          <p:nvPr/>
        </p:nvSpPr>
        <p:spPr>
          <a:xfrm>
            <a:off x="10501122" y="4869656"/>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Ricavi, DSCR</a:t>
            </a:r>
          </a:p>
        </p:txBody>
      </p:sp>
    </p:spTree>
    <p:extLst>
      <p:ext uri="{BB962C8B-B14F-4D97-AF65-F5344CB8AC3E}">
        <p14:creationId xmlns:p14="http://schemas.microsoft.com/office/powerpoint/2010/main" val="20701998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6BF86A93-E970-4672-9407-649CE886A431}"/>
              </a:ext>
            </a:extLst>
          </p:cNvPr>
          <p:cNvSpPr>
            <a:spLocks noGrp="1"/>
          </p:cNvSpPr>
          <p:nvPr/>
        </p:nvSpPr>
        <p:spPr>
          <a:xfrm>
            <a:off x="779526" y="395288"/>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Matrice : disponibilità e performance</a:t>
            </a:r>
          </a:p>
        </p:txBody>
      </p:sp>
      <p:sp>
        <p:nvSpPr>
          <p:cNvPr id="4" name="Rettangolo 3">
            <a:extLst>
              <a:ext uri="{FF2B5EF4-FFF2-40B4-BE49-F238E27FC236}">
                <a16:creationId xmlns:a16="http://schemas.microsoft.com/office/drawing/2014/main" id="{4761C951-94BD-4A50-989E-5E7852B01461}"/>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AAF1D49D-05C1-42D5-B78E-23245B8943F2}"/>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A50712F6-4EEE-4E9C-B9E1-6B01B509E79A}"/>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42</a:t>
            </a:r>
          </a:p>
        </p:txBody>
      </p:sp>
      <p:sp>
        <p:nvSpPr>
          <p:cNvPr id="8" name="Rettangolo 7">
            <a:extLst>
              <a:ext uri="{FF2B5EF4-FFF2-40B4-BE49-F238E27FC236}">
                <a16:creationId xmlns:a16="http://schemas.microsoft.com/office/drawing/2014/main" id="{1C084AC0-BB16-4EAC-9311-BBB252B5801D}"/>
              </a:ext>
            </a:extLst>
          </p:cNvPr>
          <p:cNvSpPr>
            <a:spLocks noGrp="1"/>
          </p:cNvSpPr>
          <p:nvPr/>
        </p:nvSpPr>
        <p:spPr>
          <a:xfrm>
            <a:off x="400050" y="1428750"/>
            <a:ext cx="2164461" cy="4953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248E5F57-EA10-4FAF-AF73-4B296FE3854F}"/>
              </a:ext>
            </a:extLst>
          </p:cNvPr>
          <p:cNvSpPr>
            <a:spLocks noGrp="1"/>
          </p:cNvSpPr>
          <p:nvPr/>
        </p:nvSpPr>
        <p:spPr>
          <a:xfrm>
            <a:off x="476250" y="1504950"/>
            <a:ext cx="2012061"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Evento</a:t>
            </a:r>
          </a:p>
        </p:txBody>
      </p:sp>
      <p:sp>
        <p:nvSpPr>
          <p:cNvPr id="10" name="Rettangolo 9">
            <a:extLst>
              <a:ext uri="{FF2B5EF4-FFF2-40B4-BE49-F238E27FC236}">
                <a16:creationId xmlns:a16="http://schemas.microsoft.com/office/drawing/2014/main" id="{DF75D8FD-1D33-44D2-9BA0-AF6700C38E4C}"/>
              </a:ext>
            </a:extLst>
          </p:cNvPr>
          <p:cNvSpPr>
            <a:spLocks noGrp="1"/>
          </p:cNvSpPr>
          <p:nvPr/>
        </p:nvSpPr>
        <p:spPr>
          <a:xfrm>
            <a:off x="2564511" y="1428750"/>
            <a:ext cx="1594866" cy="4953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43701519-FED7-4229-82B2-0E995348D4CC}"/>
              </a:ext>
            </a:extLst>
          </p:cNvPr>
          <p:cNvSpPr>
            <a:spLocks noGrp="1"/>
          </p:cNvSpPr>
          <p:nvPr/>
        </p:nvSpPr>
        <p:spPr>
          <a:xfrm>
            <a:off x="2640711" y="1504950"/>
            <a:ext cx="1442466"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Allocazione</a:t>
            </a:r>
          </a:p>
        </p:txBody>
      </p:sp>
      <p:sp>
        <p:nvSpPr>
          <p:cNvPr id="12" name="Rettangolo 11">
            <a:extLst>
              <a:ext uri="{FF2B5EF4-FFF2-40B4-BE49-F238E27FC236}">
                <a16:creationId xmlns:a16="http://schemas.microsoft.com/office/drawing/2014/main" id="{E4F4EEF8-32A0-4CF6-A70C-C440987EB713}"/>
              </a:ext>
            </a:extLst>
          </p:cNvPr>
          <p:cNvSpPr>
            <a:spLocks noGrp="1"/>
          </p:cNvSpPr>
          <p:nvPr/>
        </p:nvSpPr>
        <p:spPr>
          <a:xfrm>
            <a:off x="4159377" y="1428750"/>
            <a:ext cx="2392299" cy="4953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FBD44CB1-1203-4792-B68F-A66D19FAA409}"/>
              </a:ext>
            </a:extLst>
          </p:cNvPr>
          <p:cNvSpPr>
            <a:spLocks noGrp="1"/>
          </p:cNvSpPr>
          <p:nvPr/>
        </p:nvSpPr>
        <p:spPr>
          <a:xfrm>
            <a:off x="4235577" y="1504950"/>
            <a:ext cx="2239899"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Mitigazione</a:t>
            </a:r>
          </a:p>
        </p:txBody>
      </p:sp>
      <p:sp>
        <p:nvSpPr>
          <p:cNvPr id="14" name="Rettangolo 13">
            <a:extLst>
              <a:ext uri="{FF2B5EF4-FFF2-40B4-BE49-F238E27FC236}">
                <a16:creationId xmlns:a16="http://schemas.microsoft.com/office/drawing/2014/main" id="{1899CB40-F6FA-49A4-B2E9-1C0841FF6003}"/>
              </a:ext>
            </a:extLst>
          </p:cNvPr>
          <p:cNvSpPr>
            <a:spLocks noGrp="1"/>
          </p:cNvSpPr>
          <p:nvPr/>
        </p:nvSpPr>
        <p:spPr>
          <a:xfrm>
            <a:off x="6551676" y="1428750"/>
            <a:ext cx="1822704" cy="495300"/>
          </a:xfrm>
          <a:prstGeom prst="rect">
            <a:avLst/>
          </a:prstGeom>
          <a:solidFill>
            <a:srgbClr val="1F2937"/>
          </a:solidFill>
          <a:ln w="5715">
            <a:solidFill>
              <a:srgbClr val="FFFFFF"/>
            </a:solidFill>
            <a:prstDash val="solid"/>
          </a:ln>
        </p:spPr>
        <p:txBody>
          <a:bodyPr/>
          <a:lstStyle/>
          <a:p>
            <a:endParaRPr lang="it-IT"/>
          </a:p>
        </p:txBody>
      </p:sp>
      <p:sp>
        <p:nvSpPr>
          <p:cNvPr id="15" name="Rettangolo 14">
            <a:extLst>
              <a:ext uri="{FF2B5EF4-FFF2-40B4-BE49-F238E27FC236}">
                <a16:creationId xmlns:a16="http://schemas.microsoft.com/office/drawing/2014/main" id="{5D0EAA20-029F-4FF3-94B2-8F5A7E1075B5}"/>
              </a:ext>
            </a:extLst>
          </p:cNvPr>
          <p:cNvSpPr>
            <a:spLocks noGrp="1"/>
          </p:cNvSpPr>
          <p:nvPr/>
        </p:nvSpPr>
        <p:spPr>
          <a:xfrm>
            <a:off x="6627876" y="1504950"/>
            <a:ext cx="1670304"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Trigger</a:t>
            </a:r>
          </a:p>
        </p:txBody>
      </p:sp>
      <p:sp>
        <p:nvSpPr>
          <p:cNvPr id="16" name="Rettangolo 15">
            <a:extLst>
              <a:ext uri="{FF2B5EF4-FFF2-40B4-BE49-F238E27FC236}">
                <a16:creationId xmlns:a16="http://schemas.microsoft.com/office/drawing/2014/main" id="{209D3FA3-7FC2-4827-A963-5589A39DC3F3}"/>
              </a:ext>
            </a:extLst>
          </p:cNvPr>
          <p:cNvSpPr>
            <a:spLocks noGrp="1"/>
          </p:cNvSpPr>
          <p:nvPr/>
        </p:nvSpPr>
        <p:spPr>
          <a:xfrm>
            <a:off x="8374380" y="1428750"/>
            <a:ext cx="2050542" cy="495300"/>
          </a:xfrm>
          <a:prstGeom prst="rect">
            <a:avLst/>
          </a:prstGeom>
          <a:solidFill>
            <a:srgbClr val="1F2937"/>
          </a:solidFill>
          <a:ln w="5715">
            <a:solidFill>
              <a:srgbClr val="FFFFFF"/>
            </a:solidFill>
            <a:prstDash val="solid"/>
          </a:ln>
        </p:spPr>
        <p:txBody>
          <a:bodyPr/>
          <a:lstStyle/>
          <a:p>
            <a:endParaRPr lang="it-IT"/>
          </a:p>
        </p:txBody>
      </p:sp>
      <p:sp>
        <p:nvSpPr>
          <p:cNvPr id="17" name="Rettangolo 16">
            <a:extLst>
              <a:ext uri="{FF2B5EF4-FFF2-40B4-BE49-F238E27FC236}">
                <a16:creationId xmlns:a16="http://schemas.microsoft.com/office/drawing/2014/main" id="{4611923E-4246-4C54-A0EA-3B00AB21B6A7}"/>
              </a:ext>
            </a:extLst>
          </p:cNvPr>
          <p:cNvSpPr>
            <a:spLocks noGrp="1"/>
          </p:cNvSpPr>
          <p:nvPr/>
        </p:nvSpPr>
        <p:spPr>
          <a:xfrm>
            <a:off x="8450580" y="1504950"/>
            <a:ext cx="1898142"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Rimedio</a:t>
            </a:r>
          </a:p>
        </p:txBody>
      </p:sp>
      <p:sp>
        <p:nvSpPr>
          <p:cNvPr id="18" name="Rettangolo 17">
            <a:extLst>
              <a:ext uri="{FF2B5EF4-FFF2-40B4-BE49-F238E27FC236}">
                <a16:creationId xmlns:a16="http://schemas.microsoft.com/office/drawing/2014/main" id="{2AE5FF79-6C3F-474E-B50A-7B9E8D19226A}"/>
              </a:ext>
            </a:extLst>
          </p:cNvPr>
          <p:cNvSpPr>
            <a:spLocks noGrp="1"/>
          </p:cNvSpPr>
          <p:nvPr/>
        </p:nvSpPr>
        <p:spPr>
          <a:xfrm>
            <a:off x="10424922" y="1428750"/>
            <a:ext cx="1367028" cy="495300"/>
          </a:xfrm>
          <a:prstGeom prst="rect">
            <a:avLst/>
          </a:prstGeom>
          <a:solidFill>
            <a:srgbClr val="1F2937"/>
          </a:solidFill>
          <a:ln w="5715">
            <a:solidFill>
              <a:srgbClr val="FFFFFF"/>
            </a:solidFill>
            <a:prstDash val="solid"/>
          </a:ln>
        </p:spPr>
        <p:txBody>
          <a:bodyPr/>
          <a:lstStyle/>
          <a:p>
            <a:endParaRPr lang="it-IT"/>
          </a:p>
        </p:txBody>
      </p:sp>
      <p:sp>
        <p:nvSpPr>
          <p:cNvPr id="19" name="Rettangolo 18">
            <a:extLst>
              <a:ext uri="{FF2B5EF4-FFF2-40B4-BE49-F238E27FC236}">
                <a16:creationId xmlns:a16="http://schemas.microsoft.com/office/drawing/2014/main" id="{CDA4E471-2D73-4171-99B3-3DEA7E8B4B91}"/>
              </a:ext>
            </a:extLst>
          </p:cNvPr>
          <p:cNvSpPr>
            <a:spLocks noGrp="1"/>
          </p:cNvSpPr>
          <p:nvPr/>
        </p:nvSpPr>
        <p:spPr>
          <a:xfrm>
            <a:off x="10501122" y="1504950"/>
            <a:ext cx="1214628"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PEF</a:t>
            </a:r>
          </a:p>
        </p:txBody>
      </p:sp>
      <p:sp>
        <p:nvSpPr>
          <p:cNvPr id="20" name="Rettangolo 19">
            <a:extLst>
              <a:ext uri="{FF2B5EF4-FFF2-40B4-BE49-F238E27FC236}">
                <a16:creationId xmlns:a16="http://schemas.microsoft.com/office/drawing/2014/main" id="{A27E0D13-9191-4E92-AE91-76991CB1B6E7}"/>
              </a:ext>
            </a:extLst>
          </p:cNvPr>
          <p:cNvSpPr>
            <a:spLocks noGrp="1"/>
          </p:cNvSpPr>
          <p:nvPr/>
        </p:nvSpPr>
        <p:spPr>
          <a:xfrm>
            <a:off x="400050" y="1924050"/>
            <a:ext cx="2164461" cy="959644"/>
          </a:xfrm>
          <a:prstGeom prst="rect">
            <a:avLst/>
          </a:prstGeom>
          <a:solidFill>
            <a:srgbClr val="FFFFFF"/>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75021B20-41AB-45A8-9455-11D0A7703C6C}"/>
              </a:ext>
            </a:extLst>
          </p:cNvPr>
          <p:cNvSpPr>
            <a:spLocks noGrp="1"/>
          </p:cNvSpPr>
          <p:nvPr/>
        </p:nvSpPr>
        <p:spPr>
          <a:xfrm>
            <a:off x="476250" y="1990725"/>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Indisponibilità</a:t>
            </a:r>
          </a:p>
        </p:txBody>
      </p:sp>
      <p:sp>
        <p:nvSpPr>
          <p:cNvPr id="22" name="Rettangolo 21">
            <a:extLst>
              <a:ext uri="{FF2B5EF4-FFF2-40B4-BE49-F238E27FC236}">
                <a16:creationId xmlns:a16="http://schemas.microsoft.com/office/drawing/2014/main" id="{F11BB9BD-C70C-4643-9E0E-8473D9C1B387}"/>
              </a:ext>
            </a:extLst>
          </p:cNvPr>
          <p:cNvSpPr>
            <a:spLocks noGrp="1"/>
          </p:cNvSpPr>
          <p:nvPr/>
        </p:nvSpPr>
        <p:spPr>
          <a:xfrm>
            <a:off x="2564511" y="1924050"/>
            <a:ext cx="1594866" cy="959644"/>
          </a:xfrm>
          <a:prstGeom prst="rect">
            <a:avLst/>
          </a:prstGeom>
          <a:solidFill>
            <a:srgbClr val="FFFFFF"/>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92FE4B82-CAF7-42E9-9D08-B2FC72FD59E3}"/>
              </a:ext>
            </a:extLst>
          </p:cNvPr>
          <p:cNvSpPr>
            <a:spLocks noGrp="1"/>
          </p:cNvSpPr>
          <p:nvPr/>
        </p:nvSpPr>
        <p:spPr>
          <a:xfrm>
            <a:off x="2640711" y="1990725"/>
            <a:ext cx="1442466"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24" name="Rettangolo 23">
            <a:extLst>
              <a:ext uri="{FF2B5EF4-FFF2-40B4-BE49-F238E27FC236}">
                <a16:creationId xmlns:a16="http://schemas.microsoft.com/office/drawing/2014/main" id="{49242CED-4E5E-41DC-8CB3-F39D81BE8CB8}"/>
              </a:ext>
            </a:extLst>
          </p:cNvPr>
          <p:cNvSpPr>
            <a:spLocks noGrp="1"/>
          </p:cNvSpPr>
          <p:nvPr/>
        </p:nvSpPr>
        <p:spPr>
          <a:xfrm>
            <a:off x="4159377" y="1924050"/>
            <a:ext cx="2392299" cy="959644"/>
          </a:xfrm>
          <a:prstGeom prst="rect">
            <a:avLst/>
          </a:prstGeom>
          <a:solidFill>
            <a:srgbClr val="FFFFFF"/>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86ACDEAC-62D3-44D0-942F-D2CA105E6F58}"/>
              </a:ext>
            </a:extLst>
          </p:cNvPr>
          <p:cNvSpPr>
            <a:spLocks noGrp="1"/>
          </p:cNvSpPr>
          <p:nvPr/>
        </p:nvSpPr>
        <p:spPr>
          <a:xfrm>
            <a:off x="4235577" y="1990725"/>
            <a:ext cx="2239899"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Ridondanza e manutenzione</a:t>
            </a:r>
          </a:p>
        </p:txBody>
      </p:sp>
      <p:sp>
        <p:nvSpPr>
          <p:cNvPr id="26" name="Rettangolo 25">
            <a:extLst>
              <a:ext uri="{FF2B5EF4-FFF2-40B4-BE49-F238E27FC236}">
                <a16:creationId xmlns:a16="http://schemas.microsoft.com/office/drawing/2014/main" id="{B971CD5F-1543-4D3C-BFB5-170EE86003D6}"/>
              </a:ext>
            </a:extLst>
          </p:cNvPr>
          <p:cNvSpPr>
            <a:spLocks noGrp="1"/>
          </p:cNvSpPr>
          <p:nvPr/>
        </p:nvSpPr>
        <p:spPr>
          <a:xfrm>
            <a:off x="6551676" y="1924050"/>
            <a:ext cx="1822704" cy="959644"/>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67677B8D-FEC2-4250-8D71-3066AB5A3DB7}"/>
              </a:ext>
            </a:extLst>
          </p:cNvPr>
          <p:cNvSpPr>
            <a:spLocks noGrp="1"/>
          </p:cNvSpPr>
          <p:nvPr/>
        </p:nvSpPr>
        <p:spPr>
          <a:xfrm>
            <a:off x="6627876" y="1990725"/>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Ore × area</a:t>
            </a:r>
          </a:p>
        </p:txBody>
      </p:sp>
      <p:sp>
        <p:nvSpPr>
          <p:cNvPr id="28" name="Rettangolo 27">
            <a:extLst>
              <a:ext uri="{FF2B5EF4-FFF2-40B4-BE49-F238E27FC236}">
                <a16:creationId xmlns:a16="http://schemas.microsoft.com/office/drawing/2014/main" id="{9CBD88C7-3B53-4D3A-9433-490770B06DE6}"/>
              </a:ext>
            </a:extLst>
          </p:cNvPr>
          <p:cNvSpPr>
            <a:spLocks noGrp="1"/>
          </p:cNvSpPr>
          <p:nvPr/>
        </p:nvSpPr>
        <p:spPr>
          <a:xfrm>
            <a:off x="8374380" y="1924050"/>
            <a:ext cx="2050542" cy="959644"/>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B980A7C3-3C1D-4789-AF0E-8781C909087E}"/>
              </a:ext>
            </a:extLst>
          </p:cNvPr>
          <p:cNvSpPr>
            <a:spLocks noGrp="1"/>
          </p:cNvSpPr>
          <p:nvPr/>
        </p:nvSpPr>
        <p:spPr>
          <a:xfrm>
            <a:off x="8450580" y="1990725"/>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Deduzione automatica</a:t>
            </a:r>
          </a:p>
        </p:txBody>
      </p:sp>
      <p:sp>
        <p:nvSpPr>
          <p:cNvPr id="30" name="Rettangolo 29">
            <a:extLst>
              <a:ext uri="{FF2B5EF4-FFF2-40B4-BE49-F238E27FC236}">
                <a16:creationId xmlns:a16="http://schemas.microsoft.com/office/drawing/2014/main" id="{87225EEB-EFA4-4D8F-BFE7-00BD62D3B8D6}"/>
              </a:ext>
            </a:extLst>
          </p:cNvPr>
          <p:cNvSpPr>
            <a:spLocks noGrp="1"/>
          </p:cNvSpPr>
          <p:nvPr/>
        </p:nvSpPr>
        <p:spPr>
          <a:xfrm>
            <a:off x="10424922" y="1924050"/>
            <a:ext cx="1367028" cy="959644"/>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1BB78179-1D87-46A4-8118-2F46BECC69C2}"/>
              </a:ext>
            </a:extLst>
          </p:cNvPr>
          <p:cNvSpPr>
            <a:spLocks noGrp="1"/>
          </p:cNvSpPr>
          <p:nvPr/>
        </p:nvSpPr>
        <p:spPr>
          <a:xfrm>
            <a:off x="10501122" y="1990725"/>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Ricavi, CFADS</a:t>
            </a:r>
          </a:p>
        </p:txBody>
      </p:sp>
      <p:sp>
        <p:nvSpPr>
          <p:cNvPr id="32" name="Rettangolo 31">
            <a:extLst>
              <a:ext uri="{FF2B5EF4-FFF2-40B4-BE49-F238E27FC236}">
                <a16:creationId xmlns:a16="http://schemas.microsoft.com/office/drawing/2014/main" id="{D817E397-49E3-4E51-B450-D1679E67F615}"/>
              </a:ext>
            </a:extLst>
          </p:cNvPr>
          <p:cNvSpPr>
            <a:spLocks noGrp="1"/>
          </p:cNvSpPr>
          <p:nvPr/>
        </p:nvSpPr>
        <p:spPr>
          <a:xfrm>
            <a:off x="400050" y="2883694"/>
            <a:ext cx="2164461" cy="959644"/>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71791397-CCDB-4972-8945-D121142F0E7F}"/>
              </a:ext>
            </a:extLst>
          </p:cNvPr>
          <p:cNvSpPr>
            <a:spLocks noGrp="1"/>
          </p:cNvSpPr>
          <p:nvPr/>
        </p:nvSpPr>
        <p:spPr>
          <a:xfrm>
            <a:off x="476250" y="2950369"/>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Risparmio &lt;34%</a:t>
            </a:r>
          </a:p>
        </p:txBody>
      </p:sp>
      <p:sp>
        <p:nvSpPr>
          <p:cNvPr id="34" name="Rettangolo 33">
            <a:extLst>
              <a:ext uri="{FF2B5EF4-FFF2-40B4-BE49-F238E27FC236}">
                <a16:creationId xmlns:a16="http://schemas.microsoft.com/office/drawing/2014/main" id="{BFAE4A51-4A5C-4D1A-AEFC-C3FEFDAF5F10}"/>
              </a:ext>
            </a:extLst>
          </p:cNvPr>
          <p:cNvSpPr>
            <a:spLocks noGrp="1"/>
          </p:cNvSpPr>
          <p:nvPr/>
        </p:nvSpPr>
        <p:spPr>
          <a:xfrm>
            <a:off x="2564511" y="2883694"/>
            <a:ext cx="1594866" cy="959644"/>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66B6407C-E92E-48B6-BB75-7D7183197A02}"/>
              </a:ext>
            </a:extLst>
          </p:cNvPr>
          <p:cNvSpPr>
            <a:spLocks noGrp="1"/>
          </p:cNvSpPr>
          <p:nvPr/>
        </p:nvSpPr>
        <p:spPr>
          <a:xfrm>
            <a:off x="2640711" y="2950369"/>
            <a:ext cx="1442466"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 salvo uso anomalo</a:t>
            </a:r>
          </a:p>
        </p:txBody>
      </p:sp>
      <p:sp>
        <p:nvSpPr>
          <p:cNvPr id="36" name="Rettangolo 35">
            <a:extLst>
              <a:ext uri="{FF2B5EF4-FFF2-40B4-BE49-F238E27FC236}">
                <a16:creationId xmlns:a16="http://schemas.microsoft.com/office/drawing/2014/main" id="{A8A70B7C-B009-4EE9-B217-EC10379B9F13}"/>
              </a:ext>
            </a:extLst>
          </p:cNvPr>
          <p:cNvSpPr>
            <a:spLocks noGrp="1"/>
          </p:cNvSpPr>
          <p:nvPr/>
        </p:nvSpPr>
        <p:spPr>
          <a:xfrm>
            <a:off x="4159377" y="2883694"/>
            <a:ext cx="2392299" cy="959644"/>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F9D99D9E-AF74-47DF-A21E-75BBAF2F43B0}"/>
              </a:ext>
            </a:extLst>
          </p:cNvPr>
          <p:cNvSpPr>
            <a:spLocks noGrp="1"/>
          </p:cNvSpPr>
          <p:nvPr/>
        </p:nvSpPr>
        <p:spPr>
          <a:xfrm>
            <a:off x="4235577" y="2950369"/>
            <a:ext cx="2239899"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M&amp;V, BMS, tarature</a:t>
            </a:r>
          </a:p>
        </p:txBody>
      </p:sp>
      <p:sp>
        <p:nvSpPr>
          <p:cNvPr id="38" name="Rettangolo 37">
            <a:extLst>
              <a:ext uri="{FF2B5EF4-FFF2-40B4-BE49-F238E27FC236}">
                <a16:creationId xmlns:a16="http://schemas.microsoft.com/office/drawing/2014/main" id="{6D888054-DE62-4254-8425-8303677BEA32}"/>
              </a:ext>
            </a:extLst>
          </p:cNvPr>
          <p:cNvSpPr>
            <a:spLocks noGrp="1"/>
          </p:cNvSpPr>
          <p:nvPr/>
        </p:nvSpPr>
        <p:spPr>
          <a:xfrm>
            <a:off x="6551676" y="2883694"/>
            <a:ext cx="1822704" cy="959644"/>
          </a:xfrm>
          <a:prstGeom prst="rect">
            <a:avLst/>
          </a:prstGeom>
          <a:solidFill>
            <a:srgbClr val="F3F4F6"/>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17F89730-4A02-40EA-8337-7539142FC6E4}"/>
              </a:ext>
            </a:extLst>
          </p:cNvPr>
          <p:cNvSpPr>
            <a:spLocks noGrp="1"/>
          </p:cNvSpPr>
          <p:nvPr/>
        </p:nvSpPr>
        <p:spPr>
          <a:xfrm>
            <a:off x="6627876" y="2950369"/>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Consumo normalizzato</a:t>
            </a:r>
          </a:p>
        </p:txBody>
      </p:sp>
      <p:sp>
        <p:nvSpPr>
          <p:cNvPr id="40" name="Rettangolo 39">
            <a:extLst>
              <a:ext uri="{FF2B5EF4-FFF2-40B4-BE49-F238E27FC236}">
                <a16:creationId xmlns:a16="http://schemas.microsoft.com/office/drawing/2014/main" id="{09A33F2F-28EF-4D02-83B2-DE71D924DB72}"/>
              </a:ext>
            </a:extLst>
          </p:cNvPr>
          <p:cNvSpPr>
            <a:spLocks noGrp="1"/>
          </p:cNvSpPr>
          <p:nvPr/>
        </p:nvSpPr>
        <p:spPr>
          <a:xfrm>
            <a:off x="8374380" y="2883694"/>
            <a:ext cx="2050542" cy="959644"/>
          </a:xfrm>
          <a:prstGeom prst="rect">
            <a:avLst/>
          </a:prstGeom>
          <a:solidFill>
            <a:srgbClr val="F3F4F6"/>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F3C2BD9D-9412-4210-BCD0-D26DF08E54C8}"/>
              </a:ext>
            </a:extLst>
          </p:cNvPr>
          <p:cNvSpPr>
            <a:spLocks noGrp="1"/>
          </p:cNvSpPr>
          <p:nvPr/>
        </p:nvSpPr>
        <p:spPr>
          <a:xfrm>
            <a:off x="8450580" y="2950369"/>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Canone ridotto / piano</a:t>
            </a:r>
          </a:p>
        </p:txBody>
      </p:sp>
      <p:sp>
        <p:nvSpPr>
          <p:cNvPr id="42" name="Rettangolo 41">
            <a:extLst>
              <a:ext uri="{FF2B5EF4-FFF2-40B4-BE49-F238E27FC236}">
                <a16:creationId xmlns:a16="http://schemas.microsoft.com/office/drawing/2014/main" id="{58D4926C-52EF-4F21-B18B-62D540DF7E1B}"/>
              </a:ext>
            </a:extLst>
          </p:cNvPr>
          <p:cNvSpPr>
            <a:spLocks noGrp="1"/>
          </p:cNvSpPr>
          <p:nvPr/>
        </p:nvSpPr>
        <p:spPr>
          <a:xfrm>
            <a:off x="10424922" y="2883694"/>
            <a:ext cx="1367028" cy="959644"/>
          </a:xfrm>
          <a:prstGeom prst="rect">
            <a:avLst/>
          </a:prstGeom>
          <a:solidFill>
            <a:srgbClr val="F3F4F6"/>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28703F2F-00FC-4004-B409-96C50C05B629}"/>
              </a:ext>
            </a:extLst>
          </p:cNvPr>
          <p:cNvSpPr>
            <a:spLocks noGrp="1"/>
          </p:cNvSpPr>
          <p:nvPr/>
        </p:nvSpPr>
        <p:spPr>
          <a:xfrm>
            <a:off x="10501122" y="2950369"/>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Ricavi, opex</a:t>
            </a:r>
          </a:p>
        </p:txBody>
      </p:sp>
      <p:sp>
        <p:nvSpPr>
          <p:cNvPr id="44" name="Rettangolo 43">
            <a:extLst>
              <a:ext uri="{FF2B5EF4-FFF2-40B4-BE49-F238E27FC236}">
                <a16:creationId xmlns:a16="http://schemas.microsoft.com/office/drawing/2014/main" id="{BF4D4E68-D0FC-4793-8539-BB51C3CF0705}"/>
              </a:ext>
            </a:extLst>
          </p:cNvPr>
          <p:cNvSpPr>
            <a:spLocks noGrp="1"/>
          </p:cNvSpPr>
          <p:nvPr/>
        </p:nvSpPr>
        <p:spPr>
          <a:xfrm>
            <a:off x="400050" y="3843338"/>
            <a:ext cx="2164461" cy="959644"/>
          </a:xfrm>
          <a:prstGeom prst="rect">
            <a:avLst/>
          </a:prstGeom>
          <a:solidFill>
            <a:srgbClr val="FFFFFF"/>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E7AAB17F-144B-44C1-A130-27D9AB2DFCCB}"/>
              </a:ext>
            </a:extLst>
          </p:cNvPr>
          <p:cNvSpPr>
            <a:spLocks noGrp="1"/>
          </p:cNvSpPr>
          <p:nvPr/>
        </p:nvSpPr>
        <p:spPr>
          <a:xfrm>
            <a:off x="476250" y="3910013"/>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Uso anomalo PA</a:t>
            </a:r>
          </a:p>
        </p:txBody>
      </p:sp>
      <p:sp>
        <p:nvSpPr>
          <p:cNvPr id="46" name="Rettangolo 45">
            <a:extLst>
              <a:ext uri="{FF2B5EF4-FFF2-40B4-BE49-F238E27FC236}">
                <a16:creationId xmlns:a16="http://schemas.microsoft.com/office/drawing/2014/main" id="{260CCE34-51A3-450C-9428-CA876E703149}"/>
              </a:ext>
            </a:extLst>
          </p:cNvPr>
          <p:cNvSpPr>
            <a:spLocks noGrp="1"/>
          </p:cNvSpPr>
          <p:nvPr/>
        </p:nvSpPr>
        <p:spPr>
          <a:xfrm>
            <a:off x="2564511" y="3843338"/>
            <a:ext cx="1594866" cy="959644"/>
          </a:xfrm>
          <a:prstGeom prst="rect">
            <a:avLst/>
          </a:prstGeom>
          <a:solidFill>
            <a:srgbClr val="FFFFFF"/>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640B33CC-1DA1-45F1-B749-3B939D8625F6}"/>
              </a:ext>
            </a:extLst>
          </p:cNvPr>
          <p:cNvSpPr>
            <a:spLocks noGrp="1"/>
          </p:cNvSpPr>
          <p:nvPr/>
        </p:nvSpPr>
        <p:spPr>
          <a:xfrm>
            <a:off x="2640711" y="3910013"/>
            <a:ext cx="1442466"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Pubblico se provato</a:t>
            </a:r>
          </a:p>
        </p:txBody>
      </p:sp>
      <p:sp>
        <p:nvSpPr>
          <p:cNvPr id="48" name="Rettangolo 47">
            <a:extLst>
              <a:ext uri="{FF2B5EF4-FFF2-40B4-BE49-F238E27FC236}">
                <a16:creationId xmlns:a16="http://schemas.microsoft.com/office/drawing/2014/main" id="{115DF4CE-E082-4212-84D1-31D7F516A565}"/>
              </a:ext>
            </a:extLst>
          </p:cNvPr>
          <p:cNvSpPr>
            <a:spLocks noGrp="1"/>
          </p:cNvSpPr>
          <p:nvPr/>
        </p:nvSpPr>
        <p:spPr>
          <a:xfrm>
            <a:off x="4159377" y="3843338"/>
            <a:ext cx="2392299" cy="959644"/>
          </a:xfrm>
          <a:prstGeom prst="rect">
            <a:avLst/>
          </a:prstGeom>
          <a:solidFill>
            <a:srgbClr val="FFFFFF"/>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1CDAB8F1-77B3-447C-AA86-513BBD829FFC}"/>
              </a:ext>
            </a:extLst>
          </p:cNvPr>
          <p:cNvSpPr>
            <a:spLocks noGrp="1"/>
          </p:cNvSpPr>
          <p:nvPr/>
        </p:nvSpPr>
        <p:spPr>
          <a:xfrm>
            <a:off x="4235577" y="3910013"/>
            <a:ext cx="2239899"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Protocollo uso e alert</a:t>
            </a:r>
          </a:p>
        </p:txBody>
      </p:sp>
      <p:sp>
        <p:nvSpPr>
          <p:cNvPr id="50" name="Rettangolo 49">
            <a:extLst>
              <a:ext uri="{FF2B5EF4-FFF2-40B4-BE49-F238E27FC236}">
                <a16:creationId xmlns:a16="http://schemas.microsoft.com/office/drawing/2014/main" id="{879F5E76-2ACE-403D-A862-B33297A65986}"/>
              </a:ext>
            </a:extLst>
          </p:cNvPr>
          <p:cNvSpPr>
            <a:spLocks noGrp="1"/>
          </p:cNvSpPr>
          <p:nvPr/>
        </p:nvSpPr>
        <p:spPr>
          <a:xfrm>
            <a:off x="6551676" y="3843338"/>
            <a:ext cx="1822704" cy="959644"/>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581450F7-9CB7-4AFD-B7D0-79787317401F}"/>
              </a:ext>
            </a:extLst>
          </p:cNvPr>
          <p:cNvSpPr>
            <a:spLocks noGrp="1"/>
          </p:cNvSpPr>
          <p:nvPr/>
        </p:nvSpPr>
        <p:spPr>
          <a:xfrm>
            <a:off x="6627876" y="3910013"/>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Scostamento parametri</a:t>
            </a:r>
          </a:p>
        </p:txBody>
      </p:sp>
      <p:sp>
        <p:nvSpPr>
          <p:cNvPr id="52" name="Rettangolo 51">
            <a:extLst>
              <a:ext uri="{FF2B5EF4-FFF2-40B4-BE49-F238E27FC236}">
                <a16:creationId xmlns:a16="http://schemas.microsoft.com/office/drawing/2014/main" id="{A4C740EF-9B23-4127-9DA8-E489EB1348DF}"/>
              </a:ext>
            </a:extLst>
          </p:cNvPr>
          <p:cNvSpPr>
            <a:spLocks noGrp="1"/>
          </p:cNvSpPr>
          <p:nvPr/>
        </p:nvSpPr>
        <p:spPr>
          <a:xfrm>
            <a:off x="8374380" y="3843338"/>
            <a:ext cx="2050542" cy="959644"/>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59A289BB-6D0A-4D58-ABDE-5657BA680B5E}"/>
              </a:ext>
            </a:extLst>
          </p:cNvPr>
          <p:cNvSpPr>
            <a:spLocks noGrp="1"/>
          </p:cNvSpPr>
          <p:nvPr/>
        </p:nvSpPr>
        <p:spPr>
          <a:xfrm>
            <a:off x="8450580" y="3910013"/>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Ricalcolo limitato</a:t>
            </a:r>
          </a:p>
        </p:txBody>
      </p:sp>
      <p:sp>
        <p:nvSpPr>
          <p:cNvPr id="54" name="Rettangolo 53">
            <a:extLst>
              <a:ext uri="{FF2B5EF4-FFF2-40B4-BE49-F238E27FC236}">
                <a16:creationId xmlns:a16="http://schemas.microsoft.com/office/drawing/2014/main" id="{D826526E-7978-4445-B67D-E4D05E749A01}"/>
              </a:ext>
            </a:extLst>
          </p:cNvPr>
          <p:cNvSpPr>
            <a:spLocks noGrp="1"/>
          </p:cNvSpPr>
          <p:nvPr/>
        </p:nvSpPr>
        <p:spPr>
          <a:xfrm>
            <a:off x="10424922" y="3843338"/>
            <a:ext cx="1367028" cy="959644"/>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DC072DA2-F015-41F2-982B-AAEA0BD874BD}"/>
              </a:ext>
            </a:extLst>
          </p:cNvPr>
          <p:cNvSpPr>
            <a:spLocks noGrp="1"/>
          </p:cNvSpPr>
          <p:nvPr/>
        </p:nvSpPr>
        <p:spPr>
          <a:xfrm>
            <a:off x="10501122" y="3910013"/>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Baseline, ricavi</a:t>
            </a:r>
          </a:p>
        </p:txBody>
      </p:sp>
      <p:sp>
        <p:nvSpPr>
          <p:cNvPr id="56" name="Rettangolo 55">
            <a:extLst>
              <a:ext uri="{FF2B5EF4-FFF2-40B4-BE49-F238E27FC236}">
                <a16:creationId xmlns:a16="http://schemas.microsoft.com/office/drawing/2014/main" id="{1473873D-631F-44E2-91AA-320901E425F5}"/>
              </a:ext>
            </a:extLst>
          </p:cNvPr>
          <p:cNvSpPr>
            <a:spLocks noGrp="1"/>
          </p:cNvSpPr>
          <p:nvPr/>
        </p:nvSpPr>
        <p:spPr>
          <a:xfrm>
            <a:off x="400050" y="4802981"/>
            <a:ext cx="2164461" cy="959644"/>
          </a:xfrm>
          <a:prstGeom prst="rect">
            <a:avLst/>
          </a:prstGeom>
          <a:solidFill>
            <a:srgbClr val="F3F4F6"/>
          </a:solidFill>
          <a:ln w="5715">
            <a:solidFill>
              <a:srgbClr val="E5E7EB"/>
            </a:solidFill>
            <a:prstDash val="solid"/>
          </a:ln>
        </p:spPr>
        <p:txBody>
          <a:bodyPr/>
          <a:lstStyle/>
          <a:p>
            <a:endParaRPr lang="it-IT"/>
          </a:p>
        </p:txBody>
      </p:sp>
      <p:sp>
        <p:nvSpPr>
          <p:cNvPr id="57" name="Rettangolo 56">
            <a:extLst>
              <a:ext uri="{FF2B5EF4-FFF2-40B4-BE49-F238E27FC236}">
                <a16:creationId xmlns:a16="http://schemas.microsoft.com/office/drawing/2014/main" id="{C1AB86DF-3FD7-4D1E-A107-4D1F0969243F}"/>
              </a:ext>
            </a:extLst>
          </p:cNvPr>
          <p:cNvSpPr>
            <a:spLocks noGrp="1"/>
          </p:cNvSpPr>
          <p:nvPr/>
        </p:nvSpPr>
        <p:spPr>
          <a:xfrm>
            <a:off x="476250" y="4869656"/>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Manutenzione arretrata</a:t>
            </a:r>
          </a:p>
        </p:txBody>
      </p:sp>
      <p:sp>
        <p:nvSpPr>
          <p:cNvPr id="58" name="Rettangolo 57">
            <a:extLst>
              <a:ext uri="{FF2B5EF4-FFF2-40B4-BE49-F238E27FC236}">
                <a16:creationId xmlns:a16="http://schemas.microsoft.com/office/drawing/2014/main" id="{B0911375-DF1D-46FC-BBCF-DE42C89B68F0}"/>
              </a:ext>
            </a:extLst>
          </p:cNvPr>
          <p:cNvSpPr>
            <a:spLocks noGrp="1"/>
          </p:cNvSpPr>
          <p:nvPr/>
        </p:nvSpPr>
        <p:spPr>
          <a:xfrm>
            <a:off x="2564511" y="4802981"/>
            <a:ext cx="1594866" cy="959644"/>
          </a:xfrm>
          <a:prstGeom prst="rect">
            <a:avLst/>
          </a:prstGeom>
          <a:solidFill>
            <a:srgbClr val="F3F4F6"/>
          </a:solidFill>
          <a:ln w="5715">
            <a:solidFill>
              <a:srgbClr val="E5E7EB"/>
            </a:solidFill>
            <a:prstDash val="solid"/>
          </a:ln>
        </p:spPr>
        <p:txBody>
          <a:bodyPr/>
          <a:lstStyle/>
          <a:p>
            <a:endParaRPr lang="it-IT"/>
          </a:p>
        </p:txBody>
      </p:sp>
      <p:sp>
        <p:nvSpPr>
          <p:cNvPr id="59" name="Rettangolo 58">
            <a:extLst>
              <a:ext uri="{FF2B5EF4-FFF2-40B4-BE49-F238E27FC236}">
                <a16:creationId xmlns:a16="http://schemas.microsoft.com/office/drawing/2014/main" id="{8ED9DFB3-7E6D-4F00-AC9E-0C43FAFF7EE1}"/>
              </a:ext>
            </a:extLst>
          </p:cNvPr>
          <p:cNvSpPr>
            <a:spLocks noGrp="1"/>
          </p:cNvSpPr>
          <p:nvPr/>
        </p:nvSpPr>
        <p:spPr>
          <a:xfrm>
            <a:off x="2640711" y="4869656"/>
            <a:ext cx="1442466"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60" name="Rettangolo 59">
            <a:extLst>
              <a:ext uri="{FF2B5EF4-FFF2-40B4-BE49-F238E27FC236}">
                <a16:creationId xmlns:a16="http://schemas.microsoft.com/office/drawing/2014/main" id="{F33BC34A-AA97-4AC9-8C35-67C2725B215C}"/>
              </a:ext>
            </a:extLst>
          </p:cNvPr>
          <p:cNvSpPr>
            <a:spLocks noGrp="1"/>
          </p:cNvSpPr>
          <p:nvPr/>
        </p:nvSpPr>
        <p:spPr>
          <a:xfrm>
            <a:off x="4159377" y="4802981"/>
            <a:ext cx="2392299" cy="959644"/>
          </a:xfrm>
          <a:prstGeom prst="rect">
            <a:avLst/>
          </a:prstGeom>
          <a:solidFill>
            <a:srgbClr val="F3F4F6"/>
          </a:solidFill>
          <a:ln w="5715">
            <a:solidFill>
              <a:srgbClr val="E5E7EB"/>
            </a:solidFill>
            <a:prstDash val="solid"/>
          </a:ln>
        </p:spPr>
        <p:txBody>
          <a:bodyPr/>
          <a:lstStyle/>
          <a:p>
            <a:endParaRPr lang="it-IT"/>
          </a:p>
        </p:txBody>
      </p:sp>
      <p:sp>
        <p:nvSpPr>
          <p:cNvPr id="61" name="Rettangolo 60">
            <a:extLst>
              <a:ext uri="{FF2B5EF4-FFF2-40B4-BE49-F238E27FC236}">
                <a16:creationId xmlns:a16="http://schemas.microsoft.com/office/drawing/2014/main" id="{602C043C-7FA4-4822-858A-2F316B4D511F}"/>
              </a:ext>
            </a:extLst>
          </p:cNvPr>
          <p:cNvSpPr>
            <a:spLocks noGrp="1"/>
          </p:cNvSpPr>
          <p:nvPr/>
        </p:nvSpPr>
        <p:spPr>
          <a:xfrm>
            <a:off x="4235577" y="4869656"/>
            <a:ext cx="2239899"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CMMS e audit</a:t>
            </a:r>
          </a:p>
        </p:txBody>
      </p:sp>
      <p:sp>
        <p:nvSpPr>
          <p:cNvPr id="62" name="Rettangolo 61">
            <a:extLst>
              <a:ext uri="{FF2B5EF4-FFF2-40B4-BE49-F238E27FC236}">
                <a16:creationId xmlns:a16="http://schemas.microsoft.com/office/drawing/2014/main" id="{8C662BB3-52EF-471A-B595-A1BC117EF14E}"/>
              </a:ext>
            </a:extLst>
          </p:cNvPr>
          <p:cNvSpPr>
            <a:spLocks noGrp="1"/>
          </p:cNvSpPr>
          <p:nvPr/>
        </p:nvSpPr>
        <p:spPr>
          <a:xfrm>
            <a:off x="6551676" y="4802981"/>
            <a:ext cx="1822704" cy="959644"/>
          </a:xfrm>
          <a:prstGeom prst="rect">
            <a:avLst/>
          </a:prstGeom>
          <a:solidFill>
            <a:srgbClr val="F3F4F6"/>
          </a:solidFill>
          <a:ln w="5715">
            <a:solidFill>
              <a:srgbClr val="E5E7EB"/>
            </a:solidFill>
            <a:prstDash val="solid"/>
          </a:ln>
        </p:spPr>
        <p:txBody>
          <a:bodyPr/>
          <a:lstStyle/>
          <a:p>
            <a:endParaRPr lang="it-IT"/>
          </a:p>
        </p:txBody>
      </p:sp>
      <p:sp>
        <p:nvSpPr>
          <p:cNvPr id="63" name="Rettangolo 62">
            <a:extLst>
              <a:ext uri="{FF2B5EF4-FFF2-40B4-BE49-F238E27FC236}">
                <a16:creationId xmlns:a16="http://schemas.microsoft.com/office/drawing/2014/main" id="{D2DA7113-140F-4C47-A7B6-CE93B7B5F509}"/>
              </a:ext>
            </a:extLst>
          </p:cNvPr>
          <p:cNvSpPr>
            <a:spLocks noGrp="1"/>
          </p:cNvSpPr>
          <p:nvPr/>
        </p:nvSpPr>
        <p:spPr>
          <a:xfrm>
            <a:off x="6627876" y="4869656"/>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Backlog &gt; soglia</a:t>
            </a:r>
          </a:p>
        </p:txBody>
      </p:sp>
      <p:sp>
        <p:nvSpPr>
          <p:cNvPr id="64" name="Rettangolo 63">
            <a:extLst>
              <a:ext uri="{FF2B5EF4-FFF2-40B4-BE49-F238E27FC236}">
                <a16:creationId xmlns:a16="http://schemas.microsoft.com/office/drawing/2014/main" id="{D3EBD78A-19F1-4317-BE8B-81E05CAB4BD3}"/>
              </a:ext>
            </a:extLst>
          </p:cNvPr>
          <p:cNvSpPr>
            <a:spLocks noGrp="1"/>
          </p:cNvSpPr>
          <p:nvPr/>
        </p:nvSpPr>
        <p:spPr>
          <a:xfrm>
            <a:off x="8374380" y="4802981"/>
            <a:ext cx="2050542" cy="959644"/>
          </a:xfrm>
          <a:prstGeom prst="rect">
            <a:avLst/>
          </a:prstGeom>
          <a:solidFill>
            <a:srgbClr val="F3F4F6"/>
          </a:solidFill>
          <a:ln w="5715">
            <a:solidFill>
              <a:srgbClr val="E5E7EB"/>
            </a:solidFill>
            <a:prstDash val="solid"/>
          </a:ln>
        </p:spPr>
        <p:txBody>
          <a:bodyPr/>
          <a:lstStyle/>
          <a:p>
            <a:endParaRPr lang="it-IT"/>
          </a:p>
        </p:txBody>
      </p:sp>
      <p:sp>
        <p:nvSpPr>
          <p:cNvPr id="65" name="Rettangolo 64">
            <a:extLst>
              <a:ext uri="{FF2B5EF4-FFF2-40B4-BE49-F238E27FC236}">
                <a16:creationId xmlns:a16="http://schemas.microsoft.com/office/drawing/2014/main" id="{385C8305-8119-4752-9F11-694C545495F0}"/>
              </a:ext>
            </a:extLst>
          </p:cNvPr>
          <p:cNvSpPr>
            <a:spLocks noGrp="1"/>
          </p:cNvSpPr>
          <p:nvPr/>
        </p:nvSpPr>
        <p:spPr>
          <a:xfrm>
            <a:off x="8450580" y="4869656"/>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Deduzione; intervento sostitutivo</a:t>
            </a:r>
          </a:p>
        </p:txBody>
      </p:sp>
      <p:sp>
        <p:nvSpPr>
          <p:cNvPr id="66" name="Rettangolo 65">
            <a:extLst>
              <a:ext uri="{FF2B5EF4-FFF2-40B4-BE49-F238E27FC236}">
                <a16:creationId xmlns:a16="http://schemas.microsoft.com/office/drawing/2014/main" id="{81E365DA-5646-497E-8261-E84D9B669017}"/>
              </a:ext>
            </a:extLst>
          </p:cNvPr>
          <p:cNvSpPr>
            <a:spLocks noGrp="1"/>
          </p:cNvSpPr>
          <p:nvPr/>
        </p:nvSpPr>
        <p:spPr>
          <a:xfrm>
            <a:off x="10424922" y="4802981"/>
            <a:ext cx="1367028" cy="959644"/>
          </a:xfrm>
          <a:prstGeom prst="rect">
            <a:avLst/>
          </a:prstGeom>
          <a:solidFill>
            <a:srgbClr val="F3F4F6"/>
          </a:solidFill>
          <a:ln w="5715">
            <a:solidFill>
              <a:srgbClr val="E5E7EB"/>
            </a:solidFill>
            <a:prstDash val="solid"/>
          </a:ln>
        </p:spPr>
        <p:txBody>
          <a:bodyPr/>
          <a:lstStyle/>
          <a:p>
            <a:endParaRPr lang="it-IT"/>
          </a:p>
        </p:txBody>
      </p:sp>
      <p:sp>
        <p:nvSpPr>
          <p:cNvPr id="67" name="Rettangolo 66">
            <a:extLst>
              <a:ext uri="{FF2B5EF4-FFF2-40B4-BE49-F238E27FC236}">
                <a16:creationId xmlns:a16="http://schemas.microsoft.com/office/drawing/2014/main" id="{B0565FDE-7601-4762-A66F-177C17104D34}"/>
              </a:ext>
            </a:extLst>
          </p:cNvPr>
          <p:cNvSpPr>
            <a:spLocks noGrp="1"/>
          </p:cNvSpPr>
          <p:nvPr/>
        </p:nvSpPr>
        <p:spPr>
          <a:xfrm>
            <a:off x="10501122" y="4869656"/>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Opex, reserve</a:t>
            </a:r>
          </a:p>
        </p:txBody>
      </p:sp>
    </p:spTree>
    <p:extLst>
      <p:ext uri="{BB962C8B-B14F-4D97-AF65-F5344CB8AC3E}">
        <p14:creationId xmlns:p14="http://schemas.microsoft.com/office/powerpoint/2010/main" val="16002033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C05F3070-4EA8-4C4C-B695-5248E6B45394}"/>
              </a:ext>
            </a:extLst>
          </p:cNvPr>
          <p:cNvSpPr>
            <a:spLocks noGrp="1"/>
          </p:cNvSpPr>
          <p:nvPr/>
        </p:nvSpPr>
        <p:spPr>
          <a:xfrm>
            <a:off x="779526" y="377428"/>
            <a:ext cx="11391900" cy="552450"/>
          </a:xfrm>
          <a:prstGeom prst="rect">
            <a:avLst/>
          </a:prstGeom>
          <a:noFill/>
          <a:ln w="0">
            <a:noFill/>
            <a:prstDash val="solid"/>
          </a:ln>
        </p:spPr>
        <p:txBody>
          <a:bodyPr wrap="square" anchor="ctr"/>
          <a:lstStyle/>
          <a:p>
            <a:pPr algn="l">
              <a:defRPr sz="2700" b="1" i="0">
                <a:solidFill>
                  <a:srgbClr val="1F2937"/>
                </a:solidFill>
                <a:latin typeface="Calibri"/>
                <a:ea typeface="Calibri"/>
                <a:cs typeface="Calibri"/>
              </a:defRPr>
            </a:pPr>
            <a:r>
              <a:rPr sz="2700" b="1" i="0" dirty="0">
                <a:solidFill>
                  <a:srgbClr val="1F2937"/>
                </a:solidFill>
                <a:latin typeface="Calibri"/>
                <a:ea typeface="Calibri"/>
                <a:cs typeface="Calibri"/>
              </a:rPr>
              <a:t>Matrice : </a:t>
            </a:r>
            <a:r>
              <a:rPr sz="2700" b="1" i="0" dirty="0" err="1">
                <a:solidFill>
                  <a:srgbClr val="1F2937"/>
                </a:solidFill>
                <a:latin typeface="Calibri"/>
                <a:ea typeface="Calibri"/>
                <a:cs typeface="Calibri"/>
              </a:rPr>
              <a:t>finanza</a:t>
            </a:r>
            <a:r>
              <a:rPr sz="2700" b="1" i="0" dirty="0">
                <a:solidFill>
                  <a:srgbClr val="1F2937"/>
                </a:solidFill>
                <a:latin typeface="Calibri"/>
                <a:ea typeface="Calibri"/>
                <a:cs typeface="Calibri"/>
              </a:rPr>
              <a:t> e sopravvenienze</a:t>
            </a:r>
          </a:p>
        </p:txBody>
      </p:sp>
      <p:sp>
        <p:nvSpPr>
          <p:cNvPr id="4" name="Rettangolo 3">
            <a:extLst>
              <a:ext uri="{FF2B5EF4-FFF2-40B4-BE49-F238E27FC236}">
                <a16:creationId xmlns:a16="http://schemas.microsoft.com/office/drawing/2014/main" id="{D2639615-0958-4052-8364-960D5020FA31}"/>
              </a:ext>
            </a:extLst>
          </p:cNvPr>
          <p:cNvSpPr>
            <a:spLocks noGrp="1"/>
          </p:cNvSpPr>
          <p:nvPr/>
        </p:nvSpPr>
        <p:spPr>
          <a:xfrm>
            <a:off x="400050" y="1066800"/>
            <a:ext cx="11391900" cy="19050"/>
          </a:xfrm>
          <a:prstGeom prst="rect">
            <a:avLst/>
          </a:prstGeom>
          <a:solidFill>
            <a:srgbClr val="E5E7EB"/>
          </a:solidFill>
          <a:ln w="0">
            <a:noFill/>
            <a:prstDash val="solid"/>
          </a:ln>
        </p:spPr>
        <p:txBody>
          <a:bodyPr/>
          <a:lstStyle/>
          <a:p>
            <a:endParaRPr lang="it-IT"/>
          </a:p>
        </p:txBody>
      </p:sp>
      <p:sp>
        <p:nvSpPr>
          <p:cNvPr id="5" name="Rettangolo 4">
            <a:extLst>
              <a:ext uri="{FF2B5EF4-FFF2-40B4-BE49-F238E27FC236}">
                <a16:creationId xmlns:a16="http://schemas.microsoft.com/office/drawing/2014/main" id="{A7CA0583-518D-4564-8ECA-5A0744C79149}"/>
              </a:ext>
            </a:extLst>
          </p:cNvPr>
          <p:cNvSpPr>
            <a:spLocks noGrp="1"/>
          </p:cNvSpPr>
          <p:nvPr/>
        </p:nvSpPr>
        <p:spPr>
          <a:xfrm>
            <a:off x="400050" y="6305550"/>
            <a:ext cx="11391900" cy="9525"/>
          </a:xfrm>
          <a:prstGeom prst="rect">
            <a:avLst/>
          </a:prstGeom>
          <a:solidFill>
            <a:srgbClr val="E5E7EB"/>
          </a:solidFill>
          <a:ln w="0">
            <a:noFill/>
            <a:prstDash val="solid"/>
          </a:ln>
        </p:spPr>
        <p:txBody>
          <a:bodyPr/>
          <a:lstStyle/>
          <a:p>
            <a:endParaRPr lang="it-IT"/>
          </a:p>
        </p:txBody>
      </p:sp>
      <p:sp>
        <p:nvSpPr>
          <p:cNvPr id="7" name="Rettangolo 6">
            <a:extLst>
              <a:ext uri="{FF2B5EF4-FFF2-40B4-BE49-F238E27FC236}">
                <a16:creationId xmlns:a16="http://schemas.microsoft.com/office/drawing/2014/main" id="{AD5B99A5-83EF-40B5-9F24-3635D66D9592}"/>
              </a:ext>
            </a:extLst>
          </p:cNvPr>
          <p:cNvSpPr>
            <a:spLocks noGrp="1"/>
          </p:cNvSpPr>
          <p:nvPr/>
        </p:nvSpPr>
        <p:spPr>
          <a:xfrm>
            <a:off x="11144250" y="6381750"/>
            <a:ext cx="647700" cy="228600"/>
          </a:xfrm>
          <a:prstGeom prst="rect">
            <a:avLst/>
          </a:prstGeom>
          <a:noFill/>
          <a:ln w="0">
            <a:noFill/>
            <a:prstDash val="solid"/>
          </a:ln>
        </p:spPr>
        <p:txBody>
          <a:bodyPr wrap="square" anchor="t"/>
          <a:lstStyle/>
          <a:p>
            <a:pPr algn="r">
              <a:defRPr sz="825" b="0" i="0">
                <a:solidFill>
                  <a:srgbClr val="5B6470"/>
                </a:solidFill>
                <a:latin typeface="Calibri"/>
                <a:ea typeface="Calibri"/>
                <a:cs typeface="Calibri"/>
              </a:defRPr>
            </a:pPr>
            <a:r>
              <a:rPr sz="825" b="0" i="0">
                <a:solidFill>
                  <a:srgbClr val="5B6470"/>
                </a:solidFill>
                <a:latin typeface="Calibri"/>
                <a:ea typeface="Calibri"/>
                <a:cs typeface="Calibri"/>
              </a:rPr>
              <a:t>43</a:t>
            </a:r>
          </a:p>
        </p:txBody>
      </p:sp>
      <p:sp>
        <p:nvSpPr>
          <p:cNvPr id="8" name="Rettangolo 7">
            <a:extLst>
              <a:ext uri="{FF2B5EF4-FFF2-40B4-BE49-F238E27FC236}">
                <a16:creationId xmlns:a16="http://schemas.microsoft.com/office/drawing/2014/main" id="{A31B61C0-144D-4F84-92AA-BCBF8EBAF653}"/>
              </a:ext>
            </a:extLst>
          </p:cNvPr>
          <p:cNvSpPr>
            <a:spLocks noGrp="1"/>
          </p:cNvSpPr>
          <p:nvPr/>
        </p:nvSpPr>
        <p:spPr>
          <a:xfrm>
            <a:off x="400050" y="1428750"/>
            <a:ext cx="2164461" cy="495300"/>
          </a:xfrm>
          <a:prstGeom prst="rect">
            <a:avLst/>
          </a:prstGeom>
          <a:solidFill>
            <a:srgbClr val="1F2937"/>
          </a:solidFill>
          <a:ln w="5715">
            <a:solidFill>
              <a:srgbClr val="FFFFFF"/>
            </a:solidFill>
            <a:prstDash val="solid"/>
          </a:ln>
        </p:spPr>
        <p:txBody>
          <a:bodyPr/>
          <a:lstStyle/>
          <a:p>
            <a:endParaRPr lang="it-IT"/>
          </a:p>
        </p:txBody>
      </p:sp>
      <p:sp>
        <p:nvSpPr>
          <p:cNvPr id="9" name="Rettangolo 8">
            <a:extLst>
              <a:ext uri="{FF2B5EF4-FFF2-40B4-BE49-F238E27FC236}">
                <a16:creationId xmlns:a16="http://schemas.microsoft.com/office/drawing/2014/main" id="{764B6AD0-75C8-49B9-B76B-276BA4531701}"/>
              </a:ext>
            </a:extLst>
          </p:cNvPr>
          <p:cNvSpPr>
            <a:spLocks noGrp="1"/>
          </p:cNvSpPr>
          <p:nvPr/>
        </p:nvSpPr>
        <p:spPr>
          <a:xfrm>
            <a:off x="476250" y="1504950"/>
            <a:ext cx="2012061"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Evento</a:t>
            </a:r>
          </a:p>
        </p:txBody>
      </p:sp>
      <p:sp>
        <p:nvSpPr>
          <p:cNvPr id="10" name="Rettangolo 9">
            <a:extLst>
              <a:ext uri="{FF2B5EF4-FFF2-40B4-BE49-F238E27FC236}">
                <a16:creationId xmlns:a16="http://schemas.microsoft.com/office/drawing/2014/main" id="{3BE1B52F-52E7-41CF-AF50-D8A904F23BC8}"/>
              </a:ext>
            </a:extLst>
          </p:cNvPr>
          <p:cNvSpPr>
            <a:spLocks noGrp="1"/>
          </p:cNvSpPr>
          <p:nvPr/>
        </p:nvSpPr>
        <p:spPr>
          <a:xfrm>
            <a:off x="2564511" y="1428750"/>
            <a:ext cx="1594866" cy="495300"/>
          </a:xfrm>
          <a:prstGeom prst="rect">
            <a:avLst/>
          </a:prstGeom>
          <a:solidFill>
            <a:srgbClr val="1F2937"/>
          </a:solidFill>
          <a:ln w="5715">
            <a:solidFill>
              <a:srgbClr val="FFFFFF"/>
            </a:solidFill>
            <a:prstDash val="solid"/>
          </a:ln>
        </p:spPr>
        <p:txBody>
          <a:bodyPr/>
          <a:lstStyle/>
          <a:p>
            <a:endParaRPr lang="it-IT"/>
          </a:p>
        </p:txBody>
      </p:sp>
      <p:sp>
        <p:nvSpPr>
          <p:cNvPr id="11" name="Rettangolo 10">
            <a:extLst>
              <a:ext uri="{FF2B5EF4-FFF2-40B4-BE49-F238E27FC236}">
                <a16:creationId xmlns:a16="http://schemas.microsoft.com/office/drawing/2014/main" id="{90E57C5C-CDD6-4BD3-8E3C-876BBC6A6232}"/>
              </a:ext>
            </a:extLst>
          </p:cNvPr>
          <p:cNvSpPr>
            <a:spLocks noGrp="1"/>
          </p:cNvSpPr>
          <p:nvPr/>
        </p:nvSpPr>
        <p:spPr>
          <a:xfrm>
            <a:off x="2640711" y="1504950"/>
            <a:ext cx="1442466"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Allocazione</a:t>
            </a:r>
          </a:p>
        </p:txBody>
      </p:sp>
      <p:sp>
        <p:nvSpPr>
          <p:cNvPr id="12" name="Rettangolo 11">
            <a:extLst>
              <a:ext uri="{FF2B5EF4-FFF2-40B4-BE49-F238E27FC236}">
                <a16:creationId xmlns:a16="http://schemas.microsoft.com/office/drawing/2014/main" id="{CA8EBF3D-5E0D-4BF2-A0CC-9C1A1ACEE08E}"/>
              </a:ext>
            </a:extLst>
          </p:cNvPr>
          <p:cNvSpPr>
            <a:spLocks noGrp="1"/>
          </p:cNvSpPr>
          <p:nvPr/>
        </p:nvSpPr>
        <p:spPr>
          <a:xfrm>
            <a:off x="4159377" y="1428750"/>
            <a:ext cx="2392299" cy="495300"/>
          </a:xfrm>
          <a:prstGeom prst="rect">
            <a:avLst/>
          </a:prstGeom>
          <a:solidFill>
            <a:srgbClr val="1F2937"/>
          </a:solidFill>
          <a:ln w="5715">
            <a:solidFill>
              <a:srgbClr val="FFFFFF"/>
            </a:solidFill>
            <a:prstDash val="solid"/>
          </a:ln>
        </p:spPr>
        <p:txBody>
          <a:bodyPr/>
          <a:lstStyle/>
          <a:p>
            <a:endParaRPr lang="it-IT"/>
          </a:p>
        </p:txBody>
      </p:sp>
      <p:sp>
        <p:nvSpPr>
          <p:cNvPr id="13" name="Rettangolo 12">
            <a:extLst>
              <a:ext uri="{FF2B5EF4-FFF2-40B4-BE49-F238E27FC236}">
                <a16:creationId xmlns:a16="http://schemas.microsoft.com/office/drawing/2014/main" id="{F0B5BA3B-4EB0-49C9-BEF5-A4847930937A}"/>
              </a:ext>
            </a:extLst>
          </p:cNvPr>
          <p:cNvSpPr>
            <a:spLocks noGrp="1"/>
          </p:cNvSpPr>
          <p:nvPr/>
        </p:nvSpPr>
        <p:spPr>
          <a:xfrm>
            <a:off x="4235577" y="1504950"/>
            <a:ext cx="2239899"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Mitigazione</a:t>
            </a:r>
          </a:p>
        </p:txBody>
      </p:sp>
      <p:sp>
        <p:nvSpPr>
          <p:cNvPr id="14" name="Rettangolo 13">
            <a:extLst>
              <a:ext uri="{FF2B5EF4-FFF2-40B4-BE49-F238E27FC236}">
                <a16:creationId xmlns:a16="http://schemas.microsoft.com/office/drawing/2014/main" id="{5658B0E9-E117-4B5E-A335-CC510D7A6156}"/>
              </a:ext>
            </a:extLst>
          </p:cNvPr>
          <p:cNvSpPr>
            <a:spLocks noGrp="1"/>
          </p:cNvSpPr>
          <p:nvPr/>
        </p:nvSpPr>
        <p:spPr>
          <a:xfrm>
            <a:off x="6551676" y="1428750"/>
            <a:ext cx="1822704" cy="495300"/>
          </a:xfrm>
          <a:prstGeom prst="rect">
            <a:avLst/>
          </a:prstGeom>
          <a:solidFill>
            <a:srgbClr val="1F2937"/>
          </a:solidFill>
          <a:ln w="5715">
            <a:solidFill>
              <a:srgbClr val="FFFFFF"/>
            </a:solidFill>
            <a:prstDash val="solid"/>
          </a:ln>
        </p:spPr>
        <p:txBody>
          <a:bodyPr/>
          <a:lstStyle/>
          <a:p>
            <a:endParaRPr lang="it-IT"/>
          </a:p>
        </p:txBody>
      </p:sp>
      <p:sp>
        <p:nvSpPr>
          <p:cNvPr id="15" name="Rettangolo 14">
            <a:extLst>
              <a:ext uri="{FF2B5EF4-FFF2-40B4-BE49-F238E27FC236}">
                <a16:creationId xmlns:a16="http://schemas.microsoft.com/office/drawing/2014/main" id="{F08EC01E-6333-4502-A9EA-D62E335B5B52}"/>
              </a:ext>
            </a:extLst>
          </p:cNvPr>
          <p:cNvSpPr>
            <a:spLocks noGrp="1"/>
          </p:cNvSpPr>
          <p:nvPr/>
        </p:nvSpPr>
        <p:spPr>
          <a:xfrm>
            <a:off x="6627876" y="1504950"/>
            <a:ext cx="1670304"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Trigger</a:t>
            </a:r>
          </a:p>
        </p:txBody>
      </p:sp>
      <p:sp>
        <p:nvSpPr>
          <p:cNvPr id="16" name="Rettangolo 15">
            <a:extLst>
              <a:ext uri="{FF2B5EF4-FFF2-40B4-BE49-F238E27FC236}">
                <a16:creationId xmlns:a16="http://schemas.microsoft.com/office/drawing/2014/main" id="{0E7AD1AD-2B49-45D7-B30D-1782EA2C1A0F}"/>
              </a:ext>
            </a:extLst>
          </p:cNvPr>
          <p:cNvSpPr>
            <a:spLocks noGrp="1"/>
          </p:cNvSpPr>
          <p:nvPr/>
        </p:nvSpPr>
        <p:spPr>
          <a:xfrm>
            <a:off x="8374380" y="1428750"/>
            <a:ext cx="2050542" cy="495300"/>
          </a:xfrm>
          <a:prstGeom prst="rect">
            <a:avLst/>
          </a:prstGeom>
          <a:solidFill>
            <a:srgbClr val="1F2937"/>
          </a:solidFill>
          <a:ln w="5715">
            <a:solidFill>
              <a:srgbClr val="FFFFFF"/>
            </a:solidFill>
            <a:prstDash val="solid"/>
          </a:ln>
        </p:spPr>
        <p:txBody>
          <a:bodyPr/>
          <a:lstStyle/>
          <a:p>
            <a:endParaRPr lang="it-IT"/>
          </a:p>
        </p:txBody>
      </p:sp>
      <p:sp>
        <p:nvSpPr>
          <p:cNvPr id="17" name="Rettangolo 16">
            <a:extLst>
              <a:ext uri="{FF2B5EF4-FFF2-40B4-BE49-F238E27FC236}">
                <a16:creationId xmlns:a16="http://schemas.microsoft.com/office/drawing/2014/main" id="{AD1DA057-0153-439B-8156-660975EEBB0D}"/>
              </a:ext>
            </a:extLst>
          </p:cNvPr>
          <p:cNvSpPr>
            <a:spLocks noGrp="1"/>
          </p:cNvSpPr>
          <p:nvPr/>
        </p:nvSpPr>
        <p:spPr>
          <a:xfrm>
            <a:off x="8450580" y="1504950"/>
            <a:ext cx="1898142"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Rimedio</a:t>
            </a:r>
          </a:p>
        </p:txBody>
      </p:sp>
      <p:sp>
        <p:nvSpPr>
          <p:cNvPr id="18" name="Rettangolo 17">
            <a:extLst>
              <a:ext uri="{FF2B5EF4-FFF2-40B4-BE49-F238E27FC236}">
                <a16:creationId xmlns:a16="http://schemas.microsoft.com/office/drawing/2014/main" id="{A18DE4DA-8174-49B9-861B-2B4F86ED0FB0}"/>
              </a:ext>
            </a:extLst>
          </p:cNvPr>
          <p:cNvSpPr>
            <a:spLocks noGrp="1"/>
          </p:cNvSpPr>
          <p:nvPr/>
        </p:nvSpPr>
        <p:spPr>
          <a:xfrm>
            <a:off x="10424922" y="1428750"/>
            <a:ext cx="1367028" cy="495300"/>
          </a:xfrm>
          <a:prstGeom prst="rect">
            <a:avLst/>
          </a:prstGeom>
          <a:solidFill>
            <a:srgbClr val="1F2937"/>
          </a:solidFill>
          <a:ln w="5715">
            <a:solidFill>
              <a:srgbClr val="FFFFFF"/>
            </a:solidFill>
            <a:prstDash val="solid"/>
          </a:ln>
        </p:spPr>
        <p:txBody>
          <a:bodyPr/>
          <a:lstStyle/>
          <a:p>
            <a:endParaRPr lang="it-IT"/>
          </a:p>
        </p:txBody>
      </p:sp>
      <p:sp>
        <p:nvSpPr>
          <p:cNvPr id="19" name="Rettangolo 18">
            <a:extLst>
              <a:ext uri="{FF2B5EF4-FFF2-40B4-BE49-F238E27FC236}">
                <a16:creationId xmlns:a16="http://schemas.microsoft.com/office/drawing/2014/main" id="{9AF03574-FEA8-4130-BF4B-157143BB976E}"/>
              </a:ext>
            </a:extLst>
          </p:cNvPr>
          <p:cNvSpPr>
            <a:spLocks noGrp="1"/>
          </p:cNvSpPr>
          <p:nvPr/>
        </p:nvSpPr>
        <p:spPr>
          <a:xfrm>
            <a:off x="10501122" y="1504950"/>
            <a:ext cx="1214628" cy="381000"/>
          </a:xfrm>
          <a:prstGeom prst="rect">
            <a:avLst/>
          </a:prstGeom>
          <a:noFill/>
          <a:ln w="0">
            <a:noFill/>
            <a:prstDash val="solid"/>
          </a:ln>
        </p:spPr>
        <p:txBody>
          <a:bodyPr wrap="square" anchor="ctr"/>
          <a:lstStyle/>
          <a:p>
            <a:pPr algn="l">
              <a:defRPr sz="1163" b="1" i="0">
                <a:solidFill>
                  <a:srgbClr val="FFFFFF"/>
                </a:solidFill>
                <a:latin typeface="Calibri"/>
                <a:ea typeface="Calibri"/>
                <a:cs typeface="Calibri"/>
              </a:defRPr>
            </a:pPr>
            <a:r>
              <a:rPr sz="1163" b="1" i="0">
                <a:solidFill>
                  <a:srgbClr val="FFFFFF"/>
                </a:solidFill>
                <a:latin typeface="Calibri"/>
                <a:ea typeface="Calibri"/>
                <a:cs typeface="Calibri"/>
              </a:rPr>
              <a:t>PEF</a:t>
            </a:r>
          </a:p>
        </p:txBody>
      </p:sp>
      <p:sp>
        <p:nvSpPr>
          <p:cNvPr id="20" name="Rettangolo 19">
            <a:extLst>
              <a:ext uri="{FF2B5EF4-FFF2-40B4-BE49-F238E27FC236}">
                <a16:creationId xmlns:a16="http://schemas.microsoft.com/office/drawing/2014/main" id="{EAC389B8-9B23-49FE-AB79-A7F57FD4321D}"/>
              </a:ext>
            </a:extLst>
          </p:cNvPr>
          <p:cNvSpPr>
            <a:spLocks noGrp="1"/>
          </p:cNvSpPr>
          <p:nvPr/>
        </p:nvSpPr>
        <p:spPr>
          <a:xfrm>
            <a:off x="400050" y="1924050"/>
            <a:ext cx="2164461" cy="959644"/>
          </a:xfrm>
          <a:prstGeom prst="rect">
            <a:avLst/>
          </a:prstGeom>
          <a:solidFill>
            <a:srgbClr val="FFFFFF"/>
          </a:solidFill>
          <a:ln w="5715">
            <a:solidFill>
              <a:srgbClr val="E5E7EB"/>
            </a:solidFill>
            <a:prstDash val="solid"/>
          </a:ln>
        </p:spPr>
        <p:txBody>
          <a:bodyPr/>
          <a:lstStyle/>
          <a:p>
            <a:endParaRPr lang="it-IT"/>
          </a:p>
        </p:txBody>
      </p:sp>
      <p:sp>
        <p:nvSpPr>
          <p:cNvPr id="21" name="Rettangolo 20">
            <a:extLst>
              <a:ext uri="{FF2B5EF4-FFF2-40B4-BE49-F238E27FC236}">
                <a16:creationId xmlns:a16="http://schemas.microsoft.com/office/drawing/2014/main" id="{8D40E144-E4F4-4F32-853A-A10F677FA1C4}"/>
              </a:ext>
            </a:extLst>
          </p:cNvPr>
          <p:cNvSpPr>
            <a:spLocks noGrp="1"/>
          </p:cNvSpPr>
          <p:nvPr/>
        </p:nvSpPr>
        <p:spPr>
          <a:xfrm>
            <a:off x="476250" y="1990725"/>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Tassi prima del closing</a:t>
            </a:r>
          </a:p>
        </p:txBody>
      </p:sp>
      <p:sp>
        <p:nvSpPr>
          <p:cNvPr id="22" name="Rettangolo 21">
            <a:extLst>
              <a:ext uri="{FF2B5EF4-FFF2-40B4-BE49-F238E27FC236}">
                <a16:creationId xmlns:a16="http://schemas.microsoft.com/office/drawing/2014/main" id="{2649230A-4ED1-42FD-B1A2-9249C5073A62}"/>
              </a:ext>
            </a:extLst>
          </p:cNvPr>
          <p:cNvSpPr>
            <a:spLocks noGrp="1"/>
          </p:cNvSpPr>
          <p:nvPr/>
        </p:nvSpPr>
        <p:spPr>
          <a:xfrm>
            <a:off x="2564511" y="1924050"/>
            <a:ext cx="1594866" cy="959644"/>
          </a:xfrm>
          <a:prstGeom prst="rect">
            <a:avLst/>
          </a:prstGeom>
          <a:solidFill>
            <a:srgbClr val="FFFFFF"/>
          </a:solidFill>
          <a:ln w="5715">
            <a:solidFill>
              <a:srgbClr val="E5E7EB"/>
            </a:solidFill>
            <a:prstDash val="solid"/>
          </a:ln>
        </p:spPr>
        <p:txBody>
          <a:bodyPr/>
          <a:lstStyle/>
          <a:p>
            <a:endParaRPr lang="it-IT"/>
          </a:p>
        </p:txBody>
      </p:sp>
      <p:sp>
        <p:nvSpPr>
          <p:cNvPr id="23" name="Rettangolo 22">
            <a:extLst>
              <a:ext uri="{FF2B5EF4-FFF2-40B4-BE49-F238E27FC236}">
                <a16:creationId xmlns:a16="http://schemas.microsoft.com/office/drawing/2014/main" id="{48A6B232-E802-4B07-940B-028D4C248EAA}"/>
              </a:ext>
            </a:extLst>
          </p:cNvPr>
          <p:cNvSpPr>
            <a:spLocks noGrp="1"/>
          </p:cNvSpPr>
          <p:nvPr/>
        </p:nvSpPr>
        <p:spPr>
          <a:xfrm>
            <a:off x="2640711" y="1990725"/>
            <a:ext cx="1442466"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24" name="Rettangolo 23">
            <a:extLst>
              <a:ext uri="{FF2B5EF4-FFF2-40B4-BE49-F238E27FC236}">
                <a16:creationId xmlns:a16="http://schemas.microsoft.com/office/drawing/2014/main" id="{3FF9DCEC-E183-4018-8ADA-81B1508BCCD7}"/>
              </a:ext>
            </a:extLst>
          </p:cNvPr>
          <p:cNvSpPr>
            <a:spLocks noGrp="1"/>
          </p:cNvSpPr>
          <p:nvPr/>
        </p:nvSpPr>
        <p:spPr>
          <a:xfrm>
            <a:off x="4159377" y="1924050"/>
            <a:ext cx="2392299" cy="959644"/>
          </a:xfrm>
          <a:prstGeom prst="rect">
            <a:avLst/>
          </a:prstGeom>
          <a:solidFill>
            <a:srgbClr val="FFFFFF"/>
          </a:solidFill>
          <a:ln w="5715">
            <a:solidFill>
              <a:srgbClr val="E5E7EB"/>
            </a:solidFill>
            <a:prstDash val="solid"/>
          </a:ln>
        </p:spPr>
        <p:txBody>
          <a:bodyPr/>
          <a:lstStyle/>
          <a:p>
            <a:endParaRPr lang="it-IT"/>
          </a:p>
        </p:txBody>
      </p:sp>
      <p:sp>
        <p:nvSpPr>
          <p:cNvPr id="25" name="Rettangolo 24">
            <a:extLst>
              <a:ext uri="{FF2B5EF4-FFF2-40B4-BE49-F238E27FC236}">
                <a16:creationId xmlns:a16="http://schemas.microsoft.com/office/drawing/2014/main" id="{71842C0C-5FD7-4A04-B0F6-1AE65674A2C9}"/>
              </a:ext>
            </a:extLst>
          </p:cNvPr>
          <p:cNvSpPr>
            <a:spLocks noGrp="1"/>
          </p:cNvSpPr>
          <p:nvPr/>
        </p:nvSpPr>
        <p:spPr>
          <a:xfrm>
            <a:off x="4235577" y="1990725"/>
            <a:ext cx="2239899"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Hedging e commitment</a:t>
            </a:r>
          </a:p>
        </p:txBody>
      </p:sp>
      <p:sp>
        <p:nvSpPr>
          <p:cNvPr id="26" name="Rettangolo 25">
            <a:extLst>
              <a:ext uri="{FF2B5EF4-FFF2-40B4-BE49-F238E27FC236}">
                <a16:creationId xmlns:a16="http://schemas.microsoft.com/office/drawing/2014/main" id="{1D24950D-1F24-4A40-AEC2-73A0EC2702AE}"/>
              </a:ext>
            </a:extLst>
          </p:cNvPr>
          <p:cNvSpPr>
            <a:spLocks noGrp="1"/>
          </p:cNvSpPr>
          <p:nvPr/>
        </p:nvSpPr>
        <p:spPr>
          <a:xfrm>
            <a:off x="6551676" y="1924050"/>
            <a:ext cx="1822704" cy="959644"/>
          </a:xfrm>
          <a:prstGeom prst="rect">
            <a:avLst/>
          </a:prstGeom>
          <a:solidFill>
            <a:srgbClr val="FFFFFF"/>
          </a:solidFill>
          <a:ln w="5715">
            <a:solidFill>
              <a:srgbClr val="E5E7EB"/>
            </a:solidFill>
            <a:prstDash val="solid"/>
          </a:ln>
        </p:spPr>
        <p:txBody>
          <a:bodyPr/>
          <a:lstStyle/>
          <a:p>
            <a:endParaRPr lang="it-IT"/>
          </a:p>
        </p:txBody>
      </p:sp>
      <p:sp>
        <p:nvSpPr>
          <p:cNvPr id="27" name="Rettangolo 26">
            <a:extLst>
              <a:ext uri="{FF2B5EF4-FFF2-40B4-BE49-F238E27FC236}">
                <a16:creationId xmlns:a16="http://schemas.microsoft.com/office/drawing/2014/main" id="{59EB0811-7DD6-463D-950D-9F169E9873CD}"/>
              </a:ext>
            </a:extLst>
          </p:cNvPr>
          <p:cNvSpPr>
            <a:spLocks noGrp="1"/>
          </p:cNvSpPr>
          <p:nvPr/>
        </p:nvSpPr>
        <p:spPr>
          <a:xfrm>
            <a:off x="6627876" y="1990725"/>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Spread / Euribor</a:t>
            </a:r>
          </a:p>
        </p:txBody>
      </p:sp>
      <p:sp>
        <p:nvSpPr>
          <p:cNvPr id="28" name="Rettangolo 27">
            <a:extLst>
              <a:ext uri="{FF2B5EF4-FFF2-40B4-BE49-F238E27FC236}">
                <a16:creationId xmlns:a16="http://schemas.microsoft.com/office/drawing/2014/main" id="{0136F435-5DD0-405D-B8CC-D760BD28C163}"/>
              </a:ext>
            </a:extLst>
          </p:cNvPr>
          <p:cNvSpPr>
            <a:spLocks noGrp="1"/>
          </p:cNvSpPr>
          <p:nvPr/>
        </p:nvSpPr>
        <p:spPr>
          <a:xfrm>
            <a:off x="8374380" y="1924050"/>
            <a:ext cx="2050542" cy="959644"/>
          </a:xfrm>
          <a:prstGeom prst="rect">
            <a:avLst/>
          </a:prstGeom>
          <a:solidFill>
            <a:srgbClr val="FFFFFF"/>
          </a:solidFill>
          <a:ln w="5715">
            <a:solidFill>
              <a:srgbClr val="E5E7EB"/>
            </a:solidFill>
            <a:prstDash val="solid"/>
          </a:ln>
        </p:spPr>
        <p:txBody>
          <a:bodyPr/>
          <a:lstStyle/>
          <a:p>
            <a:endParaRPr lang="it-IT"/>
          </a:p>
        </p:txBody>
      </p:sp>
      <p:sp>
        <p:nvSpPr>
          <p:cNvPr id="29" name="Rettangolo 28">
            <a:extLst>
              <a:ext uri="{FF2B5EF4-FFF2-40B4-BE49-F238E27FC236}">
                <a16:creationId xmlns:a16="http://schemas.microsoft.com/office/drawing/2014/main" id="{5EF462AE-CD03-48B1-AEDA-5CA54C71DC79}"/>
              </a:ext>
            </a:extLst>
          </p:cNvPr>
          <p:cNvSpPr>
            <a:spLocks noGrp="1"/>
          </p:cNvSpPr>
          <p:nvPr/>
        </p:nvSpPr>
        <p:spPr>
          <a:xfrm>
            <a:off x="8450580" y="1990725"/>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Equity o repricing privato</a:t>
            </a:r>
          </a:p>
        </p:txBody>
      </p:sp>
      <p:sp>
        <p:nvSpPr>
          <p:cNvPr id="30" name="Rettangolo 29">
            <a:extLst>
              <a:ext uri="{FF2B5EF4-FFF2-40B4-BE49-F238E27FC236}">
                <a16:creationId xmlns:a16="http://schemas.microsoft.com/office/drawing/2014/main" id="{F215F93F-3582-4F3C-AEDE-C0A678270018}"/>
              </a:ext>
            </a:extLst>
          </p:cNvPr>
          <p:cNvSpPr>
            <a:spLocks noGrp="1"/>
          </p:cNvSpPr>
          <p:nvPr/>
        </p:nvSpPr>
        <p:spPr>
          <a:xfrm>
            <a:off x="10424922" y="1924050"/>
            <a:ext cx="1367028" cy="959644"/>
          </a:xfrm>
          <a:prstGeom prst="rect">
            <a:avLst/>
          </a:prstGeom>
          <a:solidFill>
            <a:srgbClr val="FFFFFF"/>
          </a:solidFill>
          <a:ln w="5715">
            <a:solidFill>
              <a:srgbClr val="E5E7EB"/>
            </a:solidFill>
            <a:prstDash val="solid"/>
          </a:ln>
        </p:spPr>
        <p:txBody>
          <a:bodyPr/>
          <a:lstStyle/>
          <a:p>
            <a:endParaRPr lang="it-IT"/>
          </a:p>
        </p:txBody>
      </p:sp>
      <p:sp>
        <p:nvSpPr>
          <p:cNvPr id="31" name="Rettangolo 30">
            <a:extLst>
              <a:ext uri="{FF2B5EF4-FFF2-40B4-BE49-F238E27FC236}">
                <a16:creationId xmlns:a16="http://schemas.microsoft.com/office/drawing/2014/main" id="{0135576F-D27A-49A6-A6E8-F60B0BC59F43}"/>
              </a:ext>
            </a:extLst>
          </p:cNvPr>
          <p:cNvSpPr>
            <a:spLocks noGrp="1"/>
          </p:cNvSpPr>
          <p:nvPr/>
        </p:nvSpPr>
        <p:spPr>
          <a:xfrm>
            <a:off x="10501122" y="1990725"/>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Interessi, DSCR</a:t>
            </a:r>
          </a:p>
        </p:txBody>
      </p:sp>
      <p:sp>
        <p:nvSpPr>
          <p:cNvPr id="32" name="Rettangolo 31">
            <a:extLst>
              <a:ext uri="{FF2B5EF4-FFF2-40B4-BE49-F238E27FC236}">
                <a16:creationId xmlns:a16="http://schemas.microsoft.com/office/drawing/2014/main" id="{ABA7E02A-EDDB-4DA0-9363-3762166A6863}"/>
              </a:ext>
            </a:extLst>
          </p:cNvPr>
          <p:cNvSpPr>
            <a:spLocks noGrp="1"/>
          </p:cNvSpPr>
          <p:nvPr/>
        </p:nvSpPr>
        <p:spPr>
          <a:xfrm>
            <a:off x="400050" y="2883694"/>
            <a:ext cx="2164461" cy="959644"/>
          </a:xfrm>
          <a:prstGeom prst="rect">
            <a:avLst/>
          </a:prstGeom>
          <a:solidFill>
            <a:srgbClr val="F3F4F6"/>
          </a:solidFill>
          <a:ln w="5715">
            <a:solidFill>
              <a:srgbClr val="E5E7EB"/>
            </a:solidFill>
            <a:prstDash val="solid"/>
          </a:ln>
        </p:spPr>
        <p:txBody>
          <a:bodyPr/>
          <a:lstStyle/>
          <a:p>
            <a:endParaRPr lang="it-IT"/>
          </a:p>
        </p:txBody>
      </p:sp>
      <p:sp>
        <p:nvSpPr>
          <p:cNvPr id="33" name="Rettangolo 32">
            <a:extLst>
              <a:ext uri="{FF2B5EF4-FFF2-40B4-BE49-F238E27FC236}">
                <a16:creationId xmlns:a16="http://schemas.microsoft.com/office/drawing/2014/main" id="{C60867F8-A47F-4655-BF43-EB8173B4C3D4}"/>
              </a:ext>
            </a:extLst>
          </p:cNvPr>
          <p:cNvSpPr>
            <a:spLocks noGrp="1"/>
          </p:cNvSpPr>
          <p:nvPr/>
        </p:nvSpPr>
        <p:spPr>
          <a:xfrm>
            <a:off x="476250" y="2950369"/>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Inflazione ordinaria</a:t>
            </a:r>
          </a:p>
        </p:txBody>
      </p:sp>
      <p:sp>
        <p:nvSpPr>
          <p:cNvPr id="34" name="Rettangolo 33">
            <a:extLst>
              <a:ext uri="{FF2B5EF4-FFF2-40B4-BE49-F238E27FC236}">
                <a16:creationId xmlns:a16="http://schemas.microsoft.com/office/drawing/2014/main" id="{FD811BD8-3DB5-42B2-9AEA-CAEEAAD130A0}"/>
              </a:ext>
            </a:extLst>
          </p:cNvPr>
          <p:cNvSpPr>
            <a:spLocks noGrp="1"/>
          </p:cNvSpPr>
          <p:nvPr/>
        </p:nvSpPr>
        <p:spPr>
          <a:xfrm>
            <a:off x="2564511" y="2883694"/>
            <a:ext cx="1594866" cy="959644"/>
          </a:xfrm>
          <a:prstGeom prst="rect">
            <a:avLst/>
          </a:prstGeom>
          <a:solidFill>
            <a:srgbClr val="F3F4F6"/>
          </a:solidFill>
          <a:ln w="5715">
            <a:solidFill>
              <a:srgbClr val="E5E7EB"/>
            </a:solidFill>
            <a:prstDash val="solid"/>
          </a:ln>
        </p:spPr>
        <p:txBody>
          <a:bodyPr/>
          <a:lstStyle/>
          <a:p>
            <a:endParaRPr lang="it-IT"/>
          </a:p>
        </p:txBody>
      </p:sp>
      <p:sp>
        <p:nvSpPr>
          <p:cNvPr id="35" name="Rettangolo 34">
            <a:extLst>
              <a:ext uri="{FF2B5EF4-FFF2-40B4-BE49-F238E27FC236}">
                <a16:creationId xmlns:a16="http://schemas.microsoft.com/office/drawing/2014/main" id="{269D4B48-2887-4DC7-AB0F-7A110AB01D2C}"/>
              </a:ext>
            </a:extLst>
          </p:cNvPr>
          <p:cNvSpPr>
            <a:spLocks noGrp="1"/>
          </p:cNvSpPr>
          <p:nvPr/>
        </p:nvSpPr>
        <p:spPr>
          <a:xfrm>
            <a:off x="2640711" y="2950369"/>
            <a:ext cx="1442466"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Secondo formula</a:t>
            </a:r>
          </a:p>
        </p:txBody>
      </p:sp>
      <p:sp>
        <p:nvSpPr>
          <p:cNvPr id="36" name="Rettangolo 35">
            <a:extLst>
              <a:ext uri="{FF2B5EF4-FFF2-40B4-BE49-F238E27FC236}">
                <a16:creationId xmlns:a16="http://schemas.microsoft.com/office/drawing/2014/main" id="{E872FFAD-EC73-41A0-954B-C21619D25193}"/>
              </a:ext>
            </a:extLst>
          </p:cNvPr>
          <p:cNvSpPr>
            <a:spLocks noGrp="1"/>
          </p:cNvSpPr>
          <p:nvPr/>
        </p:nvSpPr>
        <p:spPr>
          <a:xfrm>
            <a:off x="4159377" y="2883694"/>
            <a:ext cx="2392299" cy="959644"/>
          </a:xfrm>
          <a:prstGeom prst="rect">
            <a:avLst/>
          </a:prstGeom>
          <a:solidFill>
            <a:srgbClr val="F3F4F6"/>
          </a:solidFill>
          <a:ln w="5715">
            <a:solidFill>
              <a:srgbClr val="E5E7EB"/>
            </a:solidFill>
            <a:prstDash val="solid"/>
          </a:ln>
        </p:spPr>
        <p:txBody>
          <a:bodyPr/>
          <a:lstStyle/>
          <a:p>
            <a:endParaRPr lang="it-IT"/>
          </a:p>
        </p:txBody>
      </p:sp>
      <p:sp>
        <p:nvSpPr>
          <p:cNvPr id="37" name="Rettangolo 36">
            <a:extLst>
              <a:ext uri="{FF2B5EF4-FFF2-40B4-BE49-F238E27FC236}">
                <a16:creationId xmlns:a16="http://schemas.microsoft.com/office/drawing/2014/main" id="{B97E6B7B-C3EF-44CF-A92C-F058864F3644}"/>
              </a:ext>
            </a:extLst>
          </p:cNvPr>
          <p:cNvSpPr>
            <a:spLocks noGrp="1"/>
          </p:cNvSpPr>
          <p:nvPr/>
        </p:nvSpPr>
        <p:spPr>
          <a:xfrm>
            <a:off x="4235577" y="2950369"/>
            <a:ext cx="2239899"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Indicizzazione 70%</a:t>
            </a:r>
          </a:p>
        </p:txBody>
      </p:sp>
      <p:sp>
        <p:nvSpPr>
          <p:cNvPr id="38" name="Rettangolo 37">
            <a:extLst>
              <a:ext uri="{FF2B5EF4-FFF2-40B4-BE49-F238E27FC236}">
                <a16:creationId xmlns:a16="http://schemas.microsoft.com/office/drawing/2014/main" id="{3E45CED6-A26D-4CD7-9282-441A4E49A1E4}"/>
              </a:ext>
            </a:extLst>
          </p:cNvPr>
          <p:cNvSpPr>
            <a:spLocks noGrp="1"/>
          </p:cNvSpPr>
          <p:nvPr/>
        </p:nvSpPr>
        <p:spPr>
          <a:xfrm>
            <a:off x="6551676" y="2883694"/>
            <a:ext cx="1822704" cy="959644"/>
          </a:xfrm>
          <a:prstGeom prst="rect">
            <a:avLst/>
          </a:prstGeom>
          <a:solidFill>
            <a:srgbClr val="F3F4F6"/>
          </a:solidFill>
          <a:ln w="5715">
            <a:solidFill>
              <a:srgbClr val="E5E7EB"/>
            </a:solidFill>
            <a:prstDash val="solid"/>
          </a:ln>
        </p:spPr>
        <p:txBody>
          <a:bodyPr/>
          <a:lstStyle/>
          <a:p>
            <a:endParaRPr lang="it-IT"/>
          </a:p>
        </p:txBody>
      </p:sp>
      <p:sp>
        <p:nvSpPr>
          <p:cNvPr id="39" name="Rettangolo 38">
            <a:extLst>
              <a:ext uri="{FF2B5EF4-FFF2-40B4-BE49-F238E27FC236}">
                <a16:creationId xmlns:a16="http://schemas.microsoft.com/office/drawing/2014/main" id="{E5DB4BED-9589-4145-A059-98D95749F701}"/>
              </a:ext>
            </a:extLst>
          </p:cNvPr>
          <p:cNvSpPr>
            <a:spLocks noGrp="1"/>
          </p:cNvSpPr>
          <p:nvPr/>
        </p:nvSpPr>
        <p:spPr>
          <a:xfrm>
            <a:off x="6627876" y="2950369"/>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Indice annuo</a:t>
            </a:r>
          </a:p>
        </p:txBody>
      </p:sp>
      <p:sp>
        <p:nvSpPr>
          <p:cNvPr id="40" name="Rettangolo 39">
            <a:extLst>
              <a:ext uri="{FF2B5EF4-FFF2-40B4-BE49-F238E27FC236}">
                <a16:creationId xmlns:a16="http://schemas.microsoft.com/office/drawing/2014/main" id="{DABB6512-85E9-4A88-B41D-F575A537C15A}"/>
              </a:ext>
            </a:extLst>
          </p:cNvPr>
          <p:cNvSpPr>
            <a:spLocks noGrp="1"/>
          </p:cNvSpPr>
          <p:nvPr/>
        </p:nvSpPr>
        <p:spPr>
          <a:xfrm>
            <a:off x="8374380" y="2883694"/>
            <a:ext cx="2050542" cy="959644"/>
          </a:xfrm>
          <a:prstGeom prst="rect">
            <a:avLst/>
          </a:prstGeom>
          <a:solidFill>
            <a:srgbClr val="F3F4F6"/>
          </a:solidFill>
          <a:ln w="5715">
            <a:solidFill>
              <a:srgbClr val="E5E7EB"/>
            </a:solidFill>
            <a:prstDash val="solid"/>
          </a:ln>
        </p:spPr>
        <p:txBody>
          <a:bodyPr/>
          <a:lstStyle/>
          <a:p>
            <a:endParaRPr lang="it-IT"/>
          </a:p>
        </p:txBody>
      </p:sp>
      <p:sp>
        <p:nvSpPr>
          <p:cNvPr id="41" name="Rettangolo 40">
            <a:extLst>
              <a:ext uri="{FF2B5EF4-FFF2-40B4-BE49-F238E27FC236}">
                <a16:creationId xmlns:a16="http://schemas.microsoft.com/office/drawing/2014/main" id="{C880C79E-EAF0-49D8-B613-68B8C2A7D45C}"/>
              </a:ext>
            </a:extLst>
          </p:cNvPr>
          <p:cNvSpPr>
            <a:spLocks noGrp="1"/>
          </p:cNvSpPr>
          <p:nvPr/>
        </p:nvSpPr>
        <p:spPr>
          <a:xfrm>
            <a:off x="8450580" y="2950369"/>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Adeguamento pattuito</a:t>
            </a:r>
          </a:p>
        </p:txBody>
      </p:sp>
      <p:sp>
        <p:nvSpPr>
          <p:cNvPr id="42" name="Rettangolo 41">
            <a:extLst>
              <a:ext uri="{FF2B5EF4-FFF2-40B4-BE49-F238E27FC236}">
                <a16:creationId xmlns:a16="http://schemas.microsoft.com/office/drawing/2014/main" id="{FA81F1AB-7B0D-42CD-A595-E85804703FE0}"/>
              </a:ext>
            </a:extLst>
          </p:cNvPr>
          <p:cNvSpPr>
            <a:spLocks noGrp="1"/>
          </p:cNvSpPr>
          <p:nvPr/>
        </p:nvSpPr>
        <p:spPr>
          <a:xfrm>
            <a:off x="10424922" y="2883694"/>
            <a:ext cx="1367028" cy="959644"/>
          </a:xfrm>
          <a:prstGeom prst="rect">
            <a:avLst/>
          </a:prstGeom>
          <a:solidFill>
            <a:srgbClr val="F3F4F6"/>
          </a:solidFill>
          <a:ln w="5715">
            <a:solidFill>
              <a:srgbClr val="E5E7EB"/>
            </a:solidFill>
            <a:prstDash val="solid"/>
          </a:ln>
        </p:spPr>
        <p:txBody>
          <a:bodyPr/>
          <a:lstStyle/>
          <a:p>
            <a:endParaRPr lang="it-IT"/>
          </a:p>
        </p:txBody>
      </p:sp>
      <p:sp>
        <p:nvSpPr>
          <p:cNvPr id="43" name="Rettangolo 42">
            <a:extLst>
              <a:ext uri="{FF2B5EF4-FFF2-40B4-BE49-F238E27FC236}">
                <a16:creationId xmlns:a16="http://schemas.microsoft.com/office/drawing/2014/main" id="{4024616F-3848-4643-918F-75E2B174E466}"/>
              </a:ext>
            </a:extLst>
          </p:cNvPr>
          <p:cNvSpPr>
            <a:spLocks noGrp="1"/>
          </p:cNvSpPr>
          <p:nvPr/>
        </p:nvSpPr>
        <p:spPr>
          <a:xfrm>
            <a:off x="10501122" y="2950369"/>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Ricavi / opex</a:t>
            </a:r>
          </a:p>
        </p:txBody>
      </p:sp>
      <p:sp>
        <p:nvSpPr>
          <p:cNvPr id="44" name="Rettangolo 43">
            <a:extLst>
              <a:ext uri="{FF2B5EF4-FFF2-40B4-BE49-F238E27FC236}">
                <a16:creationId xmlns:a16="http://schemas.microsoft.com/office/drawing/2014/main" id="{DC91CABC-39C4-413B-95D1-CD3E17B5E978}"/>
              </a:ext>
            </a:extLst>
          </p:cNvPr>
          <p:cNvSpPr>
            <a:spLocks noGrp="1"/>
          </p:cNvSpPr>
          <p:nvPr/>
        </p:nvSpPr>
        <p:spPr>
          <a:xfrm>
            <a:off x="400050" y="3843338"/>
            <a:ext cx="2164461" cy="959644"/>
          </a:xfrm>
          <a:prstGeom prst="rect">
            <a:avLst/>
          </a:prstGeom>
          <a:solidFill>
            <a:srgbClr val="FFFFFF"/>
          </a:solidFill>
          <a:ln w="5715">
            <a:solidFill>
              <a:srgbClr val="E5E7EB"/>
            </a:solidFill>
            <a:prstDash val="solid"/>
          </a:ln>
        </p:spPr>
        <p:txBody>
          <a:bodyPr/>
          <a:lstStyle/>
          <a:p>
            <a:endParaRPr lang="it-IT"/>
          </a:p>
        </p:txBody>
      </p:sp>
      <p:sp>
        <p:nvSpPr>
          <p:cNvPr id="45" name="Rettangolo 44">
            <a:extLst>
              <a:ext uri="{FF2B5EF4-FFF2-40B4-BE49-F238E27FC236}">
                <a16:creationId xmlns:a16="http://schemas.microsoft.com/office/drawing/2014/main" id="{66AC5D5F-3FBE-461B-9FC5-1399703C09D9}"/>
              </a:ext>
            </a:extLst>
          </p:cNvPr>
          <p:cNvSpPr>
            <a:spLocks noGrp="1"/>
          </p:cNvSpPr>
          <p:nvPr/>
        </p:nvSpPr>
        <p:spPr>
          <a:xfrm>
            <a:off x="476250" y="3910013"/>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Change in law</a:t>
            </a:r>
          </a:p>
        </p:txBody>
      </p:sp>
      <p:sp>
        <p:nvSpPr>
          <p:cNvPr id="46" name="Rettangolo 45">
            <a:extLst>
              <a:ext uri="{FF2B5EF4-FFF2-40B4-BE49-F238E27FC236}">
                <a16:creationId xmlns:a16="http://schemas.microsoft.com/office/drawing/2014/main" id="{B575467D-EEF0-4698-95B0-8D73366E7F29}"/>
              </a:ext>
            </a:extLst>
          </p:cNvPr>
          <p:cNvSpPr>
            <a:spLocks noGrp="1"/>
          </p:cNvSpPr>
          <p:nvPr/>
        </p:nvSpPr>
        <p:spPr>
          <a:xfrm>
            <a:off x="2564511" y="3843338"/>
            <a:ext cx="1594866" cy="959644"/>
          </a:xfrm>
          <a:prstGeom prst="rect">
            <a:avLst/>
          </a:prstGeom>
          <a:solidFill>
            <a:srgbClr val="FFFFFF"/>
          </a:solidFill>
          <a:ln w="5715">
            <a:solidFill>
              <a:srgbClr val="E5E7EB"/>
            </a:solidFill>
            <a:prstDash val="solid"/>
          </a:ln>
        </p:spPr>
        <p:txBody>
          <a:bodyPr/>
          <a:lstStyle/>
          <a:p>
            <a:endParaRPr lang="it-IT"/>
          </a:p>
        </p:txBody>
      </p:sp>
      <p:sp>
        <p:nvSpPr>
          <p:cNvPr id="47" name="Rettangolo 46">
            <a:extLst>
              <a:ext uri="{FF2B5EF4-FFF2-40B4-BE49-F238E27FC236}">
                <a16:creationId xmlns:a16="http://schemas.microsoft.com/office/drawing/2014/main" id="{C80B5C3C-D544-4535-BDD0-CA81EA499909}"/>
              </a:ext>
            </a:extLst>
          </p:cNvPr>
          <p:cNvSpPr>
            <a:spLocks noGrp="1"/>
          </p:cNvSpPr>
          <p:nvPr/>
        </p:nvSpPr>
        <p:spPr>
          <a:xfrm>
            <a:off x="2640711" y="3910013"/>
            <a:ext cx="1442466"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Istruttoria</a:t>
            </a:r>
          </a:p>
        </p:txBody>
      </p:sp>
      <p:sp>
        <p:nvSpPr>
          <p:cNvPr id="48" name="Rettangolo 47">
            <a:extLst>
              <a:ext uri="{FF2B5EF4-FFF2-40B4-BE49-F238E27FC236}">
                <a16:creationId xmlns:a16="http://schemas.microsoft.com/office/drawing/2014/main" id="{B6D7188E-890E-40D5-B046-58661DE1CE75}"/>
              </a:ext>
            </a:extLst>
          </p:cNvPr>
          <p:cNvSpPr>
            <a:spLocks noGrp="1"/>
          </p:cNvSpPr>
          <p:nvPr/>
        </p:nvSpPr>
        <p:spPr>
          <a:xfrm>
            <a:off x="4159377" y="3843338"/>
            <a:ext cx="2392299" cy="959644"/>
          </a:xfrm>
          <a:prstGeom prst="rect">
            <a:avLst/>
          </a:prstGeom>
          <a:solidFill>
            <a:srgbClr val="FFFFFF"/>
          </a:solidFill>
          <a:ln w="5715">
            <a:solidFill>
              <a:srgbClr val="E5E7EB"/>
            </a:solidFill>
            <a:prstDash val="solid"/>
          </a:ln>
        </p:spPr>
        <p:txBody>
          <a:bodyPr/>
          <a:lstStyle/>
          <a:p>
            <a:endParaRPr lang="it-IT"/>
          </a:p>
        </p:txBody>
      </p:sp>
      <p:sp>
        <p:nvSpPr>
          <p:cNvPr id="49" name="Rettangolo 48">
            <a:extLst>
              <a:ext uri="{FF2B5EF4-FFF2-40B4-BE49-F238E27FC236}">
                <a16:creationId xmlns:a16="http://schemas.microsoft.com/office/drawing/2014/main" id="{3D7FDC26-3075-48A0-8A96-E4DC108C0154}"/>
              </a:ext>
            </a:extLst>
          </p:cNvPr>
          <p:cNvSpPr>
            <a:spLocks noGrp="1"/>
          </p:cNvSpPr>
          <p:nvPr/>
        </p:nvSpPr>
        <p:spPr>
          <a:xfrm>
            <a:off x="4235577" y="3910013"/>
            <a:ext cx="2239899"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Monitoraggio normativo</a:t>
            </a:r>
          </a:p>
        </p:txBody>
      </p:sp>
      <p:sp>
        <p:nvSpPr>
          <p:cNvPr id="50" name="Rettangolo 49">
            <a:extLst>
              <a:ext uri="{FF2B5EF4-FFF2-40B4-BE49-F238E27FC236}">
                <a16:creationId xmlns:a16="http://schemas.microsoft.com/office/drawing/2014/main" id="{9616407D-EA0A-4893-9D63-25CE9067EAA8}"/>
              </a:ext>
            </a:extLst>
          </p:cNvPr>
          <p:cNvSpPr>
            <a:spLocks noGrp="1"/>
          </p:cNvSpPr>
          <p:nvPr/>
        </p:nvSpPr>
        <p:spPr>
          <a:xfrm>
            <a:off x="6551676" y="3843338"/>
            <a:ext cx="1822704" cy="959644"/>
          </a:xfrm>
          <a:prstGeom prst="rect">
            <a:avLst/>
          </a:prstGeom>
          <a:solidFill>
            <a:srgbClr val="FFFFFF"/>
          </a:solidFill>
          <a:ln w="5715">
            <a:solidFill>
              <a:srgbClr val="E5E7EB"/>
            </a:solidFill>
            <a:prstDash val="solid"/>
          </a:ln>
        </p:spPr>
        <p:txBody>
          <a:bodyPr/>
          <a:lstStyle/>
          <a:p>
            <a:endParaRPr lang="it-IT"/>
          </a:p>
        </p:txBody>
      </p:sp>
      <p:sp>
        <p:nvSpPr>
          <p:cNvPr id="51" name="Rettangolo 50">
            <a:extLst>
              <a:ext uri="{FF2B5EF4-FFF2-40B4-BE49-F238E27FC236}">
                <a16:creationId xmlns:a16="http://schemas.microsoft.com/office/drawing/2014/main" id="{B141D7F7-B305-467C-BBF7-FF2E33089827}"/>
              </a:ext>
            </a:extLst>
          </p:cNvPr>
          <p:cNvSpPr>
            <a:spLocks noGrp="1"/>
          </p:cNvSpPr>
          <p:nvPr/>
        </p:nvSpPr>
        <p:spPr>
          <a:xfrm>
            <a:off x="6627876" y="3910013"/>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Costo netto significativo</a:t>
            </a:r>
          </a:p>
        </p:txBody>
      </p:sp>
      <p:sp>
        <p:nvSpPr>
          <p:cNvPr id="52" name="Rettangolo 51">
            <a:extLst>
              <a:ext uri="{FF2B5EF4-FFF2-40B4-BE49-F238E27FC236}">
                <a16:creationId xmlns:a16="http://schemas.microsoft.com/office/drawing/2014/main" id="{065AF3E3-BC41-4BA6-B037-31B7859DB9CF}"/>
              </a:ext>
            </a:extLst>
          </p:cNvPr>
          <p:cNvSpPr>
            <a:spLocks noGrp="1"/>
          </p:cNvSpPr>
          <p:nvPr/>
        </p:nvSpPr>
        <p:spPr>
          <a:xfrm>
            <a:off x="8374380" y="3843338"/>
            <a:ext cx="2050542" cy="959644"/>
          </a:xfrm>
          <a:prstGeom prst="rect">
            <a:avLst/>
          </a:prstGeom>
          <a:solidFill>
            <a:srgbClr val="FFFFFF"/>
          </a:solidFill>
          <a:ln w="5715">
            <a:solidFill>
              <a:srgbClr val="E5E7EB"/>
            </a:solidFill>
            <a:prstDash val="solid"/>
          </a:ln>
        </p:spPr>
        <p:txBody>
          <a:bodyPr/>
          <a:lstStyle/>
          <a:p>
            <a:endParaRPr lang="it-IT"/>
          </a:p>
        </p:txBody>
      </p:sp>
      <p:sp>
        <p:nvSpPr>
          <p:cNvPr id="53" name="Rettangolo 52">
            <a:extLst>
              <a:ext uri="{FF2B5EF4-FFF2-40B4-BE49-F238E27FC236}">
                <a16:creationId xmlns:a16="http://schemas.microsoft.com/office/drawing/2014/main" id="{66C6635A-D48C-4A37-8B7B-519BC41C6BC6}"/>
              </a:ext>
            </a:extLst>
          </p:cNvPr>
          <p:cNvSpPr>
            <a:spLocks noGrp="1"/>
          </p:cNvSpPr>
          <p:nvPr/>
        </p:nvSpPr>
        <p:spPr>
          <a:xfrm>
            <a:off x="8450580" y="3910013"/>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Art. 192 se 4 filtri</a:t>
            </a:r>
          </a:p>
        </p:txBody>
      </p:sp>
      <p:sp>
        <p:nvSpPr>
          <p:cNvPr id="54" name="Rettangolo 53">
            <a:extLst>
              <a:ext uri="{FF2B5EF4-FFF2-40B4-BE49-F238E27FC236}">
                <a16:creationId xmlns:a16="http://schemas.microsoft.com/office/drawing/2014/main" id="{2F8E9985-1A81-4AA5-80B6-AAB0006133E0}"/>
              </a:ext>
            </a:extLst>
          </p:cNvPr>
          <p:cNvSpPr>
            <a:spLocks noGrp="1"/>
          </p:cNvSpPr>
          <p:nvPr/>
        </p:nvSpPr>
        <p:spPr>
          <a:xfrm>
            <a:off x="10424922" y="3843338"/>
            <a:ext cx="1367028" cy="959644"/>
          </a:xfrm>
          <a:prstGeom prst="rect">
            <a:avLst/>
          </a:prstGeom>
          <a:solidFill>
            <a:srgbClr val="FFFFFF"/>
          </a:solidFill>
          <a:ln w="5715">
            <a:solidFill>
              <a:srgbClr val="E5E7EB"/>
            </a:solidFill>
            <a:prstDash val="solid"/>
          </a:ln>
        </p:spPr>
        <p:txBody>
          <a:bodyPr/>
          <a:lstStyle/>
          <a:p>
            <a:endParaRPr lang="it-IT"/>
          </a:p>
        </p:txBody>
      </p:sp>
      <p:sp>
        <p:nvSpPr>
          <p:cNvPr id="55" name="Rettangolo 54">
            <a:extLst>
              <a:ext uri="{FF2B5EF4-FFF2-40B4-BE49-F238E27FC236}">
                <a16:creationId xmlns:a16="http://schemas.microsoft.com/office/drawing/2014/main" id="{408FB339-F38F-4537-9F75-7867D47FB562}"/>
              </a:ext>
            </a:extLst>
          </p:cNvPr>
          <p:cNvSpPr>
            <a:spLocks noGrp="1"/>
          </p:cNvSpPr>
          <p:nvPr/>
        </p:nvSpPr>
        <p:spPr>
          <a:xfrm>
            <a:off x="10501122" y="3910013"/>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Capex / opex</a:t>
            </a:r>
          </a:p>
        </p:txBody>
      </p:sp>
      <p:sp>
        <p:nvSpPr>
          <p:cNvPr id="56" name="Rettangolo 55">
            <a:extLst>
              <a:ext uri="{FF2B5EF4-FFF2-40B4-BE49-F238E27FC236}">
                <a16:creationId xmlns:a16="http://schemas.microsoft.com/office/drawing/2014/main" id="{5F66CA2C-DBE4-41C8-B99A-82CD359B8E45}"/>
              </a:ext>
            </a:extLst>
          </p:cNvPr>
          <p:cNvSpPr>
            <a:spLocks noGrp="1"/>
          </p:cNvSpPr>
          <p:nvPr/>
        </p:nvSpPr>
        <p:spPr>
          <a:xfrm>
            <a:off x="400050" y="4802981"/>
            <a:ext cx="2164461" cy="959644"/>
          </a:xfrm>
          <a:prstGeom prst="rect">
            <a:avLst/>
          </a:prstGeom>
          <a:solidFill>
            <a:srgbClr val="F3F4F6"/>
          </a:solidFill>
          <a:ln w="5715">
            <a:solidFill>
              <a:srgbClr val="E5E7EB"/>
            </a:solidFill>
            <a:prstDash val="solid"/>
          </a:ln>
        </p:spPr>
        <p:txBody>
          <a:bodyPr/>
          <a:lstStyle/>
          <a:p>
            <a:endParaRPr lang="it-IT"/>
          </a:p>
        </p:txBody>
      </p:sp>
      <p:sp>
        <p:nvSpPr>
          <p:cNvPr id="57" name="Rettangolo 56">
            <a:extLst>
              <a:ext uri="{FF2B5EF4-FFF2-40B4-BE49-F238E27FC236}">
                <a16:creationId xmlns:a16="http://schemas.microsoft.com/office/drawing/2014/main" id="{300C43EB-2EEA-422B-AEA1-7979550E243F}"/>
              </a:ext>
            </a:extLst>
          </p:cNvPr>
          <p:cNvSpPr>
            <a:spLocks noGrp="1"/>
          </p:cNvSpPr>
          <p:nvPr/>
        </p:nvSpPr>
        <p:spPr>
          <a:xfrm>
            <a:off x="476250" y="4869656"/>
            <a:ext cx="2012061" cy="845344"/>
          </a:xfrm>
          <a:prstGeom prst="rect">
            <a:avLst/>
          </a:prstGeom>
          <a:noFill/>
          <a:ln w="0">
            <a:noFill/>
            <a:prstDash val="solid"/>
          </a:ln>
        </p:spPr>
        <p:txBody>
          <a:bodyPr wrap="square" anchor="ctr"/>
          <a:lstStyle/>
          <a:p>
            <a:pPr algn="l">
              <a:defRPr sz="1200" b="1" i="0">
                <a:solidFill>
                  <a:srgbClr val="1F2937"/>
                </a:solidFill>
                <a:latin typeface="Calibri"/>
                <a:ea typeface="Calibri"/>
                <a:cs typeface="Calibri"/>
              </a:defRPr>
            </a:pPr>
            <a:r>
              <a:rPr sz="1200" b="1" i="0">
                <a:solidFill>
                  <a:srgbClr val="1F2937"/>
                </a:solidFill>
                <a:latin typeface="Calibri"/>
                <a:ea typeface="Calibri"/>
                <a:cs typeface="Calibri"/>
              </a:rPr>
              <a:t>Default concessionario</a:t>
            </a:r>
          </a:p>
        </p:txBody>
      </p:sp>
      <p:sp>
        <p:nvSpPr>
          <p:cNvPr id="58" name="Rettangolo 57">
            <a:extLst>
              <a:ext uri="{FF2B5EF4-FFF2-40B4-BE49-F238E27FC236}">
                <a16:creationId xmlns:a16="http://schemas.microsoft.com/office/drawing/2014/main" id="{ED77713A-4F1E-48B3-A1DE-2510D366AE12}"/>
              </a:ext>
            </a:extLst>
          </p:cNvPr>
          <p:cNvSpPr>
            <a:spLocks noGrp="1"/>
          </p:cNvSpPr>
          <p:nvPr/>
        </p:nvSpPr>
        <p:spPr>
          <a:xfrm>
            <a:off x="2564511" y="4802981"/>
            <a:ext cx="1594866" cy="959644"/>
          </a:xfrm>
          <a:prstGeom prst="rect">
            <a:avLst/>
          </a:prstGeom>
          <a:solidFill>
            <a:srgbClr val="F3F4F6"/>
          </a:solidFill>
          <a:ln w="5715">
            <a:solidFill>
              <a:srgbClr val="E5E7EB"/>
            </a:solidFill>
            <a:prstDash val="solid"/>
          </a:ln>
        </p:spPr>
        <p:txBody>
          <a:bodyPr/>
          <a:lstStyle/>
          <a:p>
            <a:endParaRPr lang="it-IT"/>
          </a:p>
        </p:txBody>
      </p:sp>
      <p:sp>
        <p:nvSpPr>
          <p:cNvPr id="59" name="Rettangolo 58">
            <a:extLst>
              <a:ext uri="{FF2B5EF4-FFF2-40B4-BE49-F238E27FC236}">
                <a16:creationId xmlns:a16="http://schemas.microsoft.com/office/drawing/2014/main" id="{A20E5267-311C-4AFB-BCD1-534C15E7F50A}"/>
              </a:ext>
            </a:extLst>
          </p:cNvPr>
          <p:cNvSpPr>
            <a:spLocks noGrp="1"/>
          </p:cNvSpPr>
          <p:nvPr/>
        </p:nvSpPr>
        <p:spPr>
          <a:xfrm>
            <a:off x="2640711" y="4869656"/>
            <a:ext cx="1442466"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Privato</a:t>
            </a:r>
          </a:p>
        </p:txBody>
      </p:sp>
      <p:sp>
        <p:nvSpPr>
          <p:cNvPr id="60" name="Rettangolo 59">
            <a:extLst>
              <a:ext uri="{FF2B5EF4-FFF2-40B4-BE49-F238E27FC236}">
                <a16:creationId xmlns:a16="http://schemas.microsoft.com/office/drawing/2014/main" id="{0E2106B3-E2D8-4E58-BCBE-C5CA1CC65FE1}"/>
              </a:ext>
            </a:extLst>
          </p:cNvPr>
          <p:cNvSpPr>
            <a:spLocks noGrp="1"/>
          </p:cNvSpPr>
          <p:nvPr/>
        </p:nvSpPr>
        <p:spPr>
          <a:xfrm>
            <a:off x="4159377" y="4802981"/>
            <a:ext cx="2392299" cy="959644"/>
          </a:xfrm>
          <a:prstGeom prst="rect">
            <a:avLst/>
          </a:prstGeom>
          <a:solidFill>
            <a:srgbClr val="F3F4F6"/>
          </a:solidFill>
          <a:ln w="5715">
            <a:solidFill>
              <a:srgbClr val="E5E7EB"/>
            </a:solidFill>
            <a:prstDash val="solid"/>
          </a:ln>
        </p:spPr>
        <p:txBody>
          <a:bodyPr/>
          <a:lstStyle/>
          <a:p>
            <a:endParaRPr lang="it-IT"/>
          </a:p>
        </p:txBody>
      </p:sp>
      <p:sp>
        <p:nvSpPr>
          <p:cNvPr id="61" name="Rettangolo 60">
            <a:extLst>
              <a:ext uri="{FF2B5EF4-FFF2-40B4-BE49-F238E27FC236}">
                <a16:creationId xmlns:a16="http://schemas.microsoft.com/office/drawing/2014/main" id="{2D3E869A-EF1D-4923-AB82-D53B65EE835C}"/>
              </a:ext>
            </a:extLst>
          </p:cNvPr>
          <p:cNvSpPr>
            <a:spLocks noGrp="1"/>
          </p:cNvSpPr>
          <p:nvPr/>
        </p:nvSpPr>
        <p:spPr>
          <a:xfrm>
            <a:off x="4235577" y="4869656"/>
            <a:ext cx="2239899"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Covenant e cure plan</a:t>
            </a:r>
          </a:p>
        </p:txBody>
      </p:sp>
      <p:sp>
        <p:nvSpPr>
          <p:cNvPr id="62" name="Rettangolo 61">
            <a:extLst>
              <a:ext uri="{FF2B5EF4-FFF2-40B4-BE49-F238E27FC236}">
                <a16:creationId xmlns:a16="http://schemas.microsoft.com/office/drawing/2014/main" id="{E078EC05-289C-411C-B4F3-6510BDDC2F82}"/>
              </a:ext>
            </a:extLst>
          </p:cNvPr>
          <p:cNvSpPr>
            <a:spLocks noGrp="1"/>
          </p:cNvSpPr>
          <p:nvPr/>
        </p:nvSpPr>
        <p:spPr>
          <a:xfrm>
            <a:off x="6551676" y="4802981"/>
            <a:ext cx="1822704" cy="959644"/>
          </a:xfrm>
          <a:prstGeom prst="rect">
            <a:avLst/>
          </a:prstGeom>
          <a:solidFill>
            <a:srgbClr val="F3F4F6"/>
          </a:solidFill>
          <a:ln w="5715">
            <a:solidFill>
              <a:srgbClr val="E5E7EB"/>
            </a:solidFill>
            <a:prstDash val="solid"/>
          </a:ln>
        </p:spPr>
        <p:txBody>
          <a:bodyPr/>
          <a:lstStyle/>
          <a:p>
            <a:endParaRPr lang="it-IT"/>
          </a:p>
        </p:txBody>
      </p:sp>
      <p:sp>
        <p:nvSpPr>
          <p:cNvPr id="63" name="Rettangolo 62">
            <a:extLst>
              <a:ext uri="{FF2B5EF4-FFF2-40B4-BE49-F238E27FC236}">
                <a16:creationId xmlns:a16="http://schemas.microsoft.com/office/drawing/2014/main" id="{2F50E3BC-D4E5-466F-A692-422566E623B3}"/>
              </a:ext>
            </a:extLst>
          </p:cNvPr>
          <p:cNvSpPr>
            <a:spLocks noGrp="1"/>
          </p:cNvSpPr>
          <p:nvPr/>
        </p:nvSpPr>
        <p:spPr>
          <a:xfrm>
            <a:off x="6627876" y="4869656"/>
            <a:ext cx="1670304"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Event of default</a:t>
            </a:r>
          </a:p>
        </p:txBody>
      </p:sp>
      <p:sp>
        <p:nvSpPr>
          <p:cNvPr id="64" name="Rettangolo 63">
            <a:extLst>
              <a:ext uri="{FF2B5EF4-FFF2-40B4-BE49-F238E27FC236}">
                <a16:creationId xmlns:a16="http://schemas.microsoft.com/office/drawing/2014/main" id="{50C85D98-67F6-43B4-AC30-CA96E0BD52D5}"/>
              </a:ext>
            </a:extLst>
          </p:cNvPr>
          <p:cNvSpPr>
            <a:spLocks noGrp="1"/>
          </p:cNvSpPr>
          <p:nvPr/>
        </p:nvSpPr>
        <p:spPr>
          <a:xfrm>
            <a:off x="8374380" y="4802981"/>
            <a:ext cx="2050542" cy="959644"/>
          </a:xfrm>
          <a:prstGeom prst="rect">
            <a:avLst/>
          </a:prstGeom>
          <a:solidFill>
            <a:srgbClr val="F3F4F6"/>
          </a:solidFill>
          <a:ln w="5715">
            <a:solidFill>
              <a:srgbClr val="E5E7EB"/>
            </a:solidFill>
            <a:prstDash val="solid"/>
          </a:ln>
        </p:spPr>
        <p:txBody>
          <a:bodyPr/>
          <a:lstStyle/>
          <a:p>
            <a:endParaRPr lang="it-IT"/>
          </a:p>
        </p:txBody>
      </p:sp>
      <p:sp>
        <p:nvSpPr>
          <p:cNvPr id="65" name="Rettangolo 64">
            <a:extLst>
              <a:ext uri="{FF2B5EF4-FFF2-40B4-BE49-F238E27FC236}">
                <a16:creationId xmlns:a16="http://schemas.microsoft.com/office/drawing/2014/main" id="{9BA2CC4A-4919-4282-B7F5-86843F55EAB0}"/>
              </a:ext>
            </a:extLst>
          </p:cNvPr>
          <p:cNvSpPr>
            <a:spLocks noGrp="1"/>
          </p:cNvSpPr>
          <p:nvPr/>
        </p:nvSpPr>
        <p:spPr>
          <a:xfrm>
            <a:off x="8450580" y="4869656"/>
            <a:ext cx="1898142"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Step-in / risoluzione</a:t>
            </a:r>
          </a:p>
        </p:txBody>
      </p:sp>
      <p:sp>
        <p:nvSpPr>
          <p:cNvPr id="66" name="Rettangolo 65">
            <a:extLst>
              <a:ext uri="{FF2B5EF4-FFF2-40B4-BE49-F238E27FC236}">
                <a16:creationId xmlns:a16="http://schemas.microsoft.com/office/drawing/2014/main" id="{11D22E4B-0310-4780-977A-B2CC3C357788}"/>
              </a:ext>
            </a:extLst>
          </p:cNvPr>
          <p:cNvSpPr>
            <a:spLocks noGrp="1"/>
          </p:cNvSpPr>
          <p:nvPr/>
        </p:nvSpPr>
        <p:spPr>
          <a:xfrm>
            <a:off x="10424922" y="4802981"/>
            <a:ext cx="1367028" cy="959644"/>
          </a:xfrm>
          <a:prstGeom prst="rect">
            <a:avLst/>
          </a:prstGeom>
          <a:solidFill>
            <a:srgbClr val="F3F4F6"/>
          </a:solidFill>
          <a:ln w="5715">
            <a:solidFill>
              <a:srgbClr val="E5E7EB"/>
            </a:solidFill>
            <a:prstDash val="solid"/>
          </a:ln>
        </p:spPr>
        <p:txBody>
          <a:bodyPr/>
          <a:lstStyle/>
          <a:p>
            <a:endParaRPr lang="it-IT"/>
          </a:p>
        </p:txBody>
      </p:sp>
      <p:sp>
        <p:nvSpPr>
          <p:cNvPr id="67" name="Rettangolo 66">
            <a:extLst>
              <a:ext uri="{FF2B5EF4-FFF2-40B4-BE49-F238E27FC236}">
                <a16:creationId xmlns:a16="http://schemas.microsoft.com/office/drawing/2014/main" id="{8ECA9EA1-AD17-4430-A38D-45D640AC87D6}"/>
              </a:ext>
            </a:extLst>
          </p:cNvPr>
          <p:cNvSpPr>
            <a:spLocks noGrp="1"/>
          </p:cNvSpPr>
          <p:nvPr/>
        </p:nvSpPr>
        <p:spPr>
          <a:xfrm>
            <a:off x="10501122" y="4869656"/>
            <a:ext cx="1214628" cy="845344"/>
          </a:xfrm>
          <a:prstGeom prst="rect">
            <a:avLst/>
          </a:prstGeom>
          <a:noFill/>
          <a:ln w="0">
            <a:noFill/>
            <a:prstDash val="solid"/>
          </a:ln>
        </p:spPr>
        <p:txBody>
          <a:bodyPr wrap="square" anchor="ctr"/>
          <a:lstStyle/>
          <a:p>
            <a:pPr algn="l">
              <a:defRPr sz="1200" b="0" i="0">
                <a:solidFill>
                  <a:srgbClr val="5B6470"/>
                </a:solidFill>
                <a:latin typeface="Calibri"/>
                <a:ea typeface="Calibri"/>
                <a:cs typeface="Calibri"/>
              </a:defRPr>
            </a:pPr>
            <a:r>
              <a:rPr sz="1200" b="0" i="0">
                <a:solidFill>
                  <a:srgbClr val="5B6470"/>
                </a:solidFill>
                <a:latin typeface="Calibri"/>
                <a:ea typeface="Calibri"/>
                <a:cs typeface="Calibri"/>
              </a:rPr>
              <a:t>Debito, termination</a:t>
            </a:r>
          </a:p>
        </p:txBody>
      </p:sp>
    </p:spTree>
    <p:extLst>
      <p:ext uri="{BB962C8B-B14F-4D97-AF65-F5344CB8AC3E}">
        <p14:creationId xmlns:p14="http://schemas.microsoft.com/office/powerpoint/2010/main" val="78802753"/>
      </p:ext>
    </p:extLst>
  </p:cSld>
  <p:clrMapOvr>
    <a:masterClrMapping/>
  </p:clrMapOvr>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lide formazione " id="{D1CDD060-C3A1-1649-8475-E773BF3BC907}" vid="{2947D252-7A16-534B-96F2-994C128CE0F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2a9d16c-4811-4ec6-9e17-2a212d8d85a4">
      <Terms xmlns="http://schemas.microsoft.com/office/infopath/2007/PartnerControls"/>
    </lcf76f155ced4ddcb4097134ff3c332f>
    <TaxCatchAll xmlns="3bf2a714-0b89-4ec8-9c2d-009bca8e65a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1E33E059FB5A6C4096FD7926092CB1F4" ma:contentTypeVersion="11" ma:contentTypeDescription="Creare un nuovo documento." ma:contentTypeScope="" ma:versionID="7aa1c8e75dccfd12bb9b3a6c58318657">
  <xsd:schema xmlns:xsd="http://www.w3.org/2001/XMLSchema" xmlns:xs="http://www.w3.org/2001/XMLSchema" xmlns:p="http://schemas.microsoft.com/office/2006/metadata/properties" xmlns:ns2="42a9d16c-4811-4ec6-9e17-2a212d8d85a4" xmlns:ns3="3bf2a714-0b89-4ec8-9c2d-009bca8e65af" targetNamespace="http://schemas.microsoft.com/office/2006/metadata/properties" ma:root="true" ma:fieldsID="fc632916e5a1db1ee66b576c14911c89" ns2:_="" ns3:_="">
    <xsd:import namespace="42a9d16c-4811-4ec6-9e17-2a212d8d85a4"/>
    <xsd:import namespace="3bf2a714-0b89-4ec8-9c2d-009bca8e65a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a9d16c-4811-4ec6-9e17-2a212d8d85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3aa2e8c6-252e-4696-bacb-86c00a2bd23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bf2a714-0b89-4ec8-9c2d-009bca8e65a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03f0e9a-635a-4145-86b4-97488e7bed7b}" ma:internalName="TaxCatchAll" ma:showField="CatchAllData" ma:web="3bf2a714-0b89-4ec8-9c2d-009bca8e65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16BA12-28D0-4C16-9103-73C14331ECCE}">
  <ds:schemaRefs>
    <ds:schemaRef ds:uri="http://schemas.microsoft.com/office/2006/metadata/properties"/>
    <ds:schemaRef ds:uri="http://schemas.microsoft.com/office/infopath/2007/PartnerControls"/>
    <ds:schemaRef ds:uri="42a9d16c-4811-4ec6-9e17-2a212d8d85a4"/>
    <ds:schemaRef ds:uri="3bf2a714-0b89-4ec8-9c2d-009bca8e65af"/>
  </ds:schemaRefs>
</ds:datastoreItem>
</file>

<file path=customXml/itemProps2.xml><?xml version="1.0" encoding="utf-8"?>
<ds:datastoreItem xmlns:ds="http://schemas.openxmlformats.org/officeDocument/2006/customXml" ds:itemID="{87072BAE-B52D-40EB-8215-9715593806C2}">
  <ds:schemaRefs>
    <ds:schemaRef ds:uri="http://schemas.microsoft.com/sharepoint/v3/contenttype/forms"/>
  </ds:schemaRefs>
</ds:datastoreItem>
</file>

<file path=customXml/itemProps3.xml><?xml version="1.0" encoding="utf-8"?>
<ds:datastoreItem xmlns:ds="http://schemas.openxmlformats.org/officeDocument/2006/customXml" ds:itemID="{8D539EBD-31A0-44E1-BD96-74D59C662F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a9d16c-4811-4ec6-9e17-2a212d8d85a4"/>
    <ds:schemaRef ds:uri="3bf2a714-0b89-4ec8-9c2d-009bca8e65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VanillaVTI</Template>
  <TotalTime>2712</TotalTime>
  <Words>20624</Words>
  <Application>Microsoft Macintosh PowerPoint</Application>
  <PresentationFormat>Widescreen</PresentationFormat>
  <Paragraphs>1968</Paragraphs>
  <Slides>198</Slides>
  <Notes>43</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198</vt:i4>
      </vt:variant>
    </vt:vector>
  </HeadingPairs>
  <TitlesOfParts>
    <vt:vector size="208" baseType="lpstr">
      <vt:lpstr>Aptos</vt:lpstr>
      <vt:lpstr>Aptos Display</vt:lpstr>
      <vt:lpstr>Arial</vt:lpstr>
      <vt:lpstr>Calibri</vt:lpstr>
      <vt:lpstr>Söhne Halbfett</vt:lpstr>
      <vt:lpstr>Söhne Schmal Kräftig</vt:lpstr>
      <vt:lpstr>Test Söhne Halbfett</vt:lpstr>
      <vt:lpstr>Test Söhne Kräftig</vt:lpstr>
      <vt:lpstr>Times New Roman</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Art. 37 del D.Lgs. n. 36 del 2023 – Programmazione</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Battiston</dc:creator>
  <cp:lastModifiedBy>Samantha Battiston</cp:lastModifiedBy>
  <cp:revision>88</cp:revision>
  <dcterms:created xsi:type="dcterms:W3CDTF">2026-04-09T16:49:58Z</dcterms:created>
  <dcterms:modified xsi:type="dcterms:W3CDTF">2026-08-05T14:12:12Z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0x0101001E33E059FB5A6C4096FD7926092CB1F4</vt:lpwstr>
  </property>
</Properties>
</file>