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8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0167D4C9-4EE9-48DF-926E-06BB8BB6BA79}"/>
    <pc:docChg chg="undo custSel addSld modSld">
      <pc:chgData name="Catalano Marco" userId="91b57f96-32c2-4d5e-8986-a6574697bb07" providerId="ADAL" clId="{0167D4C9-4EE9-48DF-926E-06BB8BB6BA79}" dt="2025-06-08T15:21:33.913" v="351" actId="123"/>
      <pc:docMkLst>
        <pc:docMk/>
      </pc:docMkLst>
      <pc:sldChg chg="modSp new mod">
        <pc:chgData name="Catalano Marco" userId="91b57f96-32c2-4d5e-8986-a6574697bb07" providerId="ADAL" clId="{0167D4C9-4EE9-48DF-926E-06BB8BB6BA79}" dt="2025-06-08T15:16:46.572" v="29" actId="20577"/>
        <pc:sldMkLst>
          <pc:docMk/>
          <pc:sldMk cId="1779742715" sldId="271"/>
        </pc:sldMkLst>
        <pc:spChg chg="mod">
          <ac:chgData name="Catalano Marco" userId="91b57f96-32c2-4d5e-8986-a6574697bb07" providerId="ADAL" clId="{0167D4C9-4EE9-48DF-926E-06BB8BB6BA79}" dt="2025-06-08T15:16:46.572" v="29" actId="20577"/>
          <ac:spMkLst>
            <pc:docMk/>
            <pc:sldMk cId="1779742715" sldId="271"/>
            <ac:spMk id="2" creationId="{69E648E2-D7E4-909E-B444-F172F6BDDE0F}"/>
          </ac:spMkLst>
        </pc:spChg>
      </pc:sldChg>
      <pc:sldChg chg="modSp new mod">
        <pc:chgData name="Catalano Marco" userId="91b57f96-32c2-4d5e-8986-a6574697bb07" providerId="ADAL" clId="{0167D4C9-4EE9-48DF-926E-06BB8BB6BA79}" dt="2025-06-08T15:17:21.969" v="35" actId="20577"/>
        <pc:sldMkLst>
          <pc:docMk/>
          <pc:sldMk cId="2114843960" sldId="272"/>
        </pc:sldMkLst>
        <pc:spChg chg="mod">
          <ac:chgData name="Catalano Marco" userId="91b57f96-32c2-4d5e-8986-a6574697bb07" providerId="ADAL" clId="{0167D4C9-4EE9-48DF-926E-06BB8BB6BA79}" dt="2025-06-08T15:17:21.969" v="35" actId="20577"/>
          <ac:spMkLst>
            <pc:docMk/>
            <pc:sldMk cId="2114843960" sldId="272"/>
            <ac:spMk id="2" creationId="{25391E43-4E73-A3AA-7893-749406A56535}"/>
          </ac:spMkLst>
        </pc:spChg>
      </pc:sldChg>
      <pc:sldChg chg="modSp new mod">
        <pc:chgData name="Catalano Marco" userId="91b57f96-32c2-4d5e-8986-a6574697bb07" providerId="ADAL" clId="{0167D4C9-4EE9-48DF-926E-06BB8BB6BA79}" dt="2025-06-08T15:19:39.918" v="104" actId="313"/>
        <pc:sldMkLst>
          <pc:docMk/>
          <pc:sldMk cId="541988364" sldId="273"/>
        </pc:sldMkLst>
        <pc:spChg chg="mod">
          <ac:chgData name="Catalano Marco" userId="91b57f96-32c2-4d5e-8986-a6574697bb07" providerId="ADAL" clId="{0167D4C9-4EE9-48DF-926E-06BB8BB6BA79}" dt="2025-06-08T15:19:39.918" v="104" actId="313"/>
          <ac:spMkLst>
            <pc:docMk/>
            <pc:sldMk cId="541988364" sldId="273"/>
            <ac:spMk id="2" creationId="{6B042D16-A4FD-37F6-FB3D-5ACF2FAA5392}"/>
          </ac:spMkLst>
        </pc:spChg>
      </pc:sldChg>
      <pc:sldChg chg="modSp new mod">
        <pc:chgData name="Catalano Marco" userId="91b57f96-32c2-4d5e-8986-a6574697bb07" providerId="ADAL" clId="{0167D4C9-4EE9-48DF-926E-06BB8BB6BA79}" dt="2025-06-08T15:20:31.244" v="200" actId="123"/>
        <pc:sldMkLst>
          <pc:docMk/>
          <pc:sldMk cId="494135388" sldId="274"/>
        </pc:sldMkLst>
        <pc:spChg chg="mod">
          <ac:chgData name="Catalano Marco" userId="91b57f96-32c2-4d5e-8986-a6574697bb07" providerId="ADAL" clId="{0167D4C9-4EE9-48DF-926E-06BB8BB6BA79}" dt="2025-06-08T15:20:31.244" v="200" actId="123"/>
          <ac:spMkLst>
            <pc:docMk/>
            <pc:sldMk cId="494135388" sldId="274"/>
            <ac:spMk id="2" creationId="{9420C250-F83C-6C9F-185C-6F815653E5EC}"/>
          </ac:spMkLst>
        </pc:spChg>
      </pc:sldChg>
      <pc:sldChg chg="modSp new mod">
        <pc:chgData name="Catalano Marco" userId="91b57f96-32c2-4d5e-8986-a6574697bb07" providerId="ADAL" clId="{0167D4C9-4EE9-48DF-926E-06BB8BB6BA79}" dt="2025-06-08T15:21:33.913" v="351" actId="123"/>
        <pc:sldMkLst>
          <pc:docMk/>
          <pc:sldMk cId="3184298526" sldId="275"/>
        </pc:sldMkLst>
        <pc:spChg chg="mod">
          <ac:chgData name="Catalano Marco" userId="91b57f96-32c2-4d5e-8986-a6574697bb07" providerId="ADAL" clId="{0167D4C9-4EE9-48DF-926E-06BB8BB6BA79}" dt="2025-06-08T15:21:33.913" v="351" actId="123"/>
          <ac:spMkLst>
            <pc:docMk/>
            <pc:sldMk cId="3184298526" sldId="275"/>
            <ac:spMk id="2" creationId="{60578204-9651-622D-42BF-141156583A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6062-B19B-C4C3-06A1-9D0ED744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4D961-C96D-CE0E-71AB-98BA9FA0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93801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programmazione di mandato e la verifica di gestione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/>
              <a:t>Il programma elettorale</a:t>
            </a:r>
            <a:br>
              <a:rPr lang="it-IT" sz="3600" dirty="0"/>
            </a:br>
            <a:r>
              <a:rPr lang="it-IT" sz="3600" dirty="0"/>
              <a:t>La relazione di inizio mandato</a:t>
            </a:r>
            <a:br>
              <a:rPr lang="it-IT" sz="3600" dirty="0"/>
            </a:br>
            <a:r>
              <a:rPr lang="it-IT" sz="3600" dirty="0"/>
              <a:t>La verifica degli obiettivi</a:t>
            </a:r>
            <a:br>
              <a:rPr lang="it-IT" sz="3600" dirty="0"/>
            </a:br>
            <a:r>
              <a:rPr lang="it-IT" sz="3600" dirty="0"/>
              <a:t>La relazione di fine mandato</a:t>
            </a:r>
            <a:br>
              <a:rPr lang="it-IT" sz="3600" dirty="0"/>
            </a:br>
            <a:r>
              <a:rPr lang="it-IT" sz="3600" dirty="0"/>
              <a:t>Il contenuto</a:t>
            </a:r>
            <a:br>
              <a:rPr lang="it-IT" sz="3600" dirty="0"/>
            </a:br>
            <a:r>
              <a:rPr lang="it-IT" sz="3600" dirty="0"/>
              <a:t>Il valore</a:t>
            </a:r>
            <a:br>
              <a:rPr lang="it-IT" sz="3600" dirty="0"/>
            </a:br>
            <a:r>
              <a:rPr lang="it-IT" sz="3600" dirty="0"/>
              <a:t>Le sanzioni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C64A0A-6A28-4EAA-6C87-395C5C46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6458"/>
            <a:ext cx="10515600" cy="1325563"/>
          </a:xfrm>
        </p:spPr>
        <p:txBody>
          <a:bodyPr/>
          <a:lstStyle/>
          <a:p>
            <a:r>
              <a:rPr lang="it-IT" sz="4400" dirty="0"/>
              <a:t>La verifica degli obiettivi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347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E648E2-D7E4-909E-B444-F172F6BDD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25" y="1788483"/>
            <a:ext cx="10515600" cy="1325563"/>
          </a:xfrm>
        </p:spPr>
        <p:txBody>
          <a:bodyPr/>
          <a:lstStyle/>
          <a:p>
            <a:r>
              <a:rPr lang="it-IT" dirty="0"/>
              <a:t>Art. 5 dlgs 149 del 2011</a:t>
            </a:r>
          </a:p>
        </p:txBody>
      </p:sp>
    </p:spTree>
    <p:extLst>
      <p:ext uri="{BB962C8B-B14F-4D97-AF65-F5344CB8AC3E}">
        <p14:creationId xmlns:p14="http://schemas.microsoft.com/office/powerpoint/2010/main" val="177974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391E43-4E73-A3AA-7893-749406A56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31" y="2444091"/>
            <a:ext cx="10515600" cy="1325563"/>
          </a:xfrm>
        </p:spPr>
        <p:txBody>
          <a:bodyPr/>
          <a:lstStyle/>
          <a:p>
            <a:pPr algn="just"/>
            <a:r>
              <a:rPr lang="it-IT" sz="2000" dirty="0"/>
              <a:t>1.    Il Ministero dell'economia e delle finanze - Dipartimento della Ragioneria generale dello Stato può attivare verifiche sulla regolarità della gestione amministrativo-contabile, ai sensi dell'articolo 14, comma 1, lettera d), della legge 31 dicembre 2009, n. 196, anche nei confronti delle regioni e delle province autonome di Trento e di Bolzano, oltre che negli altri casi previsti dalla legge, qualora un ente evidenzi situazioni di squilibrio finanziario riferibili ai seguenti indicatori:</a:t>
            </a:r>
            <a:br>
              <a:rPr lang="it-IT" sz="2000" dirty="0"/>
            </a:br>
            <a:r>
              <a:rPr lang="it-IT" sz="2000" dirty="0"/>
              <a:t>a)  ripetuto utilizzo dell'anticipazione di tesoreria;</a:t>
            </a:r>
            <a:br>
              <a:rPr lang="it-IT" sz="2000" dirty="0"/>
            </a:br>
            <a:r>
              <a:rPr lang="it-IT" sz="2000" dirty="0"/>
              <a:t>b)  disequilibrio consolidato della parte corrente del bilancio;</a:t>
            </a:r>
            <a:br>
              <a:rPr lang="it-IT" sz="2000" dirty="0"/>
            </a:br>
            <a:r>
              <a:rPr lang="it-IT" sz="2000" dirty="0"/>
              <a:t>c)  anomale modalità di gestione dei servizi per conto di terzi;</a:t>
            </a:r>
            <a:br>
              <a:rPr lang="it-IT" sz="2000" dirty="0"/>
            </a:br>
            <a:r>
              <a:rPr lang="it-IT" sz="2000" dirty="0"/>
              <a:t>c-bis)  aumento non giustificato delle spese in favore dei gruppi consiliari e degli organi istituzionali.</a:t>
            </a:r>
          </a:p>
        </p:txBody>
      </p:sp>
    </p:spTree>
    <p:extLst>
      <p:ext uri="{BB962C8B-B14F-4D97-AF65-F5344CB8AC3E}">
        <p14:creationId xmlns:p14="http://schemas.microsoft.com/office/powerpoint/2010/main" val="2114843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042D16-A4FD-37F6-FB3D-5ACF2FAA5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85" y="2245683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Quindi controllo costante e concomitante degli equilibri finanziari</a:t>
            </a:r>
          </a:p>
        </p:txBody>
      </p:sp>
    </p:spTree>
    <p:extLst>
      <p:ext uri="{BB962C8B-B14F-4D97-AF65-F5344CB8AC3E}">
        <p14:creationId xmlns:p14="http://schemas.microsoft.com/office/powerpoint/2010/main" val="54198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20C250-F83C-6C9F-185C-6F815653E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4626"/>
            <a:ext cx="10515600" cy="1388763"/>
          </a:xfrm>
        </p:spPr>
        <p:txBody>
          <a:bodyPr/>
          <a:lstStyle/>
          <a:p>
            <a:pPr algn="just"/>
            <a:r>
              <a:rPr lang="it-IT" dirty="0"/>
              <a:t>Intervento collaborativo della Corte dei conti.</a:t>
            </a:r>
            <a:br>
              <a:rPr lang="it-IT" dirty="0"/>
            </a:br>
            <a:r>
              <a:rPr lang="it-IT" dirty="0"/>
              <a:t>Verifica degli equilibri</a:t>
            </a:r>
          </a:p>
        </p:txBody>
      </p:sp>
    </p:spTree>
    <p:extLst>
      <p:ext uri="{BB962C8B-B14F-4D97-AF65-F5344CB8AC3E}">
        <p14:creationId xmlns:p14="http://schemas.microsoft.com/office/powerpoint/2010/main" val="494135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78204-9651-622D-42BF-14115658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9638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Infatti, ulteriore questione è quella della tenuta finanziaria dei bilanci, in uno con la riforma della contabilità (dlgs 118 del 2011)</a:t>
            </a:r>
          </a:p>
        </p:txBody>
      </p:sp>
    </p:spTree>
    <p:extLst>
      <p:ext uri="{BB962C8B-B14F-4D97-AF65-F5344CB8AC3E}">
        <p14:creationId xmlns:p14="http://schemas.microsoft.com/office/powerpoint/2010/main" val="3184298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Titillium Web</vt:lpstr>
      <vt:lpstr>Tema di Office</vt:lpstr>
      <vt:lpstr>PRINCIPI DI GOVERNANCE               Marco Catalano </vt:lpstr>
      <vt:lpstr>Argomenti: La programmazione di mandato e la verifica di gestione Il programma elettorale La relazione di inizio mandato La verifica degli obiettivi La relazione di fine mandato Il contenuto Il valore Le sanzioni           </vt:lpstr>
      <vt:lpstr>La verifica degli obiettivi</vt:lpstr>
      <vt:lpstr>Art. 5 dlgs 149 del 2011</vt:lpstr>
      <vt:lpstr>1.    Il Ministero dell'economia e delle finanze - Dipartimento della Ragioneria generale dello Stato può attivare verifiche sulla regolarità della gestione amministrativo-contabile, ai sensi dell'articolo 14, comma 1, lettera d), della legge 31 dicembre 2009, n. 196, anche nei confronti delle regioni e delle province autonome di Trento e di Bolzano, oltre che negli altri casi previsti dalla legge, qualora un ente evidenzi situazioni di squilibrio finanziario riferibili ai seguenti indicatori: a)  ripetuto utilizzo dell'anticipazione di tesoreria; b)  disequilibrio consolidato della parte corrente del bilancio; c)  anomale modalità di gestione dei servizi per conto di terzi; c-bis)  aumento non giustificato delle spese in favore dei gruppi consiliari e degli organi istituzionali.</vt:lpstr>
      <vt:lpstr>Quindi controllo costante e concomitante degli equilibri finanziari</vt:lpstr>
      <vt:lpstr>Intervento collaborativo della Corte dei conti. Verifica degli equilibri</vt:lpstr>
      <vt:lpstr>Infatti, ulteriore questione è quella della tenuta finanziaria dei bilanci, in uno con la riforma della contabilità (dlgs 118 del 2011)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2025-06-08T15:21:41Z</dcterms:modified>
</cp:coreProperties>
</file>