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ECEFC5-5F5E-910C-A671-0FEACC574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E3E3B19-8A63-C655-2FFD-57B0452ED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E79BB7-BABA-052E-57F1-01404E1E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91386-97B6-4509-B8BD-026706BFEC73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ACAA26-1042-1610-007B-BC2C6C91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C97899-D7DB-57EB-BDF0-CE066C5D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52782-5A00-476D-882D-22F6CDE62437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E275C63-0126-D1AA-FC38-1190020AA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3989" y="304149"/>
            <a:ext cx="1539807" cy="5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1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D715A3-4FDD-1748-B82E-347C5311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91386-97B6-4509-B8BD-026706BFEC73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09E8A85-D778-5CC1-3B91-7CFF34CA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800E57-C0C0-5892-C31E-BEC5526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52782-5A00-476D-882D-22F6CDE62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03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FD8025-2E2E-2268-A847-C3AAA7C0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0C5F39-0EE5-C20A-208B-094FC3C9B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619D67-D7B4-DF0A-4F9E-38B0BB8B6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D9D21A-6FC2-41C3-4229-23FA219F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91386-97B6-4509-B8BD-026706BFEC73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6E40F8-469A-E42A-E274-8A6D06C4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B46ABD-CB2E-956A-6FF0-B4E22F0D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52782-5A00-476D-882D-22F6CDE62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28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6F3C3F-A097-D7ED-1D1A-DC1436DE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F4112DE-9363-1614-0B7C-47C8BB99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29FDBF-2ABF-CF18-BE63-43F5C4C0C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340FF0-2E5B-6654-DC4E-F4D8525C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91386-97B6-4509-B8BD-026706BFEC73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2037B2-D8FA-48FB-E1A7-0C7E0303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6C5A40-9396-72EA-F92B-2A052BCF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52782-5A00-476D-882D-22F6CDE62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617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6B52AF-D24D-0BDE-76AE-DE017054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8608DC-DEAE-9812-01D8-A1317CA17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2F1F1C-8EEF-C8AF-8644-B968A112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91386-97B6-4509-B8BD-026706BFEC73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79D953-5E8B-F068-EF22-D494B3BC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B75887-0319-6B85-CD07-DFDF10BB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52782-5A00-476D-882D-22F6CDE62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789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EAC12B6-4734-0F1B-CB74-E0995A929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3455CE-97FE-10EA-F619-5FF73EC1E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AF392B-E23D-F0A8-4F4D-EDA91A6E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91386-97B6-4509-B8BD-026706BFEC73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48C206-FA80-AB0A-2773-FA3D26A1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EBF43A-7680-EF8C-2423-7DF51E90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52782-5A00-476D-882D-22F6CDE62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97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6EF9EB-B005-9B1C-EE1B-7EA94F7E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8665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E0259-8F1B-52A0-C4C2-359A73EB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6652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92D4E6-B19C-5B26-41FB-DB3AB638E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4848AA-BEB0-65F8-170C-89A80B61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91386-97B6-4509-B8BD-026706BFEC73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C85F53-6237-75EC-EA20-7137CC38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53543B-37FD-2728-5BD3-4D35EF7B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52782-5A00-476D-882D-22F6CDE62437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99B55EE-6013-6E5C-0119-7C52F14BB6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96" t="11430" r="7356" b="75270"/>
          <a:stretch/>
        </p:blipFill>
        <p:spPr>
          <a:xfrm>
            <a:off x="781455" y="136525"/>
            <a:ext cx="8845716" cy="76200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20E2B73-7149-1599-7EC6-181BC91BB6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58" y="224136"/>
            <a:ext cx="1307136" cy="4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477579-EE1D-E3CA-4526-FAE602AE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3EE8E33-C99F-E286-F34E-4EE9AF17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91386-97B6-4509-B8BD-026706BFEC73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A1EB40-C0A1-32CA-D2CE-68AFB492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7074A7-2B91-DE0E-F822-40510AD5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52782-5A00-476D-882D-22F6CDE62437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7DCF87-0A07-856C-320D-0A5190A35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96" t="11430" r="7356" b="75270"/>
          <a:stretch/>
        </p:blipFill>
        <p:spPr>
          <a:xfrm>
            <a:off x="838200" y="527224"/>
            <a:ext cx="8845716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9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9D9712-609B-54C4-1E16-AD2A153A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130B6B6-E5ED-932F-47E4-3BA4E9DF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91386-97B6-4509-B8BD-026706BFEC73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8BC6CE-6FE3-0B28-A23C-19AD2D03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550E3B-2184-B07C-2019-4FE7A009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52782-5A00-476D-882D-22F6CDE62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19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13E9C-675B-7A34-6D54-93EE451E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0EA5A8-414D-8E95-2E69-43863075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0D3BE5-9E70-DF30-3C20-882A2D7F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91386-97B6-4509-B8BD-026706BFEC73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DDB350-DAC5-A944-369A-191B53CA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24809F-0746-05B8-66EC-C0D5B02A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52782-5A00-476D-882D-22F6CDE62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35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ED9D10-B95F-3916-E6BB-9B8E16AB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327E3-00E2-A7F9-A8B8-DB06F0CB1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FCEF6E-E5C4-9ACC-B2D3-AE8164137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25438F-A4F4-A41D-A4D8-56FF4FA1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91386-97B6-4509-B8BD-026706BFEC73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0D4D0A-1E9A-1289-F5FF-E48465B1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277753-5152-1F8B-5727-BDC889DB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52782-5A00-476D-882D-22F6CDE62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36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F5EDDF-5BCD-2CFA-03A4-817A2793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46C65C-A744-EAA6-EA66-546CC7037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D5709F1-B266-D853-E2F0-FFABB055E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6A2D2C-12EE-EEE4-8912-EC2D9C098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4D6AC0-72D8-DC6B-43DF-88BBFA054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2A45BB3-8420-77DD-474E-8362C6B5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91386-97B6-4509-B8BD-026706BFEC73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318EB1-CB89-0E71-5187-B418ECD4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9574C2-97CB-2741-C409-B6AA4A1E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52782-5A00-476D-882D-22F6CDE62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32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A00B61-07D4-0D0C-E1AD-C78F3728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838510-2507-3EB8-C75E-09EB42BE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91386-97B6-4509-B8BD-026706BFEC73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7BE3B9-782D-2F7F-6E21-E3B224C7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5BE319-E9AB-862B-3843-8F24FD58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52782-5A00-476D-882D-22F6CDE62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74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304BD3-A9F5-D3BA-66A9-79E6654AE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958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Corso di formazione manageriale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800" b="1" i="0" dirty="0">
                <a:solidFill>
                  <a:srgbClr val="49535D"/>
                </a:solidFill>
                <a:effectLst/>
                <a:latin typeface="Titillium Web" panose="00000500000000000000" pitchFamily="2" charset="0"/>
              </a:rPr>
              <a:t>RUP QUALIFIED PROJECT MANAGER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MODULO 1 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RIFORMA DEI CONTRATTI PUBBLICI</a:t>
            </a:r>
          </a:p>
        </p:txBody>
      </p:sp>
      <p:sp>
        <p:nvSpPr>
          <p:cNvPr id="7" name="Elaborazione 6">
            <a:extLst>
              <a:ext uri="{FF2B5EF4-FFF2-40B4-BE49-F238E27FC236}">
                <a16:creationId xmlns:a16="http://schemas.microsoft.com/office/drawing/2014/main" id="{E9C54220-0D96-7B14-E4D8-005E9C0E3519}"/>
              </a:ext>
            </a:extLst>
          </p:cNvPr>
          <p:cNvSpPr/>
          <p:nvPr userDrawn="1"/>
        </p:nvSpPr>
        <p:spPr>
          <a:xfrm>
            <a:off x="838200" y="365125"/>
            <a:ext cx="10436157" cy="12811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3FD774E-8B43-C396-0E40-28A7A583C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5796" t="11430" r="7356" b="75270"/>
          <a:stretch/>
        </p:blipFill>
        <p:spPr>
          <a:xfrm>
            <a:off x="437580" y="185738"/>
            <a:ext cx="10836777" cy="93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9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it-IT" sz="2000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5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2.wdp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4.wdp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5.wdp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7.wdp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8.wdp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0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29.wdp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1.wdp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3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5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6.wdp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9.wdp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0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4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4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5756A7-38A3-030F-295F-1FA6CA90C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71" y="2512296"/>
            <a:ext cx="9144000" cy="2387600"/>
          </a:xfrm>
        </p:spPr>
        <p:txBody>
          <a:bodyPr/>
          <a:lstStyle/>
          <a:p>
            <a:r>
              <a:rPr lang="it-IT" sz="4000" dirty="0"/>
              <a:t>Corso di formazione manageriale </a:t>
            </a:r>
            <a:br>
              <a:rPr lang="it-IT" sz="2800" dirty="0"/>
            </a:br>
            <a:r>
              <a:rPr lang="it-IT" sz="4800" b="1" dirty="0">
                <a:solidFill>
                  <a:srgbClr val="C00000"/>
                </a:solidFill>
              </a:rPr>
              <a:t>PROJECT MANAGER PER RUP</a:t>
            </a:r>
            <a:br>
              <a:rPr lang="it-IT" sz="4800" b="1" dirty="0">
                <a:solidFill>
                  <a:srgbClr val="C00000"/>
                </a:solidFill>
              </a:rPr>
            </a:br>
            <a:br>
              <a:rPr lang="it-IT" sz="4800" b="1" dirty="0">
                <a:solidFill>
                  <a:srgbClr val="C00000"/>
                </a:solidFill>
              </a:rPr>
            </a:br>
            <a:r>
              <a:rPr lang="it-IT" sz="2800" i="1" dirty="0"/>
              <a:t>Qualificato </a:t>
            </a:r>
            <a:r>
              <a:rPr lang="it-IT" sz="2800" i="1" dirty="0" err="1"/>
              <a:t>Cepas</a:t>
            </a:r>
            <a:r>
              <a:rPr lang="it-IT" sz="2800" i="1" dirty="0"/>
              <a:t> Bureau Veritas al Nr. 150/18 - Organismo di Certificazione delle Professionalità e della Formazione riconosciuto da Accredia</a:t>
            </a:r>
          </a:p>
        </p:txBody>
      </p:sp>
    </p:spTree>
    <p:extLst>
      <p:ext uri="{BB962C8B-B14F-4D97-AF65-F5344CB8AC3E}">
        <p14:creationId xmlns:p14="http://schemas.microsoft.com/office/powerpoint/2010/main" val="157744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63884-0AC5-1947-4A3D-EDA9AD80B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03A36B2-76C8-0B41-F180-049AABB83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8652" y="1905715"/>
            <a:ext cx="7074693" cy="495228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5252A45-C44C-BDB7-2BF5-65F5D0CA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A5AF0E-67DA-208E-430C-AF8FDF5FB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558652" y="1689107"/>
            <a:ext cx="8354591" cy="3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C250D-DB45-7AA4-7A02-5F6F8D2E7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E7C4F9-04F0-2CA8-4F7B-059DDC4A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AF78D2-D90B-B844-FA23-20E4C67A7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3664" y="1907030"/>
            <a:ext cx="7464671" cy="495097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F2F320E-F4EE-2813-AB76-0C33432BA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558652" y="1644137"/>
            <a:ext cx="8354591" cy="3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2074B-E00A-ED91-CCDE-C0AD183B7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19ED3-EFE1-9046-DF8E-7ED73940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6E9EAB-1398-8A19-359F-CA7DBA8AA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558652" y="1644137"/>
            <a:ext cx="8354591" cy="3072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C54DA6E-87FC-1E1A-7A40-E497705CB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3581" y="1912125"/>
            <a:ext cx="7564838" cy="49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8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EEE51-F11F-F1C9-96AA-055BA26A4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7510D-D39E-6E35-266B-F6FA2D40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A78466-5AB5-229E-5FB3-A235B8317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348790" y="1995230"/>
            <a:ext cx="8354591" cy="3072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BF31F89-D895-0B1C-5A5A-74B54D6A9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3467" y="2361313"/>
            <a:ext cx="8345065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4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359D3-281F-ABF1-6ABD-8D8DB6343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6EF5DF-D1DD-585F-3C07-9FED31B6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7231FB-0374-34CB-0FC6-CCEC2F9D0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649760"/>
            <a:ext cx="8354591" cy="3072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5102D60-D5BC-E8B7-AB12-9DE88A9BF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159" y="1956989"/>
            <a:ext cx="7715682" cy="486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8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4D11E-D4BD-3495-5011-3D0CD38A7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6FFDA-1A75-CF48-5E1D-A3DE69D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F17C238-7D56-D9E6-3D9E-C14E0381D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2178708"/>
            <a:ext cx="8354591" cy="3072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F7E5730-2102-289F-9E21-55228E10E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8231" y="2728269"/>
            <a:ext cx="8335538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8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01EC8-0552-0AD1-607A-F08330157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72012-A149-AE43-42CA-0187B35A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979DB7C-093A-560D-FFA2-EA9D2DE19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2178708"/>
            <a:ext cx="8354591" cy="3072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AB68D50-2807-2EFA-EBF0-3385B9C89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8231" y="3380282"/>
            <a:ext cx="8335538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9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409A1-039A-B1B6-A858-1993BB732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3743C3-DEC7-4AAB-6B56-88094AD6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551E99-AEEB-2A16-2AD0-5B143BD23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47B0625-5D98-F0D4-A31D-82DF22644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3941" y="2004900"/>
            <a:ext cx="8364117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29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A5E0A-9C2A-5C72-7A18-71BD7CF39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1EA738-2813-D644-E20A-8B20E6A5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A01F32-A6FE-9708-ACED-84081F2F1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B16ACE3-FDDD-7559-0AB1-05C96A792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0125" y="2089990"/>
            <a:ext cx="8411749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4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A3C8D-EACB-7C63-698E-E297E3DED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FC74A-CAA8-ED6F-C7A5-02EDAF19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0E7CB4-04E5-41AA-6EC7-C56A4D0F8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619048D-EC6C-61EE-3092-FBEA79896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7757" y="3419186"/>
            <a:ext cx="8316486" cy="338184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F2B0D18-9D78-B07A-68A6-2AD61E532C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8704" y="2074713"/>
            <a:ext cx="8354591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A61186-DDC1-6322-C4EC-D57782724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3654"/>
            <a:ext cx="10515600" cy="4374023"/>
          </a:xfrm>
        </p:spPr>
        <p:txBody>
          <a:bodyPr/>
          <a:lstStyle/>
          <a:p>
            <a:r>
              <a:rPr lang="it-IT" sz="4400" dirty="0"/>
              <a:t>Corso di formazione manageriale </a:t>
            </a:r>
            <a:br>
              <a:rPr lang="it-IT" sz="3200" dirty="0"/>
            </a:br>
            <a:r>
              <a:rPr lang="it-IT" sz="5400" b="1" dirty="0">
                <a:solidFill>
                  <a:srgbClr val="C00000"/>
                </a:solidFill>
              </a:rPr>
              <a:t>PROJECT MANAGEMENT PER RUP</a:t>
            </a:r>
            <a:br>
              <a:rPr lang="it-IT" sz="5400" b="1" dirty="0">
                <a:solidFill>
                  <a:srgbClr val="C00000"/>
                </a:solidFill>
              </a:rPr>
            </a:br>
            <a:br>
              <a:rPr lang="it-IT" sz="5400" b="1" dirty="0">
                <a:solidFill>
                  <a:srgbClr val="C00000"/>
                </a:solidFill>
              </a:rPr>
            </a:br>
            <a:r>
              <a:rPr lang="it-IT" sz="2400" dirty="0">
                <a:latin typeface="Calibri" panose="020F0502020204030204" pitchFamily="34" charset="0"/>
              </a:rPr>
              <a:t>Modulo LA RIFORMA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DEI CONTRATTI PUBBLICI</a:t>
            </a:r>
            <a:b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Argomento: UNI 11648 – Aggiornamento della disciplina del Project Management</a:t>
            </a:r>
            <a:b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Docente: Ing. Francesca Chirico</a:t>
            </a:r>
            <a:r>
              <a:rPr lang="it-IT" sz="5400" b="1" dirty="0">
                <a:solidFill>
                  <a:srgbClr val="C00000"/>
                </a:solidFill>
              </a:rPr>
              <a:t>		</a:t>
            </a:r>
            <a:br>
              <a:rPr lang="it-IT" sz="5400" b="1" dirty="0">
                <a:solidFill>
                  <a:srgbClr val="C00000"/>
                </a:solidFill>
              </a:rPr>
            </a:br>
            <a:br>
              <a:rPr lang="it-IT" sz="5400" b="1" dirty="0">
                <a:solidFill>
                  <a:srgbClr val="C00000"/>
                </a:solidFill>
              </a:rPr>
            </a:br>
            <a:br>
              <a:rPr lang="it-IT" sz="5400" b="1" dirty="0">
                <a:solidFill>
                  <a:srgbClr val="C00000"/>
                </a:solidFill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4978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C8214-B9E8-2F43-E4BF-EDB27CC4A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DCCF1-BDD3-DB5C-F97B-2A57499F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166476-1851-CAC7-ECE7-DE7F04547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CC760DD-042F-E1F5-1A80-E53579137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3322" y="2089990"/>
            <a:ext cx="7845356" cy="46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1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12DE3-BE84-5BE4-0978-CE44A5567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34D38A-60FF-7300-7975-F54884EEE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58B3A60-3A63-7A38-771A-33E5C429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A217CAC-C616-6B27-79FA-B1D3C5BD8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4415" y="2270998"/>
            <a:ext cx="8383170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E0B65-005B-B5DA-166E-6DFEBF310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12E30-D72C-0EE3-11C2-ABDB2531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E9090C-ED00-5F5F-05AC-0B8E810EB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0F7448-8660-2BBE-EF38-D68B04325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8704" y="2089990"/>
            <a:ext cx="8354591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11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1BF9B-E877-F187-7857-F80FA6FEF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A71CB-75DA-A4EF-B575-8E7FC0B5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202164-250D-590B-FCF9-976CF8C2B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41C83A6-8DCD-429D-CBDC-2C6FAB384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5782" y="2089990"/>
            <a:ext cx="8080436" cy="47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96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26FBE-C68F-C2D6-05D7-1F5046638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BC5683-0C56-0E21-E9E6-BE8035CA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579A844-F1E5-CF2D-617B-2899AA82B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F2F129C-C939-B394-BC38-5E319F49A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3941" y="2254253"/>
            <a:ext cx="8364117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4DE40-378C-2635-672E-3DAE9ACB6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1458D-B8E5-365B-C2F9-DA1203AD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7A5738-C415-E3D5-4EDF-227135B7D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E070C6C-BA29-7E8D-996A-7487CD9EA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3941" y="2132941"/>
            <a:ext cx="8364117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4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DD82C-7350-04DB-F2A7-1C6DB90E6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310400-6AB3-42E0-9271-FF297919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D5A0D2-D7B0-758F-048E-42D22086D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0E1074D-162E-7C84-300C-9F08E1E17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8231" y="2089990"/>
            <a:ext cx="8335538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15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94B18-FB57-60BC-E6C1-7B765D8D9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6EED9-00A2-FB1E-3834-C8102080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124246A-EA07-3618-6769-19316D7DA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141" y="4024804"/>
            <a:ext cx="7421102" cy="278822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F1374CE-C925-3EC7-20E3-A4765DC47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D4C96C5-6A8D-C5E9-47A3-5BC40B176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3141" y="2171524"/>
            <a:ext cx="7440154" cy="22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83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0AC58-1A3A-BC66-B275-8537611C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0AF22-CDA1-5455-0335-1EC63DC9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0590AE-E168-5DFC-3912-5FA259151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ECE9B83-2455-6C3E-B630-AAF709B86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8704" y="2171046"/>
            <a:ext cx="8354591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04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4CB69-900E-DFCA-3A3E-F893F546C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1594A-3BAC-7830-00C5-968A1C0C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64AB14-1AD7-B5CA-BB24-DF222C15E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D7CAC96-40E2-1CCE-DCF2-AD0BDA127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8231" y="2362341"/>
            <a:ext cx="8335538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3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8DF9D0-E99B-F8E9-025E-D6ED6472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059"/>
            <a:ext cx="10515600" cy="5378823"/>
          </a:xfrm>
        </p:spPr>
        <p:txBody>
          <a:bodyPr/>
          <a:lstStyle/>
          <a:p>
            <a:r>
              <a:rPr lang="it-IT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norma UNI relativa al Project Management ha previsto un aggiornamento della ISO 21500 e 21502 del 2021 con la </a:t>
            </a:r>
            <a:r>
              <a:rPr lang="it-IT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 11648 del 2022 </a:t>
            </a:r>
            <a:r>
              <a:rPr lang="it-IT" sz="3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“Attività professionali non regolamentate – Project Manager – Requisiti di conoscenza, abilità, autonomia e responsabilità” </a:t>
            </a:r>
            <a:r>
              <a:rPr lang="it-IT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 aggiornamento rispetto a quella del 2016.</a:t>
            </a:r>
            <a:br>
              <a:rPr lang="it-IT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nuova norma definisce i </a:t>
            </a:r>
            <a:r>
              <a:rPr lang="it-IT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requisiti relativi all’attività professionale del Project Manager </a:t>
            </a:r>
            <a:r>
              <a:rPr lang="it-IT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definendo compiti e attività specifiche, identificando i relativi contenuti in termini di conoscenze e abilità così da identificare chiaramente il livello di autonomia e responsabilità in coerenza con il Quadro nazionale delle Qualificazioni</a:t>
            </a:r>
          </a:p>
        </p:txBody>
      </p:sp>
    </p:spTree>
    <p:extLst>
      <p:ext uri="{BB962C8B-B14F-4D97-AF65-F5344CB8AC3E}">
        <p14:creationId xmlns:p14="http://schemas.microsoft.com/office/powerpoint/2010/main" val="3699436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CBA95-2507-C5A6-152D-E8953D5B6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4460-F3CA-15F3-584C-674D8C25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325DB6-9D1F-F667-9C91-A15F302BB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66544A7-54A4-6235-B7FF-151FDC844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8812" y="2056262"/>
            <a:ext cx="7914376" cy="470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69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BA709-02EB-9A54-CD81-3D37D850D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69F54-22D6-4E0F-F2C7-8B03598E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31D10B0-FFFE-6202-8109-A3E45EBAE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290BEE3-D598-1720-C331-F524AD80E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3467" y="2358561"/>
            <a:ext cx="8345065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25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A4083-58A8-5EFB-875C-A96932DB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2F2EAF-F389-61FE-62BB-63483B6C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CF486D-349B-D2C3-0A1A-F3370A55A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34B9A63-02BB-DDF5-B43C-01E238A3F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3279" y="2303492"/>
            <a:ext cx="6750570" cy="177646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234F888-F5F0-3672-C36E-69C61F58BE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3278" y="4047782"/>
            <a:ext cx="6755333" cy="28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65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BDF34-83E8-8928-705E-C1D1C08DF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B39734-9DC6-52AE-48AF-34DF0679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BC44EF-CAC3-3D05-9275-1685255E5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93972"/>
          <a:stretch/>
        </p:blipFill>
        <p:spPr>
          <a:xfrm>
            <a:off x="2999209" y="1782761"/>
            <a:ext cx="8354591" cy="3072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A8C6631-D7CC-0113-F116-7D64E7EC4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286" y="2089990"/>
            <a:ext cx="6537505" cy="47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49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65A64-DC43-5CA7-2F9F-86B37BEDD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83A15E-38B9-105A-EC9B-153D7AEA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E8877D-8A9F-F6D9-60C4-6CDBECFA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2048" y="1807554"/>
            <a:ext cx="7307904" cy="50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09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07294-8B4C-0C23-6B1A-3A672AD9D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07B16-C01A-8E29-F56C-6DC3A7A2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F72075-E2D0-A9EE-C500-66B1B0BC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299" b="93699"/>
          <a:stretch/>
        </p:blipFill>
        <p:spPr>
          <a:xfrm>
            <a:off x="3171102" y="1807554"/>
            <a:ext cx="5459092" cy="31822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F424426-A4EB-4644-0A4F-E2DD66855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1102" y="2125778"/>
            <a:ext cx="5849795" cy="463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11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AA94F-BD74-D3B4-D217-368F9093D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ADB25F-E8C1-9625-F935-068B0EEE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D559F47-C967-41E4-7627-DEF1E6FA7C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133" b="93244"/>
          <a:stretch/>
        </p:blipFill>
        <p:spPr>
          <a:xfrm>
            <a:off x="3171102" y="1807554"/>
            <a:ext cx="5398132" cy="34121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93F7E53-EDA2-5280-4EB3-C787DB37A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2786" y="2148768"/>
            <a:ext cx="6186428" cy="46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64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13FE7-83E7-5A2B-F5EC-37D9954EA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6D4BE-0381-A71F-FAD0-459F7BBF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35FD185-F52D-B9A9-BC80-1E1FFEF3A5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682" b="94270"/>
          <a:stretch/>
        </p:blipFill>
        <p:spPr>
          <a:xfrm>
            <a:off x="3171102" y="1807555"/>
            <a:ext cx="5284921" cy="28939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C81A757-C3E6-BCFD-1A4F-27511CBED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4165" y="2096952"/>
            <a:ext cx="4742205" cy="47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45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256AB-8E28-17A6-22B8-927F586F7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FD2CC3-4C94-92D5-C0E2-15B9FFC9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25A9D0-438A-8A2C-92F4-EE512D4E9B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894" b="93378"/>
          <a:stretch/>
        </p:blipFill>
        <p:spPr>
          <a:xfrm>
            <a:off x="3171102" y="1807554"/>
            <a:ext cx="5415549" cy="33446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9AC99F9-706A-8241-2F44-F07235424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875" y="2142018"/>
            <a:ext cx="6296250" cy="47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7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B54C8-2B9D-7F96-AB38-6AD57DC52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8FBDC1-E452-67B1-CFF6-18E4AD62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ELEMENTI PER LA VALUTAZIONE DELLA CONFORMITA’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40E0B6-97A4-4082-FCEB-E81031D6077B}"/>
              </a:ext>
            </a:extLst>
          </p:cNvPr>
          <p:cNvSpPr txBox="1"/>
          <p:nvPr/>
        </p:nvSpPr>
        <p:spPr>
          <a:xfrm>
            <a:off x="983877" y="1936376"/>
            <a:ext cx="40004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La norma fornisce gli elementi necessari a valutare la conformità di preparazione e i risultati dell’apprendimento per il processo di certificazione di terza parte anche detto «esame di certificazione»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4C35D78-A02A-CFC2-C3D8-493B976C4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1905" y="1825098"/>
            <a:ext cx="5596217" cy="50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290DB-68BC-0B41-9E30-D532E85C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dirty="0"/>
              <a:t>Riferimenti normativi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4B7DC5-2E2F-8F57-F62D-91BF328233FB}"/>
              </a:ext>
            </a:extLst>
          </p:cNvPr>
          <p:cNvSpPr txBox="1"/>
          <p:nvPr/>
        </p:nvSpPr>
        <p:spPr>
          <a:xfrm>
            <a:off x="983876" y="1936376"/>
            <a:ext cx="102242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 norme riportate come riferimento all’interno della UNI 11648 sono le seguenti:</a:t>
            </a:r>
          </a:p>
          <a:p>
            <a:endParaRPr lang="it-IT" dirty="0">
              <a:latin typeface="+mj-lt"/>
            </a:endParaRPr>
          </a:p>
          <a:p>
            <a:pPr algn="l">
              <a:spcBef>
                <a:spcPts val="600"/>
              </a:spcBef>
            </a:pPr>
            <a:r>
              <a:rPr lang="it-IT" b="0" i="0" u="none" strike="noStrike" dirty="0">
                <a:solidFill>
                  <a:srgbClr val="5F5FA5"/>
                </a:solidFill>
                <a:effectLst/>
                <a:latin typeface="+mj-lt"/>
              </a:rPr>
              <a:t>UNI 11506</a:t>
            </a:r>
            <a:r>
              <a:rPr lang="it-IT" b="0" i="0" dirty="0">
                <a:solidFill>
                  <a:srgbClr val="3A3B32"/>
                </a:solidFill>
                <a:effectLst/>
                <a:latin typeface="+mj-lt"/>
              </a:rPr>
              <a:t> Attività professionali non regolamentate – Figure professionali operanti nel settore ICT - Requisiti per la valutazione della conformità delle conoscenze, abilità, autonomia e responsabilità per i profili professionali ICT basati sul modello e-CF</a:t>
            </a:r>
          </a:p>
          <a:p>
            <a:pPr algn="l">
              <a:spcBef>
                <a:spcPts val="600"/>
              </a:spcBef>
            </a:pPr>
            <a:r>
              <a:rPr lang="it-IT" b="0" i="0" u="none" strike="noStrike" dirty="0">
                <a:solidFill>
                  <a:srgbClr val="5F5FA5"/>
                </a:solidFill>
                <a:effectLst/>
                <a:latin typeface="+mj-lt"/>
              </a:rPr>
              <a:t>UNI 11621-2 </a:t>
            </a:r>
            <a:r>
              <a:rPr lang="it-IT" b="0" i="0" dirty="0">
                <a:solidFill>
                  <a:srgbClr val="3A3B32"/>
                </a:solidFill>
                <a:effectLst/>
                <a:latin typeface="+mj-lt"/>
              </a:rPr>
              <a:t>Attività professionali non regolamentate - Profili di ruolo professionale per l'ICT - Parte 2: Profili europei di ruolo professionale per l'ICT di "seconda generazione"</a:t>
            </a:r>
          </a:p>
          <a:p>
            <a:pPr algn="l">
              <a:spcBef>
                <a:spcPts val="600"/>
              </a:spcBef>
            </a:pPr>
            <a:r>
              <a:rPr lang="it-IT" b="0" i="0" u="none" strike="noStrike" dirty="0">
                <a:solidFill>
                  <a:srgbClr val="5F5FA5"/>
                </a:solidFill>
                <a:effectLst/>
                <a:latin typeface="+mj-lt"/>
              </a:rPr>
              <a:t>UNI ISO 21500</a:t>
            </a:r>
            <a:r>
              <a:rPr lang="it-IT" b="0" i="0" dirty="0">
                <a:solidFill>
                  <a:srgbClr val="3A3B32"/>
                </a:solidFill>
                <a:effectLst/>
                <a:latin typeface="+mj-lt"/>
              </a:rPr>
              <a:t> Gestione dei progetti, dei programmi e del portfolio - Contesto e concetti</a:t>
            </a:r>
          </a:p>
          <a:p>
            <a:pPr algn="l">
              <a:spcBef>
                <a:spcPts val="600"/>
              </a:spcBef>
            </a:pPr>
            <a:r>
              <a:rPr lang="it-IT" b="0" i="0" u="none" strike="noStrike" dirty="0">
                <a:solidFill>
                  <a:srgbClr val="5F5FA5"/>
                </a:solidFill>
                <a:effectLst/>
                <a:latin typeface="+mj-lt"/>
              </a:rPr>
              <a:t>UNI ISO 21502</a:t>
            </a:r>
            <a:r>
              <a:rPr lang="it-IT" b="0" i="0" dirty="0">
                <a:solidFill>
                  <a:srgbClr val="3A3B32"/>
                </a:solidFill>
                <a:effectLst/>
                <a:latin typeface="+mj-lt"/>
              </a:rPr>
              <a:t> Gestione dei progetti, dei programmi e del portfolio - Guida alla gestione dei progetti (project management)</a:t>
            </a:r>
          </a:p>
          <a:p>
            <a:pPr algn="l">
              <a:spcBef>
                <a:spcPts val="600"/>
              </a:spcBef>
            </a:pPr>
            <a:r>
              <a:rPr lang="it-IT" b="0" i="0" u="none" strike="noStrike" dirty="0">
                <a:solidFill>
                  <a:srgbClr val="5F5FA5"/>
                </a:solidFill>
                <a:effectLst/>
                <a:latin typeface="+mj-lt"/>
              </a:rPr>
              <a:t>UNI CEI EN ISO/IEC 17024</a:t>
            </a:r>
            <a:r>
              <a:rPr lang="it-IT" b="0" i="0" dirty="0">
                <a:solidFill>
                  <a:srgbClr val="3A3B32"/>
                </a:solidFill>
                <a:effectLst/>
                <a:latin typeface="+mj-lt"/>
              </a:rPr>
              <a:t> Valutazione della conformità - Requisiti generali per organismi che eseguono la certificazione di persone</a:t>
            </a:r>
          </a:p>
          <a:p>
            <a:pPr algn="l">
              <a:spcBef>
                <a:spcPts val="600"/>
              </a:spcBef>
            </a:pPr>
            <a:r>
              <a:rPr lang="it-IT" b="0" i="0" u="none" strike="noStrike" dirty="0">
                <a:solidFill>
                  <a:srgbClr val="5F5FA5"/>
                </a:solidFill>
                <a:effectLst/>
                <a:latin typeface="+mj-lt"/>
              </a:rPr>
              <a:t>CEN Guide 14</a:t>
            </a:r>
            <a:r>
              <a:rPr lang="it-IT" b="0" i="0" dirty="0">
                <a:solidFill>
                  <a:srgbClr val="3A3B32"/>
                </a:solidFill>
                <a:effectLst/>
                <a:latin typeface="+mj-lt"/>
              </a:rPr>
              <a:t> Common policy </a:t>
            </a:r>
            <a:r>
              <a:rPr lang="it-IT" b="0" i="0" dirty="0" err="1">
                <a:solidFill>
                  <a:srgbClr val="3A3B32"/>
                </a:solidFill>
                <a:effectLst/>
                <a:latin typeface="+mj-lt"/>
              </a:rPr>
              <a:t>guidance</a:t>
            </a:r>
            <a:r>
              <a:rPr lang="it-IT" b="0" i="0" dirty="0">
                <a:solidFill>
                  <a:srgbClr val="3A3B32"/>
                </a:solidFill>
                <a:effectLst/>
                <a:latin typeface="+mj-lt"/>
              </a:rPr>
              <a:t> for </a:t>
            </a:r>
            <a:r>
              <a:rPr lang="it-IT" b="0" i="0" dirty="0" err="1">
                <a:solidFill>
                  <a:srgbClr val="3A3B32"/>
                </a:solidFill>
                <a:effectLst/>
                <a:latin typeface="+mj-lt"/>
              </a:rPr>
              <a:t>addressing</a:t>
            </a:r>
            <a:r>
              <a:rPr lang="it-IT" b="0" i="0" dirty="0">
                <a:solidFill>
                  <a:srgbClr val="3A3B32"/>
                </a:solidFill>
                <a:effectLst/>
                <a:latin typeface="+mj-lt"/>
              </a:rPr>
              <a:t> </a:t>
            </a:r>
            <a:r>
              <a:rPr lang="it-IT" b="0" i="0" dirty="0" err="1">
                <a:solidFill>
                  <a:srgbClr val="3A3B32"/>
                </a:solidFill>
                <a:effectLst/>
                <a:latin typeface="+mj-lt"/>
              </a:rPr>
              <a:t>standardisation</a:t>
            </a:r>
            <a:r>
              <a:rPr lang="it-IT" b="0" i="0" dirty="0">
                <a:solidFill>
                  <a:srgbClr val="3A3B32"/>
                </a:solidFill>
                <a:effectLst/>
                <a:latin typeface="+mj-lt"/>
              </a:rPr>
              <a:t> on </a:t>
            </a:r>
            <a:r>
              <a:rPr lang="it-IT" b="0" i="0" dirty="0" err="1">
                <a:solidFill>
                  <a:srgbClr val="3A3B32"/>
                </a:solidFill>
                <a:effectLst/>
                <a:latin typeface="+mj-lt"/>
              </a:rPr>
              <a:t>qualification</a:t>
            </a:r>
            <a:r>
              <a:rPr lang="it-IT" b="0" i="0" dirty="0">
                <a:solidFill>
                  <a:srgbClr val="3A3B32"/>
                </a:solidFill>
                <a:effectLst/>
                <a:latin typeface="+mj-lt"/>
              </a:rPr>
              <a:t> of </a:t>
            </a:r>
            <a:r>
              <a:rPr lang="it-IT" b="0" i="0" dirty="0" err="1">
                <a:solidFill>
                  <a:srgbClr val="3A3B32"/>
                </a:solidFill>
                <a:effectLst/>
                <a:latin typeface="+mj-lt"/>
              </a:rPr>
              <a:t>professions</a:t>
            </a:r>
            <a:r>
              <a:rPr lang="it-IT" b="0" i="0" dirty="0">
                <a:solidFill>
                  <a:srgbClr val="3A3B32"/>
                </a:solidFill>
                <a:effectLst/>
                <a:latin typeface="+mj-lt"/>
              </a:rPr>
              <a:t> and </a:t>
            </a:r>
            <a:r>
              <a:rPr lang="it-IT" b="0" i="0" dirty="0" err="1">
                <a:solidFill>
                  <a:srgbClr val="3A3B32"/>
                </a:solidFill>
                <a:effectLst/>
                <a:latin typeface="+mj-lt"/>
              </a:rPr>
              <a:t>personnel</a:t>
            </a:r>
            <a:endParaRPr lang="it-IT" b="0" i="0" dirty="0">
              <a:solidFill>
                <a:srgbClr val="3A3B32"/>
              </a:solidFill>
              <a:effectLst/>
              <a:latin typeface="+mj-lt"/>
            </a:endParaRPr>
          </a:p>
          <a:p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4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32970-AFFB-1D2D-888D-029F83013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353F6F-EDE3-AA57-FBC6-97E723C8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ELEMENTI PER LA VALUTAZIONE DELLA CONFORMITA’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0816E2-36E4-B31A-CCCC-2C688C24AE37}"/>
              </a:ext>
            </a:extLst>
          </p:cNvPr>
          <p:cNvSpPr txBox="1"/>
          <p:nvPr/>
        </p:nvSpPr>
        <p:spPr>
          <a:xfrm>
            <a:off x="983877" y="1936376"/>
            <a:ext cx="9289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 metodi di valutazione dei risultati dell’apprendimento non formale e informale devono prendere in considerazione, ai fini della valutazione:</a:t>
            </a:r>
          </a:p>
          <a:p>
            <a:pPr algn="just"/>
            <a:endParaRPr lang="it-IT" sz="2400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Analisi del curriculum vitae integrato da documentazioni comprovanti le attività lavorative e formative dichiarate dal candidato;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Esame scritto per la valutazione delle conoscenze con prova con domande a risposta chiusa, prova con domande a risposta aperta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Esame orale</a:t>
            </a:r>
          </a:p>
        </p:txBody>
      </p:sp>
    </p:spTree>
    <p:extLst>
      <p:ext uri="{BB962C8B-B14F-4D97-AF65-F5344CB8AC3E}">
        <p14:creationId xmlns:p14="http://schemas.microsoft.com/office/powerpoint/2010/main" val="1849829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07DE5-8ED6-36B2-459B-87F56B8E6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665162-EB75-B742-95D0-E84241BB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ELEMENTI PER IL MANTENIMENTO E RINNOVO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F354A9-B487-5C37-D84E-B6EF24AD0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4285" y="2268536"/>
            <a:ext cx="5763429" cy="13527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02D11EA-BE0F-2F8D-5E1E-2B1EC8848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100" y="3953435"/>
            <a:ext cx="5715798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75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FC0FE-F33F-533C-1F4A-801A3FB3B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8DC6C-3BDA-502F-3E90-AB56AC80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ASPETTI ETICI E DEONTOLOGICI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B5DE67-620B-26E4-E151-A9920C13848D}"/>
              </a:ext>
            </a:extLst>
          </p:cNvPr>
          <p:cNvSpPr txBox="1"/>
          <p:nvPr/>
        </p:nvSpPr>
        <p:spPr>
          <a:xfrm>
            <a:off x="983877" y="1936376"/>
            <a:ext cx="9289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L’appendice della norma fornisce un inquadramento generale per la realizzazione di un’infrastruttura della cultura dell’integrità professionale finalizzata alla definizione e gestione dell’integrità professionale del professionista.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Sono fornite: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Carta di integrità professionale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Carta etica professionale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Carta deontologica professionale</a:t>
            </a:r>
          </a:p>
        </p:txBody>
      </p:sp>
    </p:spTree>
    <p:extLst>
      <p:ext uri="{BB962C8B-B14F-4D97-AF65-F5344CB8AC3E}">
        <p14:creationId xmlns:p14="http://schemas.microsoft.com/office/powerpoint/2010/main" val="3715370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5904A-597E-112A-E23B-134F37901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BADBEF-974F-8CBA-F17B-99E47FCE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ASPETTI ETICI E DEONTOLOGICI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A5F127-363A-BA1E-5123-2DB9AED97955}"/>
              </a:ext>
            </a:extLst>
          </p:cNvPr>
          <p:cNvSpPr txBox="1"/>
          <p:nvPr/>
        </p:nvSpPr>
        <p:spPr>
          <a:xfrm>
            <a:off x="983877" y="1936376"/>
            <a:ext cx="9289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Carta di integrità professionale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dirty="0"/>
              <a:t>Le indicazioni a cui fare riferimento sono quelle rappresentate dalla legge 04/2013 (art. 1, co. 3) e degli articoli 2 comma 2 e 27-bis del Codice del Consumo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Le indicazioni evidenziano la salvaguardia della dignità umana come principio fondante delle attività del professionista e dei diritti umani in quanto originati dalla stessa dignità umana</a:t>
            </a:r>
          </a:p>
        </p:txBody>
      </p:sp>
    </p:spTree>
    <p:extLst>
      <p:ext uri="{BB962C8B-B14F-4D97-AF65-F5344CB8AC3E}">
        <p14:creationId xmlns:p14="http://schemas.microsoft.com/office/powerpoint/2010/main" val="400935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5B208-2DD5-C4B7-2497-CF9D1B38B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015024-BF09-921A-5AB9-0980844D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ASPETTI ETICI E DEONTOLOGICI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BFD219-CA6D-999B-EC6F-3A2E65981C69}"/>
              </a:ext>
            </a:extLst>
          </p:cNvPr>
          <p:cNvSpPr txBox="1"/>
          <p:nvPr/>
        </p:nvSpPr>
        <p:spPr>
          <a:xfrm>
            <a:off x="983877" y="1936376"/>
            <a:ext cx="9289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Carta Etica professionale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dirty="0"/>
              <a:t>I principi etici professionali definiscono il posizionamento etico universalista che si basa sul rispetto e tutela della Dignità Umana e dei Diritti Fondamentali dell’Uomo: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Principio del rispetto della dignità umana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Principio di non malevolenza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Principio di malevolenza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Principio di integrità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Principio di giustizia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Principio di utilità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Principio del duplice effetto</a:t>
            </a:r>
          </a:p>
        </p:txBody>
      </p:sp>
    </p:spTree>
    <p:extLst>
      <p:ext uri="{BB962C8B-B14F-4D97-AF65-F5344CB8AC3E}">
        <p14:creationId xmlns:p14="http://schemas.microsoft.com/office/powerpoint/2010/main" val="3195669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B9E06-B89F-6268-FB51-AA8E26555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A57A30-2F87-2A7F-E873-70E18DF9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ASPETTI ETICI E DEONTOLOGICI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B5C08E-8C08-0CCB-DB56-B89BA81BBB28}"/>
              </a:ext>
            </a:extLst>
          </p:cNvPr>
          <p:cNvSpPr txBox="1"/>
          <p:nvPr/>
        </p:nvSpPr>
        <p:spPr>
          <a:xfrm>
            <a:off x="983877" y="1936376"/>
            <a:ext cx="9289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Carta Etica professionale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dirty="0"/>
              <a:t>I valori professionali rappresentano le modalità valide e funzionali all’espressione corretta dell’attività professionale con la quale vengono perseguiti i principi e sono ordinati secondo una gerarchia di rilevanza: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E333EE-5B2B-F857-D0D4-DAB945072A21}"/>
              </a:ext>
            </a:extLst>
          </p:cNvPr>
          <p:cNvSpPr txBox="1"/>
          <p:nvPr/>
        </p:nvSpPr>
        <p:spPr>
          <a:xfrm>
            <a:off x="1216958" y="4271683"/>
            <a:ext cx="9056595" cy="230832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just"/>
            <a:r>
              <a:rPr lang="it-IT" sz="2400" dirty="0"/>
              <a:t>Legalità</a:t>
            </a:r>
          </a:p>
          <a:p>
            <a:pPr algn="just"/>
            <a:r>
              <a:rPr lang="it-IT" sz="2400" dirty="0"/>
              <a:t>Sostenibilità</a:t>
            </a:r>
          </a:p>
          <a:p>
            <a:pPr algn="just"/>
            <a:r>
              <a:rPr lang="it-IT" sz="2400" dirty="0"/>
              <a:t>Giustizia sociale</a:t>
            </a:r>
          </a:p>
          <a:p>
            <a:pPr algn="just"/>
            <a:r>
              <a:rPr lang="it-IT" sz="2400" dirty="0"/>
              <a:t>Onestà</a:t>
            </a:r>
          </a:p>
          <a:p>
            <a:pPr algn="just"/>
            <a:r>
              <a:rPr lang="it-IT" sz="2400" dirty="0"/>
              <a:t>Incorruttibilità</a:t>
            </a:r>
          </a:p>
          <a:p>
            <a:pPr algn="just"/>
            <a:r>
              <a:rPr lang="it-IT" sz="2400" dirty="0"/>
              <a:t>Imparzialità</a:t>
            </a:r>
          </a:p>
          <a:p>
            <a:pPr algn="just"/>
            <a:r>
              <a:rPr lang="it-IT" sz="2400" dirty="0"/>
              <a:t>Responsabilità e trasparenza</a:t>
            </a:r>
          </a:p>
          <a:p>
            <a:pPr algn="just"/>
            <a:r>
              <a:rPr lang="it-IT" sz="2400" dirty="0"/>
              <a:t>Competenza</a:t>
            </a:r>
          </a:p>
          <a:p>
            <a:pPr algn="just"/>
            <a:r>
              <a:rPr lang="it-IT" sz="2400" dirty="0"/>
              <a:t>Servizio</a:t>
            </a:r>
          </a:p>
          <a:p>
            <a:pPr algn="just"/>
            <a:r>
              <a:rPr lang="it-IT" sz="2400" dirty="0"/>
              <a:t>Dedizione</a:t>
            </a:r>
          </a:p>
          <a:p>
            <a:pPr algn="just"/>
            <a:r>
              <a:rPr lang="it-IT" sz="2400" dirty="0"/>
              <a:t>Innovazione</a:t>
            </a:r>
          </a:p>
        </p:txBody>
      </p:sp>
    </p:spTree>
    <p:extLst>
      <p:ext uri="{BB962C8B-B14F-4D97-AF65-F5344CB8AC3E}">
        <p14:creationId xmlns:p14="http://schemas.microsoft.com/office/powerpoint/2010/main" val="53668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8B951-A99F-9DA2-2330-EF138C0E1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2E5FB-0372-934B-DF00-151A9466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ASPETTI ETICI E DEONTOLOGICI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80087B-6BD1-3410-D793-5C5E7A800C1E}"/>
              </a:ext>
            </a:extLst>
          </p:cNvPr>
          <p:cNvSpPr txBox="1"/>
          <p:nvPr/>
        </p:nvSpPr>
        <p:spPr>
          <a:xfrm>
            <a:off x="983877" y="1936376"/>
            <a:ext cx="9289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Carta Deontologica professionale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dirty="0"/>
              <a:t>La carta deontologica professionale riporta l’insieme delle regole e dei comportamenti che rappresentano obblighi e responsabilità specifici relativi al livello minimo di condotta accettabile del professionista. Gli ambiti delle regole possono essere individuati incrociando due dimensioni:</a:t>
            </a:r>
          </a:p>
          <a:p>
            <a:pPr algn="just"/>
            <a:r>
              <a:rPr lang="it-IT" sz="2400" dirty="0"/>
              <a:t>Tipo di relazione (professionista-cliente, professionista-professionista, ecc.)</a:t>
            </a:r>
          </a:p>
          <a:p>
            <a:pPr algn="just"/>
            <a:r>
              <a:rPr lang="it-IT" sz="2400" dirty="0"/>
              <a:t>Caratteristiche del servizio professionale (lealtà, servizio, responsabilità, ecc.)</a:t>
            </a:r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56077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24EBA-7A70-610B-C14A-22219267F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D8CDC7-3B99-1E33-ADB4-D7A4C392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ASPETTI ETICI E DEONTOLOGICI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48E67E-1F31-03A8-6CFF-294E36882631}"/>
              </a:ext>
            </a:extLst>
          </p:cNvPr>
          <p:cNvSpPr txBox="1"/>
          <p:nvPr/>
        </p:nvSpPr>
        <p:spPr>
          <a:xfrm>
            <a:off x="983877" y="1936376"/>
            <a:ext cx="928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Carta Deontologica professionale</a:t>
            </a:r>
          </a:p>
          <a:p>
            <a:pPr algn="just"/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5F4B12-5708-7F1A-2AB6-07C4A330D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9810" y="2447309"/>
            <a:ext cx="7192379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03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CF8DE-5360-A95E-F84A-42FED516A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1A248F-4AE6-FA7F-AD34-5CAF5E1E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ASPETTI ETICI E DEONTOLOGICI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66AC7D-31EF-20B8-E683-89318191E552}"/>
              </a:ext>
            </a:extLst>
          </p:cNvPr>
          <p:cNvSpPr txBox="1"/>
          <p:nvPr/>
        </p:nvSpPr>
        <p:spPr>
          <a:xfrm>
            <a:off x="983877" y="1936376"/>
            <a:ext cx="928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Carta Deontologica professionale</a:t>
            </a:r>
          </a:p>
          <a:p>
            <a:pPr algn="just"/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D40E4B4-5881-A5D3-77EF-B17F0BF5F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100" y="2995382"/>
            <a:ext cx="7163800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48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6DD8C-E0CE-98C0-A161-CE644360B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2E765E-59C3-D655-F040-4D430451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FORMATO DEL CV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DC572F-234A-96EC-6F2A-DAC670C40744}"/>
              </a:ext>
            </a:extLst>
          </p:cNvPr>
          <p:cNvSpPr txBox="1"/>
          <p:nvPr/>
        </p:nvSpPr>
        <p:spPr>
          <a:xfrm>
            <a:off x="983877" y="1936376"/>
            <a:ext cx="51121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La terza appendice fornisce invece il formato del curriculum da presentare ai fini della valutazione dell’apprendimento. </a:t>
            </a:r>
          </a:p>
          <a:p>
            <a:pPr algn="just"/>
            <a:r>
              <a:rPr lang="it-IT" sz="2400" dirty="0"/>
              <a:t>E’ necessario che sia redatto in formato europea e deve contenere una sezione con i riferimenti espliciti ai progetti della propria attività professionale con i rispettivi periodi di riferimento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Deve essere inviata inoltre una relazione descrittiva di progetto</a:t>
            </a:r>
          </a:p>
          <a:p>
            <a:pPr algn="just"/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AC544AE-E9B5-D2FF-4DCC-E8CB493D8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7536" y="1546412"/>
            <a:ext cx="5763429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30092-C2B6-121B-8A0E-718860246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B06475-747C-932F-7B7C-B1151215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BFFC66-247F-4878-518F-A1DC335C43D5}"/>
              </a:ext>
            </a:extLst>
          </p:cNvPr>
          <p:cNvSpPr txBox="1"/>
          <p:nvPr/>
        </p:nvSpPr>
        <p:spPr>
          <a:xfrm>
            <a:off x="983876" y="1936376"/>
            <a:ext cx="1022424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compiti e le attività sono suddivisi in aree metodologiche convenzionali distinte in: avvio, pianificazione, esecuzione, controllo e chiusura di progetto.</a:t>
            </a:r>
          </a:p>
          <a:p>
            <a:endParaRPr lang="it-IT" sz="25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Nella norma vengono messi in relazione i compiti del PM e le conoscenze e abilità che il professionista deve possedere.</a:t>
            </a:r>
          </a:p>
          <a:p>
            <a:endParaRPr lang="it-IT" sz="25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generale, le competenze del project manager sono riportate in termini di:</a:t>
            </a:r>
          </a:p>
          <a:p>
            <a:pPr marL="342900" indent="-342900">
              <a:buFontTx/>
              <a:buChar char="-"/>
            </a:pPr>
            <a:r>
              <a:rPr lang="it-IT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Competenze relative al contesto di progetto</a:t>
            </a:r>
          </a:p>
          <a:p>
            <a:pPr marL="342900" indent="-342900">
              <a:buFontTx/>
              <a:buChar char="-"/>
            </a:pPr>
            <a:r>
              <a:rPr lang="it-IT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Competenze tecnico-metodologiche di project management</a:t>
            </a:r>
          </a:p>
          <a:p>
            <a:pPr marL="342900" indent="-342900">
              <a:buFontTx/>
              <a:buChar char="-"/>
            </a:pPr>
            <a:r>
              <a:rPr lang="it-IT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Competenze comportamentali</a:t>
            </a:r>
          </a:p>
        </p:txBody>
      </p:sp>
    </p:spTree>
    <p:extLst>
      <p:ext uri="{BB962C8B-B14F-4D97-AF65-F5344CB8AC3E}">
        <p14:creationId xmlns:p14="http://schemas.microsoft.com/office/powerpoint/2010/main" val="1482030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B04AB-2738-4A28-CB28-AC7AE99B2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8967B-2401-71A6-8603-626DCEC17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71" y="2512296"/>
            <a:ext cx="9144000" cy="2387600"/>
          </a:xfrm>
        </p:spPr>
        <p:txBody>
          <a:bodyPr/>
          <a:lstStyle/>
          <a:p>
            <a:r>
              <a:rPr lang="it-IT" sz="4000" dirty="0"/>
              <a:t>Corso di formazione manageriale </a:t>
            </a:r>
            <a:br>
              <a:rPr lang="it-IT" sz="2800" dirty="0"/>
            </a:br>
            <a:r>
              <a:rPr lang="it-IT" sz="4800" b="1" dirty="0">
                <a:solidFill>
                  <a:srgbClr val="C00000"/>
                </a:solidFill>
              </a:rPr>
              <a:t>PROJECT MANAGER PER RUP</a:t>
            </a:r>
            <a:br>
              <a:rPr lang="it-IT" sz="4800" b="1" dirty="0">
                <a:solidFill>
                  <a:srgbClr val="C00000"/>
                </a:solidFill>
              </a:rPr>
            </a:br>
            <a:br>
              <a:rPr lang="it-IT" sz="4800" b="1" dirty="0">
                <a:solidFill>
                  <a:srgbClr val="C00000"/>
                </a:solidFill>
              </a:rPr>
            </a:br>
            <a:r>
              <a:rPr lang="it-IT" sz="2800" i="1" dirty="0"/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59394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E4097-FA9A-856E-680C-7A1EE5AE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DFEF7-FD3B-F806-8F9D-FC1109BB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DD5A39-2CAE-6D32-89EC-DC541B421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5836" y="1728281"/>
            <a:ext cx="8440328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9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46B18-CB64-6D56-D943-20EC07511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3904F-59B1-CF79-0919-0CD65F56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93A418-C7DC-9451-4FE8-DD243B68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3467" y="1861919"/>
            <a:ext cx="8345065" cy="31341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774C7F5-E685-FF27-82BB-2704933AF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9064"/>
          <a:stretch/>
        </p:blipFill>
        <p:spPr>
          <a:xfrm>
            <a:off x="1898951" y="4960957"/>
            <a:ext cx="8364117" cy="16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6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3F3DE-10B5-DE28-28C1-D4B009EA9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3AC2E3-5217-AF93-0FC1-DD35EC53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E4F0EE9-B27A-89A3-55B1-EC2BB8F9A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3467" y="1932628"/>
            <a:ext cx="8345065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3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07BBE-D1A4-6521-DD11-1BCD0B3C3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90B1B0-8E6C-617C-B2D2-ABA1F4CC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7176"/>
          </a:xfrm>
        </p:spPr>
        <p:txBody>
          <a:bodyPr/>
          <a:lstStyle/>
          <a:p>
            <a:r>
              <a:rPr lang="it-IT" sz="3400" dirty="0"/>
              <a:t>COMPITI E ATTIVITA’ SPECIFICHE, CONOSCENZE E ABILITA’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053FF0-14A0-1E55-B79B-51113C0D2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8704" y="1761414"/>
            <a:ext cx="8354591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83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1226</Words>
  <Application>Microsoft Office PowerPoint</Application>
  <PresentationFormat>Widescreen</PresentationFormat>
  <Paragraphs>119</Paragraphs>
  <Slides>50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Titillium Web</vt:lpstr>
      <vt:lpstr>Tema di Office</vt:lpstr>
      <vt:lpstr>Corso di formazione manageriale  PROJECT MANAGER PER RUP  Qualificato Cepas Bureau Veritas al Nr. 150/18 - Organismo di Certificazione delle Professionalità e della Formazione riconosciuto da Accredia</vt:lpstr>
      <vt:lpstr>Corso di formazione manageriale  PROJECT MANAGEMENT PER RUP  Modulo LA RIFORMA DEI CONTRATTI PUBBLICI  Argomento: UNI 11648 – Aggiornamento della disciplina del Project Management Docente: Ing. Francesca Chirico     </vt:lpstr>
      <vt:lpstr>La norma UNI relativa al Project Management ha previsto un aggiornamento della ISO 21500 e 21502 del 2021 con la UNI 11648 del 2022 “Attività professionali non regolamentate – Project Manager – Requisiti di conoscenza, abilità, autonomia e responsabilità” di aggiornamento rispetto a quella del 2016.  La nuova norma definisce i requisiti relativi all’attività professionale del Project Manager definendo compiti e attività specifiche, identificando i relativi contenuti in termini di conoscenze e abilità così da identificare chiaramente il livello di autonomia e responsabilità in coerenza con il Quadro nazionale delle Qualificazioni</vt:lpstr>
      <vt:lpstr>Riferimenti normativi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COMPITI E ATTIVITA’ SPECIFICHE, CONOSCENZE E ABILITA’</vt:lpstr>
      <vt:lpstr>ELEMENTI PER LA VALUTAZIONE DELLA CONFORMITA’</vt:lpstr>
      <vt:lpstr>ELEMENTI PER LA VALUTAZIONE DELLA CONFORMITA’</vt:lpstr>
      <vt:lpstr>ELEMENTI PER IL MANTENIMENTO E RINNOVO</vt:lpstr>
      <vt:lpstr>ASPETTI ETICI E DEONTOLOGICI</vt:lpstr>
      <vt:lpstr>ASPETTI ETICI E DEONTOLOGICI</vt:lpstr>
      <vt:lpstr>ASPETTI ETICI E DEONTOLOGICI</vt:lpstr>
      <vt:lpstr>ASPETTI ETICI E DEONTOLOGICI</vt:lpstr>
      <vt:lpstr>ASPETTI ETICI E DEONTOLOGICI</vt:lpstr>
      <vt:lpstr>ASPETTI ETICI E DEONTOLOGICI</vt:lpstr>
      <vt:lpstr>ASPETTI ETICI E DEONTOLOGICI</vt:lpstr>
      <vt:lpstr>FORMATO DEL CV</vt:lpstr>
      <vt:lpstr>Corso di formazione manageriale  PROJECT MANAGER PER RUP  Grazie dell’attenzione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formazione manageriale  PROJECT MANAGER PER RUP  Qualificato Cepas Bureau Veritas al Nr. 150/18 - Organismo di Certificazione delle Professionalità e della Formazione riconosciuto da Accredia</dc:title>
  <dc:creator>operatore</dc:creator>
  <cp:lastModifiedBy>Francesca Chirico</cp:lastModifiedBy>
  <cp:revision>10</cp:revision>
  <dcterms:created xsi:type="dcterms:W3CDTF">2023-04-06T15:13:30Z</dcterms:created>
  <dcterms:modified xsi:type="dcterms:W3CDTF">2025-05-13T11:13:58Z</dcterms:modified>
</cp:coreProperties>
</file>