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2" r:id="rId3"/>
    <p:sldId id="263" r:id="rId4"/>
    <p:sldId id="260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5" r:id="rId27"/>
    <p:sldId id="287" r:id="rId28"/>
    <p:sldId id="288" r:id="rId29"/>
    <p:sldId id="289" r:id="rId30"/>
    <p:sldId id="290" r:id="rId31"/>
    <p:sldId id="291" r:id="rId32"/>
    <p:sldId id="292" r:id="rId33"/>
    <p:sldId id="293" r:id="rId34"/>
    <p:sldId id="294" r:id="rId35"/>
    <p:sldId id="296" r:id="rId36"/>
    <p:sldId id="297" r:id="rId37"/>
    <p:sldId id="298" r:id="rId38"/>
    <p:sldId id="299" r:id="rId39"/>
    <p:sldId id="300" r:id="rId40"/>
    <p:sldId id="301" r:id="rId41"/>
    <p:sldId id="302" r:id="rId42"/>
    <p:sldId id="303" r:id="rId43"/>
    <p:sldId id="304" r:id="rId44"/>
    <p:sldId id="305" r:id="rId45"/>
    <p:sldId id="306" r:id="rId46"/>
    <p:sldId id="307" r:id="rId47"/>
    <p:sldId id="308" r:id="rId48"/>
    <p:sldId id="309" r:id="rId49"/>
    <p:sldId id="310" r:id="rId50"/>
    <p:sldId id="311" r:id="rId51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49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DECEFC5-5F5E-910C-A671-0FEACC5745D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2E3E3B19-8A63-C655-2FFD-57B0452ED0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8E79BB7-BABA-052E-57F1-01404E1E89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13/05/2025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6ACAA26-1042-1610-007B-BC2C6C91AA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C97899-D7DB-57EB-BDF0-CE066C5D0F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8E275C63-0126-D1AA-FC38-1190020AADA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753989" y="304149"/>
            <a:ext cx="1539807" cy="537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917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2BD715A3-4FDD-1748-B82E-347C5311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13/05/2025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409E8A85-D778-5CC1-3B91-7CFF34CAFC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07800E57-C0C0-5892-C31E-BEC55265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920356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FD8025-2E2E-2268-A847-C3AAA7C071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F0C5F39-0EE5-C20A-208B-094FC3C9B5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94619D67-D7B4-DF0A-4F9E-38B0BB8B694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E3D9D21A-6FC2-41C3-4229-23FA219F70E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13/05/2025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76E40F8-469A-E42A-E274-8A6D06C4F8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3B46ABD-CB2E-956A-6FF0-B4E22F0D60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02283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46F3C3F-A097-D7ED-1D1A-DC1436DED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2F4112DE-9363-1614-0B7C-47C8BB992CC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3129FDBF-2ABF-CF18-BE63-43F5C4C0CE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35340FF0-2E5B-6654-DC4E-F4D8525CF51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13/05/2025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C02037B2-D8FA-48FB-E1A7-0C7E0303CB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926C5A40-9396-72EA-F92B-2A052BCF77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6161791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6B52AF-D24D-0BDE-76AE-DE0170548A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3F8608DC-DEAE-9812-01D8-A1317CA171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D2F1F1C-8EEF-C8AF-8644-B968A11219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13/05/2025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879D953-5E8B-F068-EF22-D494B3BC0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B75887-0319-6B85-CD07-DFDF10BB74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7899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EEAC12B6-4734-0F1B-CB74-E0995A929C2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093455CE-97FE-10EA-F619-5FF73EC1E29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6AF392B-E23D-F0A8-4F4D-EDA91A6E02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13/05/2025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F48C206-FA80-AB0A-2773-FA3D26A135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0EBF43A-7680-EF8C-2423-7DF51E9018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49790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46EF9EB-B005-9B1C-EE1B-7EA94F7E2C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10866526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6E0259-8F1B-52A0-C4C2-359A73EB11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</p:spTree>
    <p:extLst>
      <p:ext uri="{BB962C8B-B14F-4D97-AF65-F5344CB8AC3E}">
        <p14:creationId xmlns:p14="http://schemas.microsoft.com/office/powerpoint/2010/main" val="32665276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492D4E6-B19C-5B26-41FB-DB3AB638EA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endParaRPr lang="it-IT" dirty="0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34848AA-BEB0-65F8-170C-89A80B61CAB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13/05/2025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E5C85F53-6237-75EC-EA20-7137CC3885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0853543B-37FD-2728-5BD3-4D35EF7B0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A99B55EE-6013-6E5C-0119-7C52F14BB6F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781455" y="136525"/>
            <a:ext cx="8845716" cy="76200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D20E2B73-7149-1599-7EC6-181BC91BB64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4158" y="224136"/>
            <a:ext cx="1307136" cy="4566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80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C477579-EE1D-E3CA-4526-FAE602AE9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dirty="0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C3EE8E33-C99F-E286-F34E-4EE9AF17DC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13/05/2025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45A1EB40-C0A1-32CA-D2CE-68AFB49208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8B7074A7-2B91-DE0E-F822-40510AD53D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9B7DCF87-0A07-856C-320D-0A5190A3500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5796" t="11430" r="7356" b="75270"/>
          <a:stretch/>
        </p:blipFill>
        <p:spPr>
          <a:xfrm>
            <a:off x="838200" y="527224"/>
            <a:ext cx="8845716" cy="762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0935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9D9712-609B-54C4-1E16-AD2A153A66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130B6B6-E5ED-932F-47E4-3BA4E9DF8CC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13/05/2025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28BC6CE-6FE3-0B28-A23C-19AD2D03F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17550E3B-2184-B07C-2019-4FE7A009E1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31919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CC13E9C-675B-7A34-6D54-93EE451E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200EA5A8-414D-8E95-2E69-438630752E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E50D3BE5-9E70-DF30-3C20-882A2D7F341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13/05/2025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B3DDB350-DAC5-A944-369A-191B53CA59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2B24809F-0746-05B8-66EC-C0D5B02A9B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743505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ED9D10-B95F-3916-E6BB-9B8E16ABA3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33327E3-00E2-A7F9-A8B8-DB06F0CB1BA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7FCEF6E-E5C4-9ACC-B2D3-AE816413766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0125438F-A4F4-A41D-A4D8-56FF4FA16B1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13/05/2025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F0D4D0A-1E9A-1289-F5FF-E48465B126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3D277753-5152-1F8B-5727-BDC889DBFB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53655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F5EDDF-5BCD-2CFA-03A4-817A27936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B46C65C-A744-EAA6-EA66-546CC70374E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9D5709F1-B266-D853-E2F0-FFABB055E8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C76A2D2C-12EE-EEE4-8912-EC2D9C0985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484D6AC0-72D8-DC6B-43DF-88BBFA054D0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2A45BB3-8420-77DD-474E-8362C6B5AC7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13/05/2025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C5318EB1-CB89-0E71-5187-B418ECD48C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FC9574C2-97CB-2741-C409-B6AA4A1E09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03212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2A00B61-07D4-0D0C-E1AD-C78F3728F9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11838510-2507-3EB8-C75E-09EB42BE994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6391386-97B6-4509-B8BD-026706BFEC73}" type="datetimeFigureOut">
              <a:rPr lang="it-IT" smtClean="0"/>
              <a:t>13/05/2025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237BE3B9-782D-2F7F-6E21-E3B224C775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5BE319-E9AB-862B-3843-8F24FD5830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E52782-5A00-476D-882D-22F6CDE62437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77444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5304BD3-A9F5-D3BA-66A9-79E6654AE2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1958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Corso di formazione manageriale</a:t>
            </a: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it-IT" sz="1800" b="1" i="0" dirty="0">
                <a:solidFill>
                  <a:srgbClr val="49535D"/>
                </a:solidFill>
                <a:effectLst/>
                <a:latin typeface="Titillium Web" panose="00000500000000000000" pitchFamily="2" charset="0"/>
              </a:rPr>
              <a:t>RUP QUALIFIED PROJECT MANAGER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MODULO 1 </a:t>
            </a:r>
          </a:p>
          <a:p>
            <a:r>
              <a:rPr lang="it-IT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LA RIFORMA DEI CONTRATTI PUBBLICI</a:t>
            </a:r>
          </a:p>
        </p:txBody>
      </p:sp>
      <p:sp>
        <p:nvSpPr>
          <p:cNvPr id="7" name="Elaborazione 6">
            <a:extLst>
              <a:ext uri="{FF2B5EF4-FFF2-40B4-BE49-F238E27FC236}">
                <a16:creationId xmlns:a16="http://schemas.microsoft.com/office/drawing/2014/main" id="{E9C54220-0D96-7B14-E4D8-005E9C0E3519}"/>
              </a:ext>
            </a:extLst>
          </p:cNvPr>
          <p:cNvSpPr/>
          <p:nvPr userDrawn="1"/>
        </p:nvSpPr>
        <p:spPr>
          <a:xfrm>
            <a:off x="838200" y="365125"/>
            <a:ext cx="10436157" cy="1281113"/>
          </a:xfrm>
          <a:prstGeom prst="flowChartProcess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33FD774E-8B43-C396-0E40-28A7A583CB3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5796" t="11430" r="7356" b="75270"/>
          <a:stretch/>
        </p:blipFill>
        <p:spPr>
          <a:xfrm>
            <a:off x="437580" y="185738"/>
            <a:ext cx="10836777" cy="933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5792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50" r:id="rId3"/>
    <p:sldLayoutId id="2147483660" r:id="rId4"/>
    <p:sldLayoutId id="2147483661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2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marR="0" indent="0" algn="ctr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tabLst/>
        <a:defRPr lang="it-IT" sz="2000" kern="1200" dirty="0" smtClean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5" Type="http://schemas.microsoft.com/office/2007/relationships/hdphoto" Target="../media/hdphoto5.wdp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9.wdp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0.wdp"/><Relationship Id="rId4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1.wdp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2.wdp"/><Relationship Id="rId4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3.wdp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4.wdp"/><Relationship Id="rId4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1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microsoft.com/office/2007/relationships/hdphoto" Target="../media/hdphoto15.wdp"/><Relationship Id="rId4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7.wdp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8.wdp"/><Relationship Id="rId4" Type="http://schemas.openxmlformats.org/officeDocument/2006/relationships/image" Target="../media/image21.png"/></Relationships>
</file>

<file path=ppt/slides/_rels/slide2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9.wdp"/><Relationship Id="rId4" Type="http://schemas.openxmlformats.org/officeDocument/2006/relationships/image" Target="../media/image22.png"/></Relationships>
</file>

<file path=ppt/slides/_rels/slide2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0.wdp"/><Relationship Id="rId4" Type="http://schemas.openxmlformats.org/officeDocument/2006/relationships/image" Target="../media/image23.png"/></Relationships>
</file>

<file path=ppt/slides/_rels/slide24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1.wdp"/><Relationship Id="rId4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2.wdp"/><Relationship Id="rId4" Type="http://schemas.openxmlformats.org/officeDocument/2006/relationships/image" Target="../media/image25.png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3.wdp"/><Relationship Id="rId4" Type="http://schemas.openxmlformats.org/officeDocument/2006/relationships/image" Target="../media/image2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6" Type="http://schemas.microsoft.com/office/2007/relationships/hdphoto" Target="../media/hdphoto24.wdp"/><Relationship Id="rId5" Type="http://schemas.openxmlformats.org/officeDocument/2006/relationships/image" Target="../media/image28.png"/><Relationship Id="rId4" Type="http://schemas.microsoft.com/office/2007/relationships/hdphoto" Target="../media/hdphoto5.wdp"/></Relationships>
</file>

<file path=ppt/slides/_rels/slide2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5.wdp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6.wdp"/><Relationship Id="rId4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7.wdp"/><Relationship Id="rId4" Type="http://schemas.openxmlformats.org/officeDocument/2006/relationships/image" Target="../media/image31.png"/></Relationships>
</file>

<file path=ppt/slides/_rels/slide31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8.wdp"/><Relationship Id="rId4" Type="http://schemas.openxmlformats.org/officeDocument/2006/relationships/image" Target="../media/image32.png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7" Type="http://schemas.microsoft.com/office/2007/relationships/hdphoto" Target="../media/hdphoto30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png"/><Relationship Id="rId5" Type="http://schemas.microsoft.com/office/2007/relationships/hdphoto" Target="../media/hdphoto29.wdp"/><Relationship Id="rId4" Type="http://schemas.openxmlformats.org/officeDocument/2006/relationships/image" Target="../media/image33.png"/></Relationships>
</file>

<file path=ppt/slides/_rels/slide33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1.wdp"/><Relationship Id="rId4" Type="http://schemas.openxmlformats.org/officeDocument/2006/relationships/image" Target="../media/image35.png"/></Relationships>
</file>

<file path=ppt/slides/_rels/slide34.xml.rels><?xml version="1.0" encoding="UTF-8" standalone="yes"?>
<Relationships xmlns="http://schemas.openxmlformats.org/package/2006/relationships"><Relationship Id="rId3" Type="http://schemas.microsoft.com/office/2007/relationships/hdphoto" Target="../media/hdphoto32.wdp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3.wdp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4.wdp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5.wdp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microsoft.com/office/2007/relationships/hdphoto" Target="../media/hdphoto36.wdp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37.wdp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microsoft.com/office/2007/relationships/hdphoto" Target="../media/hdphoto38.wdp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9.wdp"/><Relationship Id="rId4" Type="http://schemas.openxmlformats.org/officeDocument/2006/relationships/image" Target="../media/image44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microsoft.com/office/2007/relationships/hdphoto" Target="../media/hdphoto40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microsoft.com/office/2007/relationships/hdphoto" Target="../media/hdphoto41.wdp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microsoft.com/office/2007/relationships/hdphoto" Target="../media/hdphoto42.wdp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5756A7-38A3-030F-295F-1FA6CA90CE2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71" y="2512296"/>
            <a:ext cx="9144000" cy="2387600"/>
          </a:xfrm>
        </p:spPr>
        <p:txBody>
          <a:bodyPr/>
          <a:lstStyle/>
          <a:p>
            <a:r>
              <a:rPr lang="it-IT" sz="4000" dirty="0"/>
              <a:t>Corso di formazione manageriale </a:t>
            </a:r>
            <a:br>
              <a:rPr lang="it-IT" sz="2800" dirty="0"/>
            </a:br>
            <a:r>
              <a:rPr lang="it-IT" sz="4800" b="1" dirty="0">
                <a:solidFill>
                  <a:srgbClr val="C00000"/>
                </a:solidFill>
              </a:rPr>
              <a:t>PROJECT MANAGER PER RUP</a:t>
            </a:r>
            <a:br>
              <a:rPr lang="it-IT" sz="4800" b="1" dirty="0">
                <a:solidFill>
                  <a:srgbClr val="C00000"/>
                </a:solidFill>
              </a:rPr>
            </a:br>
            <a:br>
              <a:rPr lang="it-IT" sz="4800" b="1" dirty="0">
                <a:solidFill>
                  <a:srgbClr val="C00000"/>
                </a:solidFill>
              </a:rPr>
            </a:br>
            <a:r>
              <a:rPr lang="it-IT" sz="2800" i="1" dirty="0"/>
              <a:t>Qualificato </a:t>
            </a:r>
            <a:r>
              <a:rPr lang="it-IT" sz="2800" i="1" dirty="0" err="1"/>
              <a:t>Cepas</a:t>
            </a:r>
            <a:r>
              <a:rPr lang="it-IT" sz="2800" i="1" dirty="0"/>
              <a:t> Bureau Veritas al Nr. 150/18 - Organismo di Certificazione delle Professionalità e della Formazione riconosciuto da Accredia</a:t>
            </a:r>
          </a:p>
        </p:txBody>
      </p:sp>
    </p:spTree>
    <p:extLst>
      <p:ext uri="{BB962C8B-B14F-4D97-AF65-F5344CB8AC3E}">
        <p14:creationId xmlns:p14="http://schemas.microsoft.com/office/powerpoint/2010/main" val="15774494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263884-0AC5-1947-4A3D-EDA9AD80B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F03A36B2-76C8-0B41-F180-049AABB83B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58652" y="1905715"/>
            <a:ext cx="7074693" cy="4952285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D5252A45-C44C-BDB7-2BF5-65F5D0CAAE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AFA5AF0E-67DA-208E-430C-AF8FDF5FB9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558652" y="1689107"/>
            <a:ext cx="8354591" cy="30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25672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5C250D-DB45-7AA4-7A02-5F6F8D2E73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E7C4F9-04F0-2CA8-4F7B-059DDC4A66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A5AF78D2-D90B-B844-FA23-20E4C67A7A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63664" y="1907030"/>
            <a:ext cx="7464671" cy="4950970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BF2F320E-F4EE-2813-AB76-0C33432BA37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558652" y="1644137"/>
            <a:ext cx="8354591" cy="307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574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52074B-E00A-ED91-CCDE-C0AD183B7E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019ED3-EFE1-9046-DF8E-7ED739404B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A6E9EAB-1398-8A19-359F-CA7DBA8AA3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558652" y="1644137"/>
            <a:ext cx="8354591" cy="30722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C54DA6E-87FC-1E1A-7A40-E497705CB9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313581" y="1912125"/>
            <a:ext cx="7564838" cy="4911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881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5EEE51-F11F-F1C9-96AA-055BA26A4D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5D7510D-D39E-6E35-266B-F6FA2D402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CA78466-5AB5-229E-5FB3-A235B83176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348790" y="1995230"/>
            <a:ext cx="8354591" cy="30722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CBF31F89-D895-0B1C-5A5A-74B54D6A94E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3467" y="2361313"/>
            <a:ext cx="8345065" cy="4429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64454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359D3-281F-ABF1-6ABD-8D8DB6343E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B6EF5DF-D1DD-585F-3C07-9FED31B635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77231FB-0374-34CB-0FC6-CCEC2F9D0F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649760"/>
            <a:ext cx="8354591" cy="30722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25102D60-D5BC-E8B7-AB12-9DE88A9BFD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238159" y="1956989"/>
            <a:ext cx="7715682" cy="4869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44813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C4D11E-D4BD-3495-5011-3D0CD38A7C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EE6FFDA-1A75-CF48-5E1D-A3DE69D0AF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F17C238-7D56-D9E6-3D9E-C14E0381D8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2178708"/>
            <a:ext cx="8354591" cy="30722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EF7E5730-2102-289F-9E21-55228E10E7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8231" y="2728269"/>
            <a:ext cx="8335538" cy="362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91819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F01EC8-0552-0AD1-607A-F08330157B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D72012-A149-AE43-42CA-0187B35A59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979DB7C-093A-560D-FFA2-EA9D2DE191E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2178708"/>
            <a:ext cx="8354591" cy="30722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AB68D50-2807-2EFA-EBF0-3385B9C89C2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8231" y="3380282"/>
            <a:ext cx="8335538" cy="3057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1924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9409A1-039A-B1B6-A858-1993BB7325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3743C3-DEC7-4AAB-6B56-88094AD64B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F1551E99-AEEB-2A16-2AD0-5B143BD236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47B0625-5D98-F0D4-A31D-82DF226442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3941" y="2004900"/>
            <a:ext cx="8364117" cy="4896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5298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FA5E0A-9C2A-5C72-7A18-71BD7CF39D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81EA738-2813-D644-E20A-8B20E6A573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1BA01F32-A6FE-9708-ACED-84081F2F15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B16ACE3-FDDD-7559-0AB1-05C96A7922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90125" y="2089990"/>
            <a:ext cx="8411749" cy="4706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440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6A3C8D-EACB-7C63-698E-E297E3DEDE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76FC74A-CAA8-ED6F-C7A5-02EDAF193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50E7CB4-04E5-41AA-6EC7-C56A4D0F8C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2619048D-EC6C-61EE-3092-FBEA79896D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37757" y="3419186"/>
            <a:ext cx="8316486" cy="3381847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F2B0D18-9D78-B07A-68A6-2AD61E532CD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8704" y="2074713"/>
            <a:ext cx="8354591" cy="1419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07987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A61186-DDC1-6322-C4EC-D577827240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23654"/>
            <a:ext cx="10515600" cy="4374023"/>
          </a:xfrm>
        </p:spPr>
        <p:txBody>
          <a:bodyPr/>
          <a:lstStyle/>
          <a:p>
            <a:r>
              <a:rPr lang="it-IT" sz="4400" dirty="0"/>
              <a:t>Corso di formazione manageriale </a:t>
            </a:r>
            <a:br>
              <a:rPr lang="it-IT" sz="3200" dirty="0"/>
            </a:br>
            <a:r>
              <a:rPr lang="it-IT" sz="5400" b="1" dirty="0">
                <a:solidFill>
                  <a:srgbClr val="C00000"/>
                </a:solidFill>
              </a:rPr>
              <a:t>PROJECT MANAGEMENT PER RUP</a:t>
            </a: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r>
              <a:rPr lang="it-IT" sz="2400" dirty="0">
                <a:latin typeface="Calibri" panose="020F0502020204030204" pitchFamily="34" charset="0"/>
              </a:rPr>
              <a:t>Modulo LA RIFORMA </a:t>
            </a: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DEI CONTRATTI PUBBLICI</a:t>
            </a: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Argomento: UNI 11648 – Aggiornamento della disciplina del Project Management</a:t>
            </a:r>
            <a:b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it-IT" sz="24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Docente: Ing. Francesca Chirico</a:t>
            </a:r>
            <a:r>
              <a:rPr lang="it-IT" sz="5400" b="1" dirty="0">
                <a:solidFill>
                  <a:srgbClr val="C00000"/>
                </a:solidFill>
              </a:rPr>
              <a:t>		</a:t>
            </a: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br>
              <a:rPr lang="it-IT" sz="5400" b="1" dirty="0">
                <a:solidFill>
                  <a:srgbClr val="C00000"/>
                </a:solidFill>
              </a:rPr>
            </a:b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6497899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3C8214-B9E8-2F43-E4BF-EDB27CC4AC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5ADCCF1-BDD3-DB5C-F97B-2A57499F2F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1166476-1851-CAC7-ECE7-DE7F04547C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CC760DD-042F-E1F5-1A80-E535791372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73322" y="2089990"/>
            <a:ext cx="7845356" cy="4608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7610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612DE3-BE84-5BE4-0978-CE44A55678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34D38A-60FF-7300-7975-F54884EEE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58B3A60-3A63-7A38-771A-33E5C42974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A217CAC-C616-6B27-79FA-B1D3C5BD89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04415" y="2270998"/>
            <a:ext cx="8383170" cy="3515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48002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BE0B65-005B-B5DA-166E-6DFEBF310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E12E30-D72C-0EE3-11C2-ABDB2531E3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65E9090C-ED00-5F5F-05AC-0B8E810EB1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F70F7448-8660-2BBE-EF38-D68B043255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8704" y="2089990"/>
            <a:ext cx="8354591" cy="4458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01119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1BF9B-E877-F187-7857-F80FA6FEF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27A71CB-75DA-A4EF-B575-8E7FC0B56E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D202164-250D-590B-FCF9-976CF8C2B6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41C83A6-8DCD-429D-CBDC-2C6FAB3845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055782" y="2089990"/>
            <a:ext cx="8080436" cy="4742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129696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426FBE-C68F-C2D6-05D7-1F50466388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0BC5683-0C56-0E21-E9E6-BE8035CA7F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E579A844-F1E5-CF2D-617B-2899AA82BE5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F2F129C-C939-B394-BC38-5E319F49A26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3941" y="2254253"/>
            <a:ext cx="8364117" cy="2667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858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E4DE40-378C-2635-672E-3DAE9ACB62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191458D-B8E5-365B-C2F9-DA1203AD37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9F7A5738-C415-E3D5-4EDF-227135B7D5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BE070C6C-BA29-7E8D-996A-7487CD9EA48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3941" y="2132941"/>
            <a:ext cx="8364117" cy="4725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3426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2DD82C-7350-04DB-F2A7-1C6DB90E65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6310400-6AB3-42E0-9271-FF2979195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B8D5A0D2-D7B0-758F-048E-42D22086D3E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0E1074D-162E-7C84-300C-9F08E1E1706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8231" y="2089990"/>
            <a:ext cx="8335538" cy="4677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01592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194B18-FB57-60BC-E6C1-7B765D8D96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9E6EED9-00A2-FB1E-3834-C8102080A6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8" name="Immagine 7">
            <a:extLst>
              <a:ext uri="{FF2B5EF4-FFF2-40B4-BE49-F238E27FC236}">
                <a16:creationId xmlns:a16="http://schemas.microsoft.com/office/drawing/2014/main" id="{F124246A-EA07-3618-6769-19316D7DA8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33141" y="4024804"/>
            <a:ext cx="7421102" cy="2788226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F1374CE-C925-3EC7-20E3-A4765DC476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1D4C96C5-6A8D-C5E9-47A3-5BC40B1765F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833141" y="2171524"/>
            <a:ext cx="7440154" cy="2239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78353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90AC58-1A3A-BC66-B275-8537611C14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130AF22-CDA1-5455-0335-1EC63DC95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30590AE-E168-5DFC-3912-5FA259151B7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BECE9B83-2455-6C3E-B630-AAF709B8625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8704" y="2171046"/>
            <a:ext cx="8354591" cy="4686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5043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C4CB69-900E-DFCA-3A3E-F893F546C4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261594A-3BAC-7830-00C5-968A1C0C1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264AB14-1AD7-B5CA-BB24-DF222C15E4A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4D7CAC96-40E2-1CCE-DCF2-AD0BDA127F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8231" y="2362341"/>
            <a:ext cx="8335538" cy="3572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57331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8DF9D0-E99B-F8E9-025E-D6ED64723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55059"/>
            <a:ext cx="10515600" cy="5378823"/>
          </a:xfrm>
        </p:spPr>
        <p:txBody>
          <a:bodyPr/>
          <a:lstStyle/>
          <a:p>
            <a:r>
              <a:rPr lang="it-IT" sz="3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La norma UNI relativa al Project Management ha previsto un aggiornamento della ISO 21500 e 21502 del 2021 con la </a:t>
            </a:r>
            <a:r>
              <a:rPr lang="it-IT" sz="32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UNI 11648 del 2022 </a:t>
            </a:r>
            <a:r>
              <a:rPr lang="it-IT" sz="3200" i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“Attività professionali non regolamentate – Project Manager – Requisiti di conoscenza, abilità, autonomia e responsabilità” </a:t>
            </a:r>
            <a:r>
              <a:rPr lang="it-IT" sz="3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di aggiornamento rispetto a quella del 2016.</a:t>
            </a:r>
            <a:br>
              <a:rPr lang="it-IT" sz="3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br>
              <a:rPr lang="it-IT" sz="3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</a:br>
            <a:r>
              <a:rPr lang="it-IT" sz="3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La nuova norma definisce i </a:t>
            </a:r>
            <a:r>
              <a:rPr lang="it-IT" sz="3200" b="1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requisiti relativi all’attività professionale del Project Manager </a:t>
            </a:r>
            <a:r>
              <a:rPr lang="it-IT" sz="32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definendo compiti e attività specifiche, identificando i relativi contenuti in termini di conoscenze e abilità così da identificare chiaramente il livello di autonomia e responsabilità in coerenza con il Quadro nazionale delle Qualificazioni</a:t>
            </a:r>
          </a:p>
        </p:txBody>
      </p:sp>
    </p:spTree>
    <p:extLst>
      <p:ext uri="{BB962C8B-B14F-4D97-AF65-F5344CB8AC3E}">
        <p14:creationId xmlns:p14="http://schemas.microsoft.com/office/powerpoint/2010/main" val="369943673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CCBA95-2507-C5A6-152D-E8953D5B64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0A4460-F3CA-15F3-584C-674D8C258A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58325DB6-9D1F-F667-9C91-A15F302BBFD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766544A7-54A4-6235-B7FF-151FDC84480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138812" y="2056262"/>
            <a:ext cx="7914376" cy="4700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80692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BA709-02EB-9A54-CD81-3D37D850D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7C69F54-22D6-4E0F-F2C7-8B03598EA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31D10B0-FFFE-6202-8109-A3E45EBAEE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5290BEE3-D598-1720-C331-F524AD80EB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3467" y="2358561"/>
            <a:ext cx="8345065" cy="4029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972557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7A4083-58A8-5EFB-875C-A96932DBE6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E2F2EAF-F389-61FE-62BB-63483B6C3F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DCF486D-349B-D2C3-0A1A-F3370A55AED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334B9A63-02BB-DDF5-B43C-01E238A3F1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23279" y="2303492"/>
            <a:ext cx="6750570" cy="1776466"/>
          </a:xfrm>
          <a:prstGeom prst="rect">
            <a:avLst/>
          </a:prstGeom>
        </p:spPr>
      </p:pic>
      <p:pic>
        <p:nvPicPr>
          <p:cNvPr id="8" name="Immagine 7">
            <a:extLst>
              <a:ext uri="{FF2B5EF4-FFF2-40B4-BE49-F238E27FC236}">
                <a16:creationId xmlns:a16="http://schemas.microsoft.com/office/drawing/2014/main" id="{1234F888-F5F0-3672-C36E-69C61F58BEF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23278" y="4047782"/>
            <a:ext cx="6755333" cy="281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306575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5BDF34-83E8-8928-705E-C1D1C08DF2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AB39734-9DC6-52AE-48AF-34DF06797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03BC44EF-CAC3-3D05-9275-1685255E54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b="93972"/>
          <a:stretch/>
        </p:blipFill>
        <p:spPr>
          <a:xfrm>
            <a:off x="2999209" y="1782761"/>
            <a:ext cx="8354591" cy="307229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DA8C6631-D7CC-0113-F116-7D64E7EC4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655286" y="2089990"/>
            <a:ext cx="6537505" cy="4768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8493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D65A64-DC43-5CA7-2F9F-86B37BEDD4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983A15E-38B9-105A-EC9B-153D7AEAA4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8E8877D-8A9F-F6D9-60C4-6CDBECFA8F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42048" y="1807554"/>
            <a:ext cx="7307904" cy="5050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7099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07294-8B4C-0C23-6B1A-3A672AD9D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D707B16-C01A-8E29-F56C-6DC3A7A203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3EF72075-E2D0-A9EE-C500-66B1B0BC00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5299" b="93699"/>
          <a:stretch/>
        </p:blipFill>
        <p:spPr>
          <a:xfrm>
            <a:off x="3171102" y="1807554"/>
            <a:ext cx="5459092" cy="318224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5F424426-A4EB-4644-0A4F-E2DD668555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171102" y="2125778"/>
            <a:ext cx="5849795" cy="46374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01180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2AA94F-BD74-D3B4-D217-368F9093D0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ADB25F-E8C1-9625-F935-068B0EEE50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D559F47-C967-41E4-7627-DEF1E6FA7C6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6133" b="93244"/>
          <a:stretch/>
        </p:blipFill>
        <p:spPr>
          <a:xfrm>
            <a:off x="3171102" y="1807554"/>
            <a:ext cx="5398132" cy="34121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F93F7E53-EDA2-5280-4EB3-C787DB37AA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002786" y="2148768"/>
            <a:ext cx="6186428" cy="4699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936482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413FE7-83E7-5A2B-F5EC-37D9954EAE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436D4BE-0381-A71F-FAD0-459F7BBFD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F35FD185-F52D-B9A9-BC80-1E1FFEF3A5F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7682" b="94270"/>
          <a:stretch/>
        </p:blipFill>
        <p:spPr>
          <a:xfrm>
            <a:off x="3171102" y="1807555"/>
            <a:ext cx="5284921" cy="289398"/>
          </a:xfrm>
          <a:prstGeom prst="rect">
            <a:avLst/>
          </a:prstGeom>
        </p:spPr>
      </p:pic>
      <p:pic>
        <p:nvPicPr>
          <p:cNvPr id="4" name="Immagine 3">
            <a:extLst>
              <a:ext uri="{FF2B5EF4-FFF2-40B4-BE49-F238E27FC236}">
                <a16:creationId xmlns:a16="http://schemas.microsoft.com/office/drawing/2014/main" id="{DC81A757-C3E6-BCFD-1A4F-27511CBEDD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514165" y="2096952"/>
            <a:ext cx="4742205" cy="4761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4451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2256AB-8E28-17A6-22B8-927F586F7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3FD2CC3-4C94-92D5-C0E2-15B9FFC91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725A9D0-438A-8A2C-92F4-EE512D4E9B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25894" b="93378"/>
          <a:stretch/>
        </p:blipFill>
        <p:spPr>
          <a:xfrm>
            <a:off x="3171102" y="1807554"/>
            <a:ext cx="5415549" cy="334464"/>
          </a:xfrm>
          <a:prstGeom prst="rect">
            <a:avLst/>
          </a:prstGeom>
        </p:spPr>
      </p:pic>
      <p:pic>
        <p:nvPicPr>
          <p:cNvPr id="6" name="Immagine 5">
            <a:extLst>
              <a:ext uri="{FF2B5EF4-FFF2-40B4-BE49-F238E27FC236}">
                <a16:creationId xmlns:a16="http://schemas.microsoft.com/office/drawing/2014/main" id="{A9AC99F9-706A-8241-2F44-F07235424A9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947875" y="2142018"/>
            <a:ext cx="6296250" cy="4715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7778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CB54C8-2B9D-7F96-AB38-6AD57DC52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D8FBDC1-E452-67B1-CFF6-18E4AD6228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ELEMENTI PER LA VALUTAZIONE DELLA CONFORMITA’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D40E0B6-97A4-4082-FCEB-E81031D6077B}"/>
              </a:ext>
            </a:extLst>
          </p:cNvPr>
          <p:cNvSpPr txBox="1"/>
          <p:nvPr/>
        </p:nvSpPr>
        <p:spPr>
          <a:xfrm>
            <a:off x="983877" y="1936376"/>
            <a:ext cx="4000499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La norma fornisce gli elementi necessari a valutare la conformità di preparazione e i risultati dell’apprendimento per il processo di certificazione di terza parte anche detto «esame di certificazione»</a:t>
            </a:r>
          </a:p>
        </p:txBody>
      </p:sp>
      <p:pic>
        <p:nvPicPr>
          <p:cNvPr id="7" name="Immagine 6">
            <a:extLst>
              <a:ext uri="{FF2B5EF4-FFF2-40B4-BE49-F238E27FC236}">
                <a16:creationId xmlns:a16="http://schemas.microsoft.com/office/drawing/2014/main" id="{44C35D78-A02A-CFC2-C3D8-493B976C41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11905" y="1825098"/>
            <a:ext cx="5596217" cy="50329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926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23290DB-68BC-0B41-9E30-D532E85C05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dirty="0"/>
              <a:t>Riferimenti normativi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44B7DC5-2E2F-8F57-F62D-91BF328233FB}"/>
              </a:ext>
            </a:extLst>
          </p:cNvPr>
          <p:cNvSpPr txBox="1"/>
          <p:nvPr/>
        </p:nvSpPr>
        <p:spPr>
          <a:xfrm>
            <a:off x="983876" y="1936376"/>
            <a:ext cx="10224247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Le norme riportate come riferimento all’interno della UNI 11648 sono le seguenti:</a:t>
            </a:r>
          </a:p>
          <a:p>
            <a:endParaRPr lang="it-IT" dirty="0">
              <a:latin typeface="+mj-lt"/>
            </a:endParaRPr>
          </a:p>
          <a:p>
            <a:pPr algn="l">
              <a:spcBef>
                <a:spcPts val="600"/>
              </a:spcBef>
            </a:pPr>
            <a:r>
              <a:rPr lang="it-IT" b="0" i="0" u="none" strike="noStrike" dirty="0">
                <a:solidFill>
                  <a:srgbClr val="5F5FA5"/>
                </a:solidFill>
                <a:effectLst/>
                <a:latin typeface="+mj-lt"/>
              </a:rPr>
              <a:t>UNI 11506</a:t>
            </a:r>
            <a:r>
              <a:rPr lang="it-IT" b="0" i="0" dirty="0">
                <a:solidFill>
                  <a:srgbClr val="3A3B32"/>
                </a:solidFill>
                <a:effectLst/>
                <a:latin typeface="+mj-lt"/>
              </a:rPr>
              <a:t> Attività professionali non regolamentate – Figure professionali operanti nel settore ICT - Requisiti per la valutazione della conformità delle conoscenze, abilità, autonomia e responsabilità per i profili professionali ICT basati sul modello e-CF</a:t>
            </a:r>
          </a:p>
          <a:p>
            <a:pPr algn="l">
              <a:spcBef>
                <a:spcPts val="600"/>
              </a:spcBef>
            </a:pPr>
            <a:r>
              <a:rPr lang="it-IT" b="0" i="0" u="none" strike="noStrike" dirty="0">
                <a:solidFill>
                  <a:srgbClr val="5F5FA5"/>
                </a:solidFill>
                <a:effectLst/>
                <a:latin typeface="+mj-lt"/>
              </a:rPr>
              <a:t>UNI 11621-2 </a:t>
            </a:r>
            <a:r>
              <a:rPr lang="it-IT" b="0" i="0" dirty="0">
                <a:solidFill>
                  <a:srgbClr val="3A3B32"/>
                </a:solidFill>
                <a:effectLst/>
                <a:latin typeface="+mj-lt"/>
              </a:rPr>
              <a:t>Attività professionali non regolamentate - Profili di ruolo professionale per l'ICT - Parte 2: Profili europei di ruolo professionale per l'ICT di "seconda generazione"</a:t>
            </a:r>
          </a:p>
          <a:p>
            <a:pPr algn="l">
              <a:spcBef>
                <a:spcPts val="600"/>
              </a:spcBef>
            </a:pPr>
            <a:r>
              <a:rPr lang="it-IT" b="0" i="0" u="none" strike="noStrike" dirty="0">
                <a:solidFill>
                  <a:srgbClr val="5F5FA5"/>
                </a:solidFill>
                <a:effectLst/>
                <a:latin typeface="+mj-lt"/>
              </a:rPr>
              <a:t>UNI ISO 21500</a:t>
            </a:r>
            <a:r>
              <a:rPr lang="it-IT" b="0" i="0" dirty="0">
                <a:solidFill>
                  <a:srgbClr val="3A3B32"/>
                </a:solidFill>
                <a:effectLst/>
                <a:latin typeface="+mj-lt"/>
              </a:rPr>
              <a:t> Gestione dei progetti, dei programmi e del portfolio - Contesto e concetti</a:t>
            </a:r>
          </a:p>
          <a:p>
            <a:pPr algn="l">
              <a:spcBef>
                <a:spcPts val="600"/>
              </a:spcBef>
            </a:pPr>
            <a:r>
              <a:rPr lang="it-IT" b="0" i="0" u="none" strike="noStrike" dirty="0">
                <a:solidFill>
                  <a:srgbClr val="5F5FA5"/>
                </a:solidFill>
                <a:effectLst/>
                <a:latin typeface="+mj-lt"/>
              </a:rPr>
              <a:t>UNI ISO 21502</a:t>
            </a:r>
            <a:r>
              <a:rPr lang="it-IT" b="0" i="0" dirty="0">
                <a:solidFill>
                  <a:srgbClr val="3A3B32"/>
                </a:solidFill>
                <a:effectLst/>
                <a:latin typeface="+mj-lt"/>
              </a:rPr>
              <a:t> Gestione dei progetti, dei programmi e del portfolio - Guida alla gestione dei progetti (project management)</a:t>
            </a:r>
          </a:p>
          <a:p>
            <a:pPr algn="l">
              <a:spcBef>
                <a:spcPts val="600"/>
              </a:spcBef>
            </a:pPr>
            <a:r>
              <a:rPr lang="it-IT" b="0" i="0" u="none" strike="noStrike" dirty="0">
                <a:solidFill>
                  <a:srgbClr val="5F5FA5"/>
                </a:solidFill>
                <a:effectLst/>
                <a:latin typeface="+mj-lt"/>
              </a:rPr>
              <a:t>UNI CEI EN ISO/IEC 17024</a:t>
            </a:r>
            <a:r>
              <a:rPr lang="it-IT" b="0" i="0" dirty="0">
                <a:solidFill>
                  <a:srgbClr val="3A3B32"/>
                </a:solidFill>
                <a:effectLst/>
                <a:latin typeface="+mj-lt"/>
              </a:rPr>
              <a:t> Valutazione della conformità - Requisiti generali per organismi che eseguono la certificazione di persone</a:t>
            </a:r>
          </a:p>
          <a:p>
            <a:pPr algn="l">
              <a:spcBef>
                <a:spcPts val="600"/>
              </a:spcBef>
            </a:pPr>
            <a:r>
              <a:rPr lang="it-IT" b="0" i="0" u="none" strike="noStrike" dirty="0">
                <a:solidFill>
                  <a:srgbClr val="5F5FA5"/>
                </a:solidFill>
                <a:effectLst/>
                <a:latin typeface="+mj-lt"/>
              </a:rPr>
              <a:t>CEN Guide 14</a:t>
            </a:r>
            <a:r>
              <a:rPr lang="it-IT" b="0" i="0" dirty="0">
                <a:solidFill>
                  <a:srgbClr val="3A3B32"/>
                </a:solidFill>
                <a:effectLst/>
                <a:latin typeface="+mj-lt"/>
              </a:rPr>
              <a:t> Common policy </a:t>
            </a:r>
            <a:r>
              <a:rPr lang="it-IT" b="0" i="0" dirty="0" err="1">
                <a:solidFill>
                  <a:srgbClr val="3A3B32"/>
                </a:solidFill>
                <a:effectLst/>
                <a:latin typeface="+mj-lt"/>
              </a:rPr>
              <a:t>guidance</a:t>
            </a:r>
            <a:r>
              <a:rPr lang="it-IT" b="0" i="0" dirty="0">
                <a:solidFill>
                  <a:srgbClr val="3A3B32"/>
                </a:solidFill>
                <a:effectLst/>
                <a:latin typeface="+mj-lt"/>
              </a:rPr>
              <a:t> for </a:t>
            </a:r>
            <a:r>
              <a:rPr lang="it-IT" b="0" i="0" dirty="0" err="1">
                <a:solidFill>
                  <a:srgbClr val="3A3B32"/>
                </a:solidFill>
                <a:effectLst/>
                <a:latin typeface="+mj-lt"/>
              </a:rPr>
              <a:t>addressing</a:t>
            </a:r>
            <a:r>
              <a:rPr lang="it-IT" b="0" i="0" dirty="0">
                <a:solidFill>
                  <a:srgbClr val="3A3B32"/>
                </a:solidFill>
                <a:effectLst/>
                <a:latin typeface="+mj-lt"/>
              </a:rPr>
              <a:t> </a:t>
            </a:r>
            <a:r>
              <a:rPr lang="it-IT" b="0" i="0" dirty="0" err="1">
                <a:solidFill>
                  <a:srgbClr val="3A3B32"/>
                </a:solidFill>
                <a:effectLst/>
                <a:latin typeface="+mj-lt"/>
              </a:rPr>
              <a:t>standardisation</a:t>
            </a:r>
            <a:r>
              <a:rPr lang="it-IT" b="0" i="0" dirty="0">
                <a:solidFill>
                  <a:srgbClr val="3A3B32"/>
                </a:solidFill>
                <a:effectLst/>
                <a:latin typeface="+mj-lt"/>
              </a:rPr>
              <a:t> on </a:t>
            </a:r>
            <a:r>
              <a:rPr lang="it-IT" b="0" i="0" dirty="0" err="1">
                <a:solidFill>
                  <a:srgbClr val="3A3B32"/>
                </a:solidFill>
                <a:effectLst/>
                <a:latin typeface="+mj-lt"/>
              </a:rPr>
              <a:t>qualification</a:t>
            </a:r>
            <a:r>
              <a:rPr lang="it-IT" b="0" i="0" dirty="0">
                <a:solidFill>
                  <a:srgbClr val="3A3B32"/>
                </a:solidFill>
                <a:effectLst/>
                <a:latin typeface="+mj-lt"/>
              </a:rPr>
              <a:t> of </a:t>
            </a:r>
            <a:r>
              <a:rPr lang="it-IT" b="0" i="0" dirty="0" err="1">
                <a:solidFill>
                  <a:srgbClr val="3A3B32"/>
                </a:solidFill>
                <a:effectLst/>
                <a:latin typeface="+mj-lt"/>
              </a:rPr>
              <a:t>professions</a:t>
            </a:r>
            <a:r>
              <a:rPr lang="it-IT" b="0" i="0" dirty="0">
                <a:solidFill>
                  <a:srgbClr val="3A3B32"/>
                </a:solidFill>
                <a:effectLst/>
                <a:latin typeface="+mj-lt"/>
              </a:rPr>
              <a:t> and </a:t>
            </a:r>
            <a:r>
              <a:rPr lang="it-IT" b="0" i="0" dirty="0" err="1">
                <a:solidFill>
                  <a:srgbClr val="3A3B32"/>
                </a:solidFill>
                <a:effectLst/>
                <a:latin typeface="+mj-lt"/>
              </a:rPr>
              <a:t>personnel</a:t>
            </a:r>
            <a:endParaRPr lang="it-IT" b="0" i="0" dirty="0">
              <a:solidFill>
                <a:srgbClr val="3A3B32"/>
              </a:solidFill>
              <a:effectLst/>
              <a:latin typeface="+mj-lt"/>
            </a:endParaRPr>
          </a:p>
          <a:p>
            <a:r>
              <a:rPr lang="it-IT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87744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332970-AFFB-1D2D-888D-029F83013B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4353F6F-EDE3-AA57-FBC6-97E723C8EC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ELEMENTI PER LA VALUTAZIONE DELLA CONFORMITA’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810816E2-36E4-B31A-CCCC-2C688C24AE37}"/>
              </a:ext>
            </a:extLst>
          </p:cNvPr>
          <p:cNvSpPr txBox="1"/>
          <p:nvPr/>
        </p:nvSpPr>
        <p:spPr>
          <a:xfrm>
            <a:off x="983877" y="1936376"/>
            <a:ext cx="9289676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I metodi di valutazione dei risultati dell’apprendimento non formale e informale devono prendere in considerazione, ai fini della valutazione:</a:t>
            </a:r>
          </a:p>
          <a:p>
            <a:pPr algn="just"/>
            <a:endParaRPr lang="it-IT" sz="2400" dirty="0"/>
          </a:p>
          <a:p>
            <a:pPr marL="342900" indent="-342900" algn="just">
              <a:buFontTx/>
              <a:buChar char="-"/>
            </a:pPr>
            <a:r>
              <a:rPr lang="it-IT" sz="2400" dirty="0"/>
              <a:t>Analisi del curriculum vitae integrato da documentazioni comprovanti le attività lavorative e formative dichiarate dal candidato;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Esame scritto per la valutazione delle conoscenze con prova con domande a risposta chiusa, prova con domande a risposta aperta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Esame orale</a:t>
            </a:r>
          </a:p>
        </p:txBody>
      </p:sp>
    </p:spTree>
    <p:extLst>
      <p:ext uri="{BB962C8B-B14F-4D97-AF65-F5344CB8AC3E}">
        <p14:creationId xmlns:p14="http://schemas.microsoft.com/office/powerpoint/2010/main" val="184982951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807DE5-8ED6-36B2-459B-87F56B8E61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0665162-EB75-B742-95D0-E84241BB1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ELEMENTI PER IL MANTENIMENTO E RINNOVO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80F354A9-B487-5C37-D84E-B6EF24AD0F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14285" y="2268536"/>
            <a:ext cx="5763429" cy="1352739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402D11EA-BE0F-2F8D-5E1E-2B1EC8848B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8100" y="3953435"/>
            <a:ext cx="5715798" cy="2581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447525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FFC0FE-F33F-533C-1F4A-801A3FB3BD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D8DC6C-3BDA-502F-3E90-AB56AC8036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ASPETTI ETICI E DEONTOLOGICI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DFB5DE67-620B-26E4-E151-A9920C13848D}"/>
              </a:ext>
            </a:extLst>
          </p:cNvPr>
          <p:cNvSpPr txBox="1"/>
          <p:nvPr/>
        </p:nvSpPr>
        <p:spPr>
          <a:xfrm>
            <a:off x="983877" y="1936376"/>
            <a:ext cx="92896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L’appendice della norma fornisce un inquadramento generale per la realizzazione di un’infrastruttura della cultura dell’integrità professionale finalizzata alla definizione e gestione dell’integrità professionale del professionista.</a:t>
            </a:r>
          </a:p>
          <a:p>
            <a:pPr algn="just"/>
            <a:endParaRPr lang="it-IT" sz="2400" dirty="0"/>
          </a:p>
          <a:p>
            <a:pPr algn="just"/>
            <a:r>
              <a:rPr lang="it-IT" sz="2400" dirty="0"/>
              <a:t>Sono fornite: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Carta di integrità professionale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Carta etica professionale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Carta deontologica professionale</a:t>
            </a:r>
          </a:p>
        </p:txBody>
      </p:sp>
    </p:spTree>
    <p:extLst>
      <p:ext uri="{BB962C8B-B14F-4D97-AF65-F5344CB8AC3E}">
        <p14:creationId xmlns:p14="http://schemas.microsoft.com/office/powerpoint/2010/main" val="371537094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B5904A-597E-112A-E23B-134F37901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BBADBEF-974F-8CBA-F17B-99E47FCE51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ASPETTI ETICI E DEONTOLOGICI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4BA5F127-363A-BA1E-5123-2DB9AED97955}"/>
              </a:ext>
            </a:extLst>
          </p:cNvPr>
          <p:cNvSpPr txBox="1"/>
          <p:nvPr/>
        </p:nvSpPr>
        <p:spPr>
          <a:xfrm>
            <a:off x="983877" y="1936376"/>
            <a:ext cx="928967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/>
              <a:t>Carta di integrità professionale</a:t>
            </a:r>
          </a:p>
          <a:p>
            <a:pPr algn="just"/>
            <a:endParaRPr lang="it-IT" sz="2400" b="1" dirty="0"/>
          </a:p>
          <a:p>
            <a:pPr algn="just"/>
            <a:r>
              <a:rPr lang="it-IT" sz="2400" dirty="0"/>
              <a:t>Le indicazioni a cui fare riferimento sono quelle rappresentate dalla legge 04/2013 (art. 1, co. 3) e degli articoli 2 comma 2 e 27-bis del Codice del Consumo</a:t>
            </a:r>
          </a:p>
          <a:p>
            <a:pPr algn="just"/>
            <a:endParaRPr lang="it-IT" sz="2400" dirty="0"/>
          </a:p>
          <a:p>
            <a:pPr algn="just"/>
            <a:r>
              <a:rPr lang="it-IT" sz="2400" dirty="0"/>
              <a:t>Le indicazioni evidenziano la salvaguardia della dignità umana come principio fondante delle attività del professionista e dei diritti umani in quanto originati dalla stessa dignità umana</a:t>
            </a:r>
          </a:p>
        </p:txBody>
      </p:sp>
    </p:spTree>
    <p:extLst>
      <p:ext uri="{BB962C8B-B14F-4D97-AF65-F5344CB8AC3E}">
        <p14:creationId xmlns:p14="http://schemas.microsoft.com/office/powerpoint/2010/main" val="40093597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E05B208-2DD5-C4B7-2497-CF9D1B38BE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3015024-BF09-921A-5AB9-0980844D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ASPETTI ETICI E DEONTOLOGICI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B5BFD219-CA6D-999B-EC6F-3A2E65981C69}"/>
              </a:ext>
            </a:extLst>
          </p:cNvPr>
          <p:cNvSpPr txBox="1"/>
          <p:nvPr/>
        </p:nvSpPr>
        <p:spPr>
          <a:xfrm>
            <a:off x="983877" y="1936376"/>
            <a:ext cx="92896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/>
              <a:t>Carta Etica professionale</a:t>
            </a:r>
          </a:p>
          <a:p>
            <a:pPr algn="just"/>
            <a:endParaRPr lang="it-IT" sz="2400" b="1" dirty="0"/>
          </a:p>
          <a:p>
            <a:pPr algn="just"/>
            <a:r>
              <a:rPr lang="it-IT" sz="2400" dirty="0"/>
              <a:t>I principi etici professionali definiscono il posizionamento etico universalista che si basa sul rispetto e tutela della Dignità Umana e dei Diritti Fondamentali dell’Uomo: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Principio del rispetto della dignità umana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Principio di non malevolenza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Principio di malevolenza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Principio di integrità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Principio di giustizia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Principio di utilità</a:t>
            </a:r>
          </a:p>
          <a:p>
            <a:pPr marL="342900" indent="-342900" algn="just">
              <a:buFontTx/>
              <a:buChar char="-"/>
            </a:pPr>
            <a:r>
              <a:rPr lang="it-IT" sz="2400" dirty="0"/>
              <a:t>Principio del duplice effetto</a:t>
            </a:r>
          </a:p>
        </p:txBody>
      </p:sp>
    </p:spTree>
    <p:extLst>
      <p:ext uri="{BB962C8B-B14F-4D97-AF65-F5344CB8AC3E}">
        <p14:creationId xmlns:p14="http://schemas.microsoft.com/office/powerpoint/2010/main" val="319566934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9B9E06-B89F-6268-FB51-AA8E26555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A57A30-2F87-2A7F-E873-70E18DF98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ASPETTI ETICI E DEONTOLOGICI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5B5C08E-8C08-0CCB-DB56-B89BA81BBB28}"/>
              </a:ext>
            </a:extLst>
          </p:cNvPr>
          <p:cNvSpPr txBox="1"/>
          <p:nvPr/>
        </p:nvSpPr>
        <p:spPr>
          <a:xfrm>
            <a:off x="983877" y="1936376"/>
            <a:ext cx="928967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/>
              <a:t>Carta Etica professionale</a:t>
            </a:r>
          </a:p>
          <a:p>
            <a:pPr algn="just"/>
            <a:endParaRPr lang="it-IT" sz="2400" b="1" dirty="0"/>
          </a:p>
          <a:p>
            <a:pPr algn="just"/>
            <a:r>
              <a:rPr lang="it-IT" sz="2400" dirty="0"/>
              <a:t>I valori professionali rappresentano le modalità valide e funzionali all’espressione corretta dell’attività professionale con la quale vengono perseguiti i principi e sono ordinati secondo una gerarchia di rilevanza:</a:t>
            </a:r>
          </a:p>
        </p:txBody>
      </p:sp>
      <p:sp>
        <p:nvSpPr>
          <p:cNvPr id="5" name="CasellaDiTesto 4">
            <a:extLst>
              <a:ext uri="{FF2B5EF4-FFF2-40B4-BE49-F238E27FC236}">
                <a16:creationId xmlns:a16="http://schemas.microsoft.com/office/drawing/2014/main" id="{AAE333EE-5B2B-F857-D0D4-DAB945072A21}"/>
              </a:ext>
            </a:extLst>
          </p:cNvPr>
          <p:cNvSpPr txBox="1"/>
          <p:nvPr/>
        </p:nvSpPr>
        <p:spPr>
          <a:xfrm>
            <a:off x="1216958" y="4271683"/>
            <a:ext cx="9056595" cy="2308324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algn="just"/>
            <a:r>
              <a:rPr lang="it-IT" sz="2400" dirty="0"/>
              <a:t>Legalità</a:t>
            </a:r>
          </a:p>
          <a:p>
            <a:pPr algn="just"/>
            <a:r>
              <a:rPr lang="it-IT" sz="2400" dirty="0"/>
              <a:t>Sostenibilità</a:t>
            </a:r>
          </a:p>
          <a:p>
            <a:pPr algn="just"/>
            <a:r>
              <a:rPr lang="it-IT" sz="2400" dirty="0"/>
              <a:t>Giustizia sociale</a:t>
            </a:r>
          </a:p>
          <a:p>
            <a:pPr algn="just"/>
            <a:r>
              <a:rPr lang="it-IT" sz="2400" dirty="0"/>
              <a:t>Onestà</a:t>
            </a:r>
          </a:p>
          <a:p>
            <a:pPr algn="just"/>
            <a:r>
              <a:rPr lang="it-IT" sz="2400" dirty="0"/>
              <a:t>Incorruttibilità</a:t>
            </a:r>
          </a:p>
          <a:p>
            <a:pPr algn="just"/>
            <a:r>
              <a:rPr lang="it-IT" sz="2400" dirty="0"/>
              <a:t>Imparzialità</a:t>
            </a:r>
          </a:p>
          <a:p>
            <a:pPr algn="just"/>
            <a:r>
              <a:rPr lang="it-IT" sz="2400" dirty="0"/>
              <a:t>Responsabilità e trasparenza</a:t>
            </a:r>
          </a:p>
          <a:p>
            <a:pPr algn="just"/>
            <a:r>
              <a:rPr lang="it-IT" sz="2400" dirty="0"/>
              <a:t>Competenza</a:t>
            </a:r>
          </a:p>
          <a:p>
            <a:pPr algn="just"/>
            <a:r>
              <a:rPr lang="it-IT" sz="2400" dirty="0"/>
              <a:t>Servizio</a:t>
            </a:r>
          </a:p>
          <a:p>
            <a:pPr algn="just"/>
            <a:r>
              <a:rPr lang="it-IT" sz="2400" dirty="0"/>
              <a:t>Dedizione</a:t>
            </a:r>
          </a:p>
          <a:p>
            <a:pPr algn="just"/>
            <a:r>
              <a:rPr lang="it-IT" sz="2400" dirty="0"/>
              <a:t>Innovazione</a:t>
            </a:r>
          </a:p>
        </p:txBody>
      </p:sp>
    </p:spTree>
    <p:extLst>
      <p:ext uri="{BB962C8B-B14F-4D97-AF65-F5344CB8AC3E}">
        <p14:creationId xmlns:p14="http://schemas.microsoft.com/office/powerpoint/2010/main" val="5366896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38B951-A99F-9DA2-2330-EF138C0E1F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542E5FB-0372-934B-DF00-151A94665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ASPETTI ETICI E DEONTOLOGICI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CA80087B-6BD1-3410-D793-5C5E7A800C1E}"/>
              </a:ext>
            </a:extLst>
          </p:cNvPr>
          <p:cNvSpPr txBox="1"/>
          <p:nvPr/>
        </p:nvSpPr>
        <p:spPr>
          <a:xfrm>
            <a:off x="983877" y="1936376"/>
            <a:ext cx="92896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/>
              <a:t>Carta Deontologica professionale</a:t>
            </a:r>
          </a:p>
          <a:p>
            <a:pPr algn="just"/>
            <a:endParaRPr lang="it-IT" sz="2400" b="1" dirty="0"/>
          </a:p>
          <a:p>
            <a:pPr algn="just"/>
            <a:r>
              <a:rPr lang="it-IT" sz="2400" dirty="0"/>
              <a:t>La carta deontologica professionale riporta l’insieme delle regole e dei comportamenti che rappresentano obblighi e responsabilità specifici relativi al livello minimo di condotta accettabile del professionista. Gli ambiti delle regole possono essere individuati incrociando due dimensioni:</a:t>
            </a:r>
          </a:p>
          <a:p>
            <a:pPr algn="just"/>
            <a:r>
              <a:rPr lang="it-IT" sz="2400" dirty="0"/>
              <a:t>Tipo di relazione (professionista-cliente, professionista-professionista, ecc.)</a:t>
            </a:r>
          </a:p>
          <a:p>
            <a:pPr algn="just"/>
            <a:r>
              <a:rPr lang="it-IT" sz="2400" dirty="0"/>
              <a:t>Caratteristiche del servizio professionale (lealtà, servizio, responsabilità, ecc.)</a:t>
            </a:r>
          </a:p>
          <a:p>
            <a:pPr algn="just"/>
            <a:endParaRPr lang="it-IT" sz="2400" dirty="0"/>
          </a:p>
        </p:txBody>
      </p:sp>
    </p:spTree>
    <p:extLst>
      <p:ext uri="{BB962C8B-B14F-4D97-AF65-F5344CB8AC3E}">
        <p14:creationId xmlns:p14="http://schemas.microsoft.com/office/powerpoint/2010/main" val="325607740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624EBA-7A70-610B-C14A-22219267FC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8D8CDC7-3B99-1E33-ADB4-D7A4C392D5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ASPETTI ETICI E DEONTOLOGICI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A48E67E-1F31-03A8-6CFF-294E36882631}"/>
              </a:ext>
            </a:extLst>
          </p:cNvPr>
          <p:cNvSpPr txBox="1"/>
          <p:nvPr/>
        </p:nvSpPr>
        <p:spPr>
          <a:xfrm>
            <a:off x="983877" y="1936376"/>
            <a:ext cx="9289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/>
              <a:t>Carta Deontologica professionale</a:t>
            </a:r>
          </a:p>
          <a:p>
            <a:pPr algn="just"/>
            <a:endParaRPr lang="it-IT" sz="24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DA5F4B12-5708-7F1A-2AB6-07C4A330D1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499810" y="2447309"/>
            <a:ext cx="7192379" cy="44106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403115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DCF8DE-5360-A95E-F84A-42FED516A1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E1A248F-4AE6-FA7F-AD34-5CAF5E1E59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ASPETTI ETICI E DEONTOLOGICI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2666AC7D-31EF-20B8-E683-89318191E552}"/>
              </a:ext>
            </a:extLst>
          </p:cNvPr>
          <p:cNvSpPr txBox="1"/>
          <p:nvPr/>
        </p:nvSpPr>
        <p:spPr>
          <a:xfrm>
            <a:off x="983877" y="1936376"/>
            <a:ext cx="928967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/>
              <a:t>Carta Deontologica professionale</a:t>
            </a:r>
          </a:p>
          <a:p>
            <a:pPr algn="just"/>
            <a:endParaRPr lang="it-IT" sz="2400" dirty="0"/>
          </a:p>
        </p:txBody>
      </p:sp>
      <p:pic>
        <p:nvPicPr>
          <p:cNvPr id="6" name="Immagine 5">
            <a:extLst>
              <a:ext uri="{FF2B5EF4-FFF2-40B4-BE49-F238E27FC236}">
                <a16:creationId xmlns:a16="http://schemas.microsoft.com/office/drawing/2014/main" id="{4D40E4B4-5881-A5D3-77EF-B17F0BF5F6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2514100" y="2995382"/>
            <a:ext cx="7163800" cy="3305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44825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66DD8C-E0CE-98C0-A161-CE644360B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2E765E-59C3-D655-F040-4D430451EA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FORMATO DEL CV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F6DC572F-234A-96EC-6F2A-DAC670C40744}"/>
              </a:ext>
            </a:extLst>
          </p:cNvPr>
          <p:cNvSpPr txBox="1"/>
          <p:nvPr/>
        </p:nvSpPr>
        <p:spPr>
          <a:xfrm>
            <a:off x="983877" y="1936376"/>
            <a:ext cx="5112123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dirty="0"/>
              <a:t>La terza appendice fornisce invece il formato del curriculum da presentare ai fini della valutazione dell’apprendimento. </a:t>
            </a:r>
          </a:p>
          <a:p>
            <a:pPr algn="just"/>
            <a:r>
              <a:rPr lang="it-IT" sz="2400" dirty="0"/>
              <a:t>E’ necessario che sia redatto in formato europea e deve contenere una sezione con i riferimenti espliciti ai progetti della propria attività professionale con i rispettivi periodi di riferimento</a:t>
            </a:r>
          </a:p>
          <a:p>
            <a:pPr algn="just"/>
            <a:endParaRPr lang="it-IT" sz="2400" dirty="0"/>
          </a:p>
          <a:p>
            <a:pPr algn="just"/>
            <a:r>
              <a:rPr lang="it-IT" sz="2400" dirty="0"/>
              <a:t>Deve essere inviata inoltre una relazione descrittiva di progetto</a:t>
            </a:r>
          </a:p>
          <a:p>
            <a:pPr algn="just"/>
            <a:endParaRPr lang="it-IT" sz="2400" dirty="0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2AC544AE-E9B5-D2FF-4DCC-E8CB493D86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77536" y="1546412"/>
            <a:ext cx="5763429" cy="48679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0411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230092-C2B6-121B-8A0E-7188602464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5B06475-747C-932F-7B7C-B115121584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7BBFFC66-247F-4878-518F-A1DC335C43D5}"/>
              </a:ext>
            </a:extLst>
          </p:cNvPr>
          <p:cNvSpPr txBox="1"/>
          <p:nvPr/>
        </p:nvSpPr>
        <p:spPr>
          <a:xfrm>
            <a:off x="983876" y="1936376"/>
            <a:ext cx="10224247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 compiti e le attività sono suddivisi in aree metodologiche convenzionali distinte in: avvio, pianificazione, esecuzione, controllo e chiusura di progetto.</a:t>
            </a:r>
          </a:p>
          <a:p>
            <a:endParaRPr lang="it-IT" sz="25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it-IT" sz="2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Nella norma vengono messi in relazione i compiti del PM e le conoscenze e abilità che il professionista deve possedere.</a:t>
            </a:r>
          </a:p>
          <a:p>
            <a:endParaRPr lang="it-IT" sz="2500" dirty="0">
              <a:latin typeface="Calibri Light" panose="020F0302020204030204" pitchFamily="34" charset="0"/>
              <a:ea typeface="Calibri Light" panose="020F0302020204030204" pitchFamily="34" charset="0"/>
              <a:cs typeface="Calibri Light" panose="020F0302020204030204" pitchFamily="34" charset="0"/>
            </a:endParaRPr>
          </a:p>
          <a:p>
            <a:r>
              <a:rPr lang="it-IT" sz="2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In generale, le competenze del project manager sono riportate in termini di:</a:t>
            </a:r>
          </a:p>
          <a:p>
            <a:pPr marL="342900" indent="-342900">
              <a:buFontTx/>
              <a:buChar char="-"/>
            </a:pPr>
            <a:r>
              <a:rPr lang="it-IT" sz="2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Competenze relative al contesto di progetto</a:t>
            </a:r>
          </a:p>
          <a:p>
            <a:pPr marL="342900" indent="-342900">
              <a:buFontTx/>
              <a:buChar char="-"/>
            </a:pPr>
            <a:r>
              <a:rPr lang="it-IT" sz="2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Competenze tecnico-metodologiche di project management</a:t>
            </a:r>
          </a:p>
          <a:p>
            <a:pPr marL="342900" indent="-342900">
              <a:buFontTx/>
              <a:buChar char="-"/>
            </a:pPr>
            <a:r>
              <a:rPr lang="it-IT" sz="2500" dirty="0">
                <a:latin typeface="Calibri Light" panose="020F0302020204030204" pitchFamily="34" charset="0"/>
                <a:ea typeface="Calibri Light" panose="020F0302020204030204" pitchFamily="34" charset="0"/>
                <a:cs typeface="Calibri Light" panose="020F0302020204030204" pitchFamily="34" charset="0"/>
              </a:rPr>
              <a:t>Competenze comportamentali</a:t>
            </a:r>
          </a:p>
        </p:txBody>
      </p:sp>
    </p:spTree>
    <p:extLst>
      <p:ext uri="{BB962C8B-B14F-4D97-AF65-F5344CB8AC3E}">
        <p14:creationId xmlns:p14="http://schemas.microsoft.com/office/powerpoint/2010/main" val="1482030216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8B04AB-2738-4A28-CB28-AC7AE99B24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C58967B-2401-71A6-8603-626DCEC1757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9871" y="2512296"/>
            <a:ext cx="9144000" cy="2387600"/>
          </a:xfrm>
        </p:spPr>
        <p:txBody>
          <a:bodyPr/>
          <a:lstStyle/>
          <a:p>
            <a:r>
              <a:rPr lang="it-IT" sz="4000" dirty="0"/>
              <a:t>Corso di formazione manageriale </a:t>
            </a:r>
            <a:br>
              <a:rPr lang="it-IT" sz="2800" dirty="0"/>
            </a:br>
            <a:r>
              <a:rPr lang="it-IT" sz="4800" b="1" dirty="0">
                <a:solidFill>
                  <a:srgbClr val="C00000"/>
                </a:solidFill>
              </a:rPr>
              <a:t>PROJECT MANAGER PER RUP</a:t>
            </a:r>
            <a:br>
              <a:rPr lang="it-IT" sz="4800" b="1" dirty="0">
                <a:solidFill>
                  <a:srgbClr val="C00000"/>
                </a:solidFill>
              </a:rPr>
            </a:br>
            <a:br>
              <a:rPr lang="it-IT" sz="4800" b="1" dirty="0">
                <a:solidFill>
                  <a:srgbClr val="C00000"/>
                </a:solidFill>
              </a:rPr>
            </a:br>
            <a:r>
              <a:rPr lang="it-IT" sz="2800" i="1" dirty="0"/>
              <a:t>Grazie dell’attenzione</a:t>
            </a:r>
          </a:p>
        </p:txBody>
      </p:sp>
    </p:spTree>
    <p:extLst>
      <p:ext uri="{BB962C8B-B14F-4D97-AF65-F5344CB8AC3E}">
        <p14:creationId xmlns:p14="http://schemas.microsoft.com/office/powerpoint/2010/main" val="15939444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FE4097-FA9A-856E-680C-7A1EE5AE47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15DFEF7-FD3B-F806-8F9D-FC1109BB91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5DD5A39-2CAE-6D32-89EC-DC541B4211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875836" y="1728281"/>
            <a:ext cx="8440328" cy="5020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1999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F46B18-CB64-6D56-D943-20EC07511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B3904F-59B1-CF79-0919-0CD65F567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3C93A418-C7DC-9451-4FE8-DD243B687C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3467" y="1861919"/>
            <a:ext cx="8345065" cy="3134162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0774C7F5-E685-FF27-82BB-2704933AF5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 t="19064"/>
          <a:stretch/>
        </p:blipFill>
        <p:spPr>
          <a:xfrm>
            <a:off x="1898951" y="4960957"/>
            <a:ext cx="8364117" cy="1611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3664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73F3DE-10B5-DE28-28C1-D4B009EA99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A3AC2E3-5217-AF93-0FC1-DD35EC53D2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9E4F0EE9-B27A-89A3-55B1-EC2BB8F9A6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23467" y="1932628"/>
            <a:ext cx="8345065" cy="4791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75303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507BBE-D1A4-6521-DD11-1BCD0B3C31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E90B1B0-8E6C-617C-B2D2-ABA1F4CC3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219200"/>
            <a:ext cx="10515600" cy="717176"/>
          </a:xfrm>
        </p:spPr>
        <p:txBody>
          <a:bodyPr/>
          <a:lstStyle/>
          <a:p>
            <a:r>
              <a:rPr lang="it-IT" sz="3400" dirty="0"/>
              <a:t>COMPITI E ATTIVITA’ SPECIFICHE, CONOSCENZE E ABILITA’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:a16="http://schemas.microsoft.com/office/drawing/2014/main" id="{2F053FF0-14A0-1E55-B79B-51113C0D2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918704" y="1761414"/>
            <a:ext cx="8354591" cy="5096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718314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849</TotalTime>
  <Words>1226</Words>
  <Application>Microsoft Office PowerPoint</Application>
  <PresentationFormat>Widescreen</PresentationFormat>
  <Paragraphs>119</Paragraphs>
  <Slides>50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50</vt:i4>
      </vt:variant>
    </vt:vector>
  </HeadingPairs>
  <TitlesOfParts>
    <vt:vector size="55" baseType="lpstr">
      <vt:lpstr>Arial</vt:lpstr>
      <vt:lpstr>Calibri</vt:lpstr>
      <vt:lpstr>Calibri Light</vt:lpstr>
      <vt:lpstr>Titillium Web</vt:lpstr>
      <vt:lpstr>Tema di Office</vt:lpstr>
      <vt:lpstr>Corso di formazione manageriale  PROJECT MANAGER PER RUP  Qualificato Cepas Bureau Veritas al Nr. 150/18 - Organismo di Certificazione delle Professionalità e della Formazione riconosciuto da Accredia</vt:lpstr>
      <vt:lpstr>Corso di formazione manageriale  PROJECT MANAGEMENT PER RUP  Modulo LA RIFORMA DEI CONTRATTI PUBBLICI  Argomento: UNI 11648 – Aggiornamento della disciplina del Project Management Docente: Ing. Francesca Chirico     </vt:lpstr>
      <vt:lpstr>La norma UNI relativa al Project Management ha previsto un aggiornamento della ISO 21500 e 21502 del 2021 con la UNI 11648 del 2022 “Attività professionali non regolamentate – Project Manager – Requisiti di conoscenza, abilità, autonomia e responsabilità” di aggiornamento rispetto a quella del 2016.  La nuova norma definisce i requisiti relativi all’attività professionale del Project Manager definendo compiti e attività specifiche, identificando i relativi contenuti in termini di conoscenze e abilità così da identificare chiaramente il livello di autonomia e responsabilità in coerenza con il Quadro nazionale delle Qualificazioni</vt:lpstr>
      <vt:lpstr>Riferimenti normativi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COMPITI E ATTIVITA’ SPECIFICHE, CONOSCENZE E ABILITA’</vt:lpstr>
      <vt:lpstr>ELEMENTI PER LA VALUTAZIONE DELLA CONFORMITA’</vt:lpstr>
      <vt:lpstr>ELEMENTI PER LA VALUTAZIONE DELLA CONFORMITA’</vt:lpstr>
      <vt:lpstr>ELEMENTI PER IL MANTENIMENTO E RINNOVO</vt:lpstr>
      <vt:lpstr>ASPETTI ETICI E DEONTOLOGICI</vt:lpstr>
      <vt:lpstr>ASPETTI ETICI E DEONTOLOGICI</vt:lpstr>
      <vt:lpstr>ASPETTI ETICI E DEONTOLOGICI</vt:lpstr>
      <vt:lpstr>ASPETTI ETICI E DEONTOLOGICI</vt:lpstr>
      <vt:lpstr>ASPETTI ETICI E DEONTOLOGICI</vt:lpstr>
      <vt:lpstr>ASPETTI ETICI E DEONTOLOGICI</vt:lpstr>
      <vt:lpstr>ASPETTI ETICI E DEONTOLOGICI</vt:lpstr>
      <vt:lpstr>FORMATO DEL CV</vt:lpstr>
      <vt:lpstr>Corso di formazione manageriale  PROJECT MANAGER PER RUP  Grazie dell’attenzione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Corso di formazione manageriale  PROJECT MANAGER PER RUP  Qualificato Cepas Bureau Veritas al Nr. 150/18 - Organismo di Certificazione delle Professionalità e della Formazione riconosciuto da Accredia</dc:title>
  <dc:creator>operatore</dc:creator>
  <cp:lastModifiedBy>Francesca Chirico</cp:lastModifiedBy>
  <cp:revision>10</cp:revision>
  <dcterms:created xsi:type="dcterms:W3CDTF">2023-04-06T15:13:30Z</dcterms:created>
  <dcterms:modified xsi:type="dcterms:W3CDTF">2025-05-13T11:13:58Z</dcterms:modified>
</cp:coreProperties>
</file>