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8" r:id="rId2"/>
    <p:sldId id="257" r:id="rId3"/>
    <p:sldId id="265" r:id="rId4"/>
    <p:sldId id="258" r:id="rId5"/>
    <p:sldId id="266" r:id="rId6"/>
    <p:sldId id="267" r:id="rId7"/>
    <p:sldId id="268" r:id="rId8"/>
    <p:sldId id="269" r:id="rId9"/>
    <p:sldId id="270" r:id="rId10"/>
    <p:sldId id="271" r:id="rId11"/>
    <p:sldId id="259" r:id="rId12"/>
    <p:sldId id="260" r:id="rId13"/>
    <p:sldId id="261" r:id="rId14"/>
    <p:sldId id="262" r:id="rId15"/>
    <p:sldId id="263"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9" r:id="rId32"/>
    <p:sldId id="290" r:id="rId33"/>
    <p:sldId id="287" r:id="rId34"/>
    <p:sldId id="291" r:id="rId35"/>
    <p:sldId id="292" r:id="rId36"/>
    <p:sldId id="293" r:id="rId37"/>
    <p:sldId id="294" r:id="rId38"/>
    <p:sldId id="295" r:id="rId39"/>
    <p:sldId id="296" r:id="rId40"/>
    <p:sldId id="264" r:id="rId4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ano Marco" userId="91b57f96-32c2-4d5e-8986-a6574697bb07" providerId="ADAL" clId="{20A5E991-F9E3-44DA-ACE5-1CA8D4CFD0B1}"/>
    <pc:docChg chg="modSld">
      <pc:chgData name="Catalano Marco" userId="91b57f96-32c2-4d5e-8986-a6574697bb07" providerId="ADAL" clId="{20A5E991-F9E3-44DA-ACE5-1CA8D4CFD0B1}" dt="2025-06-17T15:45:43.706" v="1" actId="20577"/>
      <pc:docMkLst>
        <pc:docMk/>
      </pc:docMkLst>
      <pc:sldChg chg="modSp mod">
        <pc:chgData name="Catalano Marco" userId="91b57f96-32c2-4d5e-8986-a6574697bb07" providerId="ADAL" clId="{20A5E991-F9E3-44DA-ACE5-1CA8D4CFD0B1}" dt="2025-06-17T15:45:43.706" v="1" actId="20577"/>
        <pc:sldMkLst>
          <pc:docMk/>
          <pc:sldMk cId="4244371994" sldId="279"/>
        </pc:sldMkLst>
        <pc:spChg chg="mod">
          <ac:chgData name="Catalano Marco" userId="91b57f96-32c2-4d5e-8986-a6574697bb07" providerId="ADAL" clId="{20A5E991-F9E3-44DA-ACE5-1CA8D4CFD0B1}" dt="2025-06-17T15:45:43.706" v="1" actId="20577"/>
          <ac:spMkLst>
            <pc:docMk/>
            <pc:sldMk cId="4244371994" sldId="279"/>
            <ac:spMk id="3" creationId="{8FF7D629-9787-2469-F755-035165A6BBE3}"/>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CEFC5-5F5E-910C-A671-0FEACC574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3E3B19-8A63-C655-2FFD-57B0452E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E79BB7-BABA-052E-57F1-01404E1E89EE}"/>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16ACAA26-1042-1610-007B-BC2C6C91AA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82C97899-D7DB-57EB-BDF0-CE066C5D0F6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7" name="Immagine 6">
            <a:extLst>
              <a:ext uri="{FF2B5EF4-FFF2-40B4-BE49-F238E27FC236}">
                <a16:creationId xmlns:a16="http://schemas.microsoft.com/office/drawing/2014/main" id="{8E275C63-0126-D1AA-FC38-1190020AADA6}"/>
              </a:ext>
            </a:extLst>
          </p:cNvPr>
          <p:cNvPicPr>
            <a:picLocks noChangeAspect="1"/>
          </p:cNvPicPr>
          <p:nvPr userDrawn="1"/>
        </p:nvPicPr>
        <p:blipFill>
          <a:blip r:embed="rId2"/>
          <a:stretch>
            <a:fillRect/>
          </a:stretch>
        </p:blipFill>
        <p:spPr>
          <a:xfrm>
            <a:off x="4753989" y="304149"/>
            <a:ext cx="1539807" cy="537878"/>
          </a:xfrm>
          <a:prstGeom prst="rect">
            <a:avLst/>
          </a:prstGeom>
        </p:spPr>
      </p:pic>
    </p:spTree>
    <p:extLst>
      <p:ext uri="{BB962C8B-B14F-4D97-AF65-F5344CB8AC3E}">
        <p14:creationId xmlns:p14="http://schemas.microsoft.com/office/powerpoint/2010/main" val="2520102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D715A3-4FDD-1748-B82E-347C531141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3" name="Segnaposto piè di pagina 2">
            <a:extLst>
              <a:ext uri="{FF2B5EF4-FFF2-40B4-BE49-F238E27FC236}">
                <a16:creationId xmlns:a16="http://schemas.microsoft.com/office/drawing/2014/main" id="{409E8A85-D778-5CC1-3B91-7CFF34CAFC2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07800E57-C0C0-5892-C31E-BEC552653FB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22230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D8025-2E2E-2268-A847-C3AAA7C071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F0C5F39-0EE5-C20A-208B-094FC3C9B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4619D67-D7B4-DF0A-4F9E-38B0BB8B6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D9D21A-6FC2-41C3-4229-23FA219F70E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6" name="Segnaposto piè di pagina 5">
            <a:extLst>
              <a:ext uri="{FF2B5EF4-FFF2-40B4-BE49-F238E27FC236}">
                <a16:creationId xmlns:a16="http://schemas.microsoft.com/office/drawing/2014/main" id="{B76E40F8-469A-E42A-E274-8A6D06C4F88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D3B46ABD-CB2E-956A-6FF0-B4E22F0D600D}"/>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933489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F3C3F-A097-D7ED-1D1A-DC1436DEDB1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4112DE-9363-1614-0B7C-47C8BB992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129FDBF-2ABF-CF18-BE63-43F5C4C0C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340FF0-2E5B-6654-DC4E-F4D8525CF51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6" name="Segnaposto piè di pagina 5">
            <a:extLst>
              <a:ext uri="{FF2B5EF4-FFF2-40B4-BE49-F238E27FC236}">
                <a16:creationId xmlns:a16="http://schemas.microsoft.com/office/drawing/2014/main" id="{C02037B2-D8FA-48FB-E1A7-0C7E0303CB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26C5A40-9396-72EA-F92B-2A052BCF778C}"/>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61640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B52AF-D24D-0BDE-76AE-DE0170548A32}"/>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8608DC-DEAE-9812-01D8-A1317CA1712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F1F1C-8EEF-C8AF-8644-B968A11219E4}"/>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7879D953-5E8B-F068-EF22-D494B3BC046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B75887-0319-6B85-CD07-DFDF10BB74E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059160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AC12B6-4734-0F1B-CB74-E0995A929C2A}"/>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93455CE-97FE-10EA-F619-5FF73EC1E2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F392B-E23D-F0A8-4F4D-EDA91A6E02A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0F48C206-FA80-AB0A-2773-FA3D26A135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EBF43A-7680-EF8C-2423-7DF51E9018F3}"/>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711955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6EF9EB-B005-9B1C-EE1B-7EA94F7E2C5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28181112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65BA20-9156-5BB0-1C76-7729598B261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72204BF-DE36-56D7-4A0A-BA3245167B9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536A776-7338-5EF6-27AF-CE2BFA7BD292}"/>
              </a:ext>
            </a:extLst>
          </p:cNvPr>
          <p:cNvSpPr>
            <a:spLocks noGrp="1"/>
          </p:cNvSpPr>
          <p:nvPr>
            <p:ph type="dt" sz="half" idx="10"/>
          </p:nvPr>
        </p:nvSpPr>
        <p:spPr/>
        <p:txBody>
          <a:bodyPr/>
          <a:lstStyle/>
          <a:p>
            <a:fld id="{354FC719-FDAE-4256-9636-DC78A607F332}" type="datetime1">
              <a:rPr lang="it-IT" smtClean="0"/>
              <a:t>17/06/2025</a:t>
            </a:fld>
            <a:endParaRPr lang="it-IT"/>
          </a:p>
        </p:txBody>
      </p:sp>
      <p:sp>
        <p:nvSpPr>
          <p:cNvPr id="5" name="Segnaposto piè di pagina 4">
            <a:extLst>
              <a:ext uri="{FF2B5EF4-FFF2-40B4-BE49-F238E27FC236}">
                <a16:creationId xmlns:a16="http://schemas.microsoft.com/office/drawing/2014/main" id="{08036D25-592B-D5F6-886A-FA697A01627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A59CCA-CE6E-3853-9D61-A363ED18BEB1}"/>
              </a:ext>
            </a:extLst>
          </p:cNvPr>
          <p:cNvSpPr>
            <a:spLocks noGrp="1"/>
          </p:cNvSpPr>
          <p:nvPr>
            <p:ph type="sldNum" sz="quarter" idx="12"/>
          </p:nvPr>
        </p:nvSpPr>
        <p:spPr/>
        <p:txBody>
          <a:bodyPr/>
          <a:lstStyle/>
          <a:p>
            <a:fld id="{967426EB-18E2-4C22-A5C5-0F908D0C96CD}" type="slidenum">
              <a:rPr lang="it-IT" smtClean="0"/>
              <a:t>‹N›</a:t>
            </a:fld>
            <a:endParaRPr lang="it-IT"/>
          </a:p>
        </p:txBody>
      </p:sp>
    </p:spTree>
    <p:extLst>
      <p:ext uri="{BB962C8B-B14F-4D97-AF65-F5344CB8AC3E}">
        <p14:creationId xmlns:p14="http://schemas.microsoft.com/office/powerpoint/2010/main" val="379861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E0259-8F1B-52A0-C4C2-359A73EB118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920695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92D4E6-B19C-5B26-41FB-DB3AB638EAA0}"/>
              </a:ext>
            </a:extLst>
          </p:cNvPr>
          <p:cNvSpPr>
            <a:spLocks noGrp="1"/>
          </p:cNvSpPr>
          <p:nvPr>
            <p:ph idx="1"/>
          </p:nvPr>
        </p:nvSpPr>
        <p:spPr/>
        <p:txBody>
          <a:bodyPr/>
          <a:lstStyle/>
          <a:p>
            <a:pPr lvl="0"/>
            <a:endParaRPr lang="it-IT" dirty="0"/>
          </a:p>
        </p:txBody>
      </p:sp>
      <p:sp>
        <p:nvSpPr>
          <p:cNvPr id="4" name="Segnaposto data 3">
            <a:extLst>
              <a:ext uri="{FF2B5EF4-FFF2-40B4-BE49-F238E27FC236}">
                <a16:creationId xmlns:a16="http://schemas.microsoft.com/office/drawing/2014/main" id="{734848AA-BEB0-65F8-170C-89A80B61CAB2}"/>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E5C85F53-6237-75EC-EA20-7137CC3885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853543B-37FD-2728-5BD3-4D35EF7B0991}"/>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8" name="Immagine 7">
            <a:extLst>
              <a:ext uri="{FF2B5EF4-FFF2-40B4-BE49-F238E27FC236}">
                <a16:creationId xmlns:a16="http://schemas.microsoft.com/office/drawing/2014/main" id="{A99B55EE-6013-6E5C-0119-7C52F14BB6F7}"/>
              </a:ext>
            </a:extLst>
          </p:cNvPr>
          <p:cNvPicPr>
            <a:picLocks noChangeAspect="1"/>
          </p:cNvPicPr>
          <p:nvPr userDrawn="1"/>
        </p:nvPicPr>
        <p:blipFill rotWithShape="1">
          <a:blip r:embed="rId2"/>
          <a:srcRect l="5796" t="11430" r="7356" b="75270"/>
          <a:stretch/>
        </p:blipFill>
        <p:spPr>
          <a:xfrm>
            <a:off x="781455" y="136525"/>
            <a:ext cx="8845716" cy="762001"/>
          </a:xfrm>
          <a:prstGeom prst="rect">
            <a:avLst/>
          </a:prstGeom>
        </p:spPr>
      </p:pic>
      <p:pic>
        <p:nvPicPr>
          <p:cNvPr id="1028" name="Picture 4">
            <a:extLst>
              <a:ext uri="{FF2B5EF4-FFF2-40B4-BE49-F238E27FC236}">
                <a16:creationId xmlns:a16="http://schemas.microsoft.com/office/drawing/2014/main" id="{D20E2B73-7149-1599-7EC6-181BC91BB6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94158" y="224136"/>
            <a:ext cx="1307136" cy="456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7116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77579-EE1D-E3CA-4526-FAE602AE9977}"/>
              </a:ext>
            </a:extLst>
          </p:cNvPr>
          <p:cNvSpPr>
            <a:spLocks noGrp="1"/>
          </p:cNvSpPr>
          <p:nvPr>
            <p:ph type="title"/>
          </p:nvPr>
        </p:nvSpPr>
        <p:spPr>
          <a:xfrm>
            <a:off x="838200" y="365125"/>
            <a:ext cx="10515600" cy="1325563"/>
          </a:xfrm>
          <a:prstGeom prst="rect">
            <a:avLst/>
          </a:prstGeo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C3EE8E33-C99F-E286-F34E-4EE9AF17DC7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4" name="Segnaposto piè di pagina 3">
            <a:extLst>
              <a:ext uri="{FF2B5EF4-FFF2-40B4-BE49-F238E27FC236}">
                <a16:creationId xmlns:a16="http://schemas.microsoft.com/office/drawing/2014/main" id="{45A1EB40-C0A1-32CA-D2CE-68AFB49208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8B7074A7-2B91-DE0E-F822-40510AD53D4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6" name="Immagine 5">
            <a:extLst>
              <a:ext uri="{FF2B5EF4-FFF2-40B4-BE49-F238E27FC236}">
                <a16:creationId xmlns:a16="http://schemas.microsoft.com/office/drawing/2014/main" id="{9B7DCF87-0A07-856C-320D-0A5190A35000}"/>
              </a:ext>
            </a:extLst>
          </p:cNvPr>
          <p:cNvPicPr>
            <a:picLocks noChangeAspect="1"/>
          </p:cNvPicPr>
          <p:nvPr userDrawn="1"/>
        </p:nvPicPr>
        <p:blipFill rotWithShape="1">
          <a:blip r:embed="rId2"/>
          <a:srcRect l="5796" t="11430" r="7356" b="75270"/>
          <a:stretch/>
        </p:blipFill>
        <p:spPr>
          <a:xfrm>
            <a:off x="838200" y="527224"/>
            <a:ext cx="8845716" cy="762001"/>
          </a:xfrm>
          <a:prstGeom prst="rect">
            <a:avLst/>
          </a:prstGeom>
        </p:spPr>
      </p:pic>
    </p:spTree>
    <p:extLst>
      <p:ext uri="{BB962C8B-B14F-4D97-AF65-F5344CB8AC3E}">
        <p14:creationId xmlns:p14="http://schemas.microsoft.com/office/powerpoint/2010/main" val="4162853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D9712-609B-54C4-1E16-AD2A153A667A}"/>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130B6B6-E5ED-932F-47E4-3BA4E9DF8CC7}"/>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4" name="Segnaposto piè di pagina 3">
            <a:extLst>
              <a:ext uri="{FF2B5EF4-FFF2-40B4-BE49-F238E27FC236}">
                <a16:creationId xmlns:a16="http://schemas.microsoft.com/office/drawing/2014/main" id="{028BC6CE-6FE3-0B28-A23C-19AD2D03F79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7550E3B-2184-B07C-2019-4FE7A009E12E}"/>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531240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13E9C-675B-7A34-6D54-93EE451E254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0EA5A8-414D-8E95-2E69-438630752E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0D3BE5-9E70-DF30-3C20-882A2D7F34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B3DDB350-DAC5-A944-369A-191B53CA590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24809F-0746-05B8-66EC-C0D5B02A9BA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022859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9D10-B95F-3916-E6BB-9B8E16ABA351}"/>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3327E3-00E2-A7F9-A8B8-DB06F0CB1BA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7FCEF6E-E5C4-9ACC-B2D3-AE816413766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25438F-A4F4-A41D-A4D8-56FF4FA16B16}"/>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6" name="Segnaposto piè di pagina 5">
            <a:extLst>
              <a:ext uri="{FF2B5EF4-FFF2-40B4-BE49-F238E27FC236}">
                <a16:creationId xmlns:a16="http://schemas.microsoft.com/office/drawing/2014/main" id="{2F0D4D0A-1E9A-1289-F5FF-E48465B12608}"/>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D277753-5152-1F8B-5727-BDC889DBFB96}"/>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756149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5EDDF-5BCD-2CFA-03A4-817A27936FB6}"/>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46C65C-A744-EAA6-EA66-546CC703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D5709F1-B266-D853-E2F0-FFABB055E8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6A2D2C-12EE-EEE4-8912-EC2D9C098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84D6AC0-72D8-DC6B-43DF-88BBFA054D0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A45BB3-8420-77DD-474E-8362C6B5AC79}"/>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8" name="Segnaposto piè di pagina 7">
            <a:extLst>
              <a:ext uri="{FF2B5EF4-FFF2-40B4-BE49-F238E27FC236}">
                <a16:creationId xmlns:a16="http://schemas.microsoft.com/office/drawing/2014/main" id="{C5318EB1-CB89-0E71-5187-B418ECD48C9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FC9574C2-97CB-2741-C409-B6AA4A1E095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75774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0B61-07D4-0D0C-E1AD-C78F3728F9E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1838510-2507-3EB8-C75E-09EB42BE9948}"/>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4" name="Segnaposto piè di pagina 3">
            <a:extLst>
              <a:ext uri="{FF2B5EF4-FFF2-40B4-BE49-F238E27FC236}">
                <a16:creationId xmlns:a16="http://schemas.microsoft.com/office/drawing/2014/main" id="{237BE3B9-782D-2F7F-6E21-E3B224C775D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E5BE319-E9AB-862B-3843-8F24FD583047}"/>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209883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75304BD3-A9F5-D3BA-66A9-79E6654AE27C}"/>
              </a:ext>
            </a:extLst>
          </p:cNvPr>
          <p:cNvSpPr>
            <a:spLocks noGrp="1"/>
          </p:cNvSpPr>
          <p:nvPr>
            <p:ph type="body" idx="1"/>
          </p:nvPr>
        </p:nvSpPr>
        <p:spPr>
          <a:xfrm>
            <a:off x="838200" y="1825625"/>
            <a:ext cx="10515600" cy="1958435"/>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dirty="0">
                <a:effectLst/>
                <a:latin typeface="Calibri" panose="020F0502020204030204" pitchFamily="34" charset="0"/>
                <a:ea typeface="Calibri" panose="020F0502020204030204" pitchFamily="34" charset="0"/>
              </a:rPr>
              <a:t>Corso di formazione manageriale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b="1" i="0" dirty="0">
                <a:solidFill>
                  <a:srgbClr val="49535D"/>
                </a:solidFill>
                <a:effectLst/>
                <a:latin typeface="Titillium Web" panose="00000500000000000000" pitchFamily="2" charset="0"/>
              </a:rPr>
              <a:t>RUP QUALIFIED PROJECT MANAGER</a:t>
            </a:r>
          </a:p>
          <a:p>
            <a:r>
              <a:rPr lang="it-IT" sz="1800" dirty="0">
                <a:effectLst/>
                <a:latin typeface="Calibri" panose="020F0502020204030204" pitchFamily="34" charset="0"/>
                <a:ea typeface="Calibri" panose="020F0502020204030204" pitchFamily="34" charset="0"/>
              </a:rPr>
              <a:t>  </a:t>
            </a:r>
          </a:p>
          <a:p>
            <a:r>
              <a:rPr lang="it-IT" sz="1800" dirty="0">
                <a:effectLst/>
                <a:latin typeface="Calibri" panose="020F0502020204030204" pitchFamily="34" charset="0"/>
                <a:ea typeface="Calibri" panose="020F0502020204030204" pitchFamily="34" charset="0"/>
              </a:rPr>
              <a:t>MODULO 1 </a:t>
            </a:r>
          </a:p>
          <a:p>
            <a:r>
              <a:rPr lang="it-IT" sz="1800" dirty="0">
                <a:effectLst/>
                <a:latin typeface="Calibri" panose="020F0502020204030204" pitchFamily="34" charset="0"/>
                <a:ea typeface="Calibri" panose="020F0502020204030204" pitchFamily="34" charset="0"/>
              </a:rPr>
              <a:t>LA RIFORMA DEI CONTRATTI PUBBLICI</a:t>
            </a:r>
          </a:p>
        </p:txBody>
      </p:sp>
      <p:sp>
        <p:nvSpPr>
          <p:cNvPr id="7" name="Elaborazione 6">
            <a:extLst>
              <a:ext uri="{FF2B5EF4-FFF2-40B4-BE49-F238E27FC236}">
                <a16:creationId xmlns:a16="http://schemas.microsoft.com/office/drawing/2014/main" id="{E9C54220-0D96-7B14-E4D8-005E9C0E3519}"/>
              </a:ext>
            </a:extLst>
          </p:cNvPr>
          <p:cNvSpPr/>
          <p:nvPr userDrawn="1"/>
        </p:nvSpPr>
        <p:spPr>
          <a:xfrm>
            <a:off x="838200" y="365125"/>
            <a:ext cx="10436157" cy="12811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33FD774E-8B43-C396-0E40-28A7A583CB33}"/>
              </a:ext>
            </a:extLst>
          </p:cNvPr>
          <p:cNvPicPr>
            <a:picLocks noChangeAspect="1"/>
          </p:cNvPicPr>
          <p:nvPr userDrawn="1"/>
        </p:nvPicPr>
        <p:blipFill rotWithShape="1">
          <a:blip r:embed="rId18"/>
          <a:srcRect l="5796" t="11430" r="7356" b="75270"/>
          <a:stretch/>
        </p:blipFill>
        <p:spPr>
          <a:xfrm>
            <a:off x="437580" y="185738"/>
            <a:ext cx="10836777" cy="933518"/>
          </a:xfrm>
          <a:prstGeom prst="rect">
            <a:avLst/>
          </a:prstGeom>
        </p:spPr>
      </p:pic>
    </p:spTree>
    <p:extLst>
      <p:ext uri="{BB962C8B-B14F-4D97-AF65-F5344CB8AC3E}">
        <p14:creationId xmlns:p14="http://schemas.microsoft.com/office/powerpoint/2010/main" val="9339239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t-IT" sz="2000" kern="1200" dirty="0" smtClean="0">
          <a:solidFill>
            <a:schemeClr val="tx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E5DBD2-9DD1-07F7-FC80-87718360111C}"/>
              </a:ext>
            </a:extLst>
          </p:cNvPr>
          <p:cNvSpPr>
            <a:spLocks noGrp="1"/>
          </p:cNvSpPr>
          <p:nvPr>
            <p:ph type="title"/>
          </p:nvPr>
        </p:nvSpPr>
        <p:spPr>
          <a:xfrm>
            <a:off x="567267" y="1474258"/>
            <a:ext cx="10515600" cy="1325563"/>
          </a:xfrm>
        </p:spPr>
        <p:txBody>
          <a:bodyPr/>
          <a:lstStyle/>
          <a:p>
            <a:r>
              <a:rPr lang="it-IT" sz="4400" dirty="0"/>
              <a:t>Le fondazioni di partecipazione</a:t>
            </a:r>
            <a:endParaRPr lang="it-IT" dirty="0"/>
          </a:p>
        </p:txBody>
      </p:sp>
    </p:spTree>
    <p:extLst>
      <p:ext uri="{BB962C8B-B14F-4D97-AF65-F5344CB8AC3E}">
        <p14:creationId xmlns:p14="http://schemas.microsoft.com/office/powerpoint/2010/main" val="213874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84040F-6A96-D0E3-EED1-F36AB03AEA2F}"/>
              </a:ext>
            </a:extLst>
          </p:cNvPr>
          <p:cNvSpPr>
            <a:spLocks noGrp="1"/>
          </p:cNvSpPr>
          <p:nvPr>
            <p:ph type="title"/>
          </p:nvPr>
        </p:nvSpPr>
        <p:spPr/>
        <p:txBody>
          <a:bodyPr/>
          <a:lstStyle/>
          <a:p>
            <a:r>
              <a:rPr lang="it-IT" dirty="0"/>
              <a:t>I limiti «naturali» per una fondazione</a:t>
            </a:r>
          </a:p>
        </p:txBody>
      </p:sp>
      <p:sp>
        <p:nvSpPr>
          <p:cNvPr id="3" name="Segnaposto contenuto 2">
            <a:extLst>
              <a:ext uri="{FF2B5EF4-FFF2-40B4-BE49-F238E27FC236}">
                <a16:creationId xmlns:a16="http://schemas.microsoft.com/office/drawing/2014/main" id="{E3208819-7E35-9DC2-CE4B-EE2A1C0191A1}"/>
              </a:ext>
            </a:extLst>
          </p:cNvPr>
          <p:cNvSpPr>
            <a:spLocks noGrp="1"/>
          </p:cNvSpPr>
          <p:nvPr>
            <p:ph idx="1"/>
          </p:nvPr>
        </p:nvSpPr>
        <p:spPr/>
        <p:txBody>
          <a:bodyPr/>
          <a:lstStyle/>
          <a:p>
            <a:pPr algn="just"/>
            <a:r>
              <a:rPr lang="it-IT" dirty="0"/>
              <a:t>La tendenziale preclusione allo svolgimento di attività (o servizi) a rilevanza economica non funzionali o non correlate alle finalità di utilità sociale perseguite dalla fondazione.</a:t>
            </a:r>
          </a:p>
          <a:p>
            <a:pPr algn="just"/>
            <a:r>
              <a:rPr lang="it-IT" dirty="0"/>
              <a:t>Certamente non può fare attività di impresa</a:t>
            </a:r>
          </a:p>
        </p:txBody>
      </p:sp>
      <p:sp>
        <p:nvSpPr>
          <p:cNvPr id="4" name="Segnaposto numero diapositiva 3">
            <a:extLst>
              <a:ext uri="{FF2B5EF4-FFF2-40B4-BE49-F238E27FC236}">
                <a16:creationId xmlns:a16="http://schemas.microsoft.com/office/drawing/2014/main" id="{89180BE6-0AFF-170A-1A0E-E4EB6B822B5A}"/>
              </a:ext>
            </a:extLst>
          </p:cNvPr>
          <p:cNvSpPr>
            <a:spLocks noGrp="1"/>
          </p:cNvSpPr>
          <p:nvPr>
            <p:ph type="sldNum" sz="quarter" idx="12"/>
          </p:nvPr>
        </p:nvSpPr>
        <p:spPr/>
        <p:txBody>
          <a:bodyPr/>
          <a:lstStyle/>
          <a:p>
            <a:fld id="{967426EB-18E2-4C22-A5C5-0F908D0C96CD}" type="slidenum">
              <a:rPr lang="it-IT" smtClean="0"/>
              <a:t>10</a:t>
            </a:fld>
            <a:endParaRPr lang="it-IT"/>
          </a:p>
        </p:txBody>
      </p:sp>
    </p:spTree>
    <p:extLst>
      <p:ext uri="{BB962C8B-B14F-4D97-AF65-F5344CB8AC3E}">
        <p14:creationId xmlns:p14="http://schemas.microsoft.com/office/powerpoint/2010/main" val="92940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2B1E58-4F36-5C7B-8E45-22DAE46FC66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589B48E-1750-FF8D-9E7A-EBB6D61E2BD6}"/>
              </a:ext>
            </a:extLst>
          </p:cNvPr>
          <p:cNvSpPr>
            <a:spLocks noGrp="1"/>
          </p:cNvSpPr>
          <p:nvPr>
            <p:ph idx="1"/>
          </p:nvPr>
        </p:nvSpPr>
        <p:spPr/>
        <p:txBody>
          <a:bodyPr/>
          <a:lstStyle/>
          <a:p>
            <a:pPr algn="just"/>
            <a:r>
              <a:rPr lang="it-IT" dirty="0"/>
              <a:t>Corte dei conti, Sezione Regionale di Controllo per il Piemonte, Pronuncia specifica n. 133/2018, consente il versamento di contributi</a:t>
            </a:r>
          </a:p>
        </p:txBody>
      </p:sp>
      <p:sp>
        <p:nvSpPr>
          <p:cNvPr id="4" name="Segnaposto numero diapositiva 3">
            <a:extLst>
              <a:ext uri="{FF2B5EF4-FFF2-40B4-BE49-F238E27FC236}">
                <a16:creationId xmlns:a16="http://schemas.microsoft.com/office/drawing/2014/main" id="{944B5B54-289D-B41C-BEFF-D9600BE2FF9E}"/>
              </a:ext>
            </a:extLst>
          </p:cNvPr>
          <p:cNvSpPr>
            <a:spLocks noGrp="1"/>
          </p:cNvSpPr>
          <p:nvPr>
            <p:ph type="sldNum" sz="quarter" idx="12"/>
          </p:nvPr>
        </p:nvSpPr>
        <p:spPr/>
        <p:txBody>
          <a:bodyPr/>
          <a:lstStyle/>
          <a:p>
            <a:fld id="{967426EB-18E2-4C22-A5C5-0F908D0C96CD}" type="slidenum">
              <a:rPr lang="it-IT" smtClean="0"/>
              <a:t>11</a:t>
            </a:fld>
            <a:endParaRPr lang="it-IT"/>
          </a:p>
        </p:txBody>
      </p:sp>
    </p:spTree>
    <p:extLst>
      <p:ext uri="{BB962C8B-B14F-4D97-AF65-F5344CB8AC3E}">
        <p14:creationId xmlns:p14="http://schemas.microsoft.com/office/powerpoint/2010/main" val="2512406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E79C68-1301-B8CE-39E9-AFC18F76E1E8}"/>
              </a:ext>
            </a:extLst>
          </p:cNvPr>
          <p:cNvSpPr>
            <a:spLocks noGrp="1"/>
          </p:cNvSpPr>
          <p:nvPr>
            <p:ph type="title"/>
          </p:nvPr>
        </p:nvSpPr>
        <p:spPr/>
        <p:txBody>
          <a:bodyPr>
            <a:normAutofit fontScale="90000"/>
          </a:bodyPr>
          <a:lstStyle/>
          <a:p>
            <a:r>
              <a:rPr lang="it-IT" dirty="0"/>
              <a:t>Corte dei conti, Sezione Regionale di Controllo per la Lombardia, delibera n. 322/2018</a:t>
            </a:r>
          </a:p>
        </p:txBody>
      </p:sp>
      <p:sp>
        <p:nvSpPr>
          <p:cNvPr id="3" name="Segnaposto contenuto 2">
            <a:extLst>
              <a:ext uri="{FF2B5EF4-FFF2-40B4-BE49-F238E27FC236}">
                <a16:creationId xmlns:a16="http://schemas.microsoft.com/office/drawing/2014/main" id="{B0F60141-E339-085B-E383-BEB7D9DFB275}"/>
              </a:ext>
            </a:extLst>
          </p:cNvPr>
          <p:cNvSpPr>
            <a:spLocks noGrp="1"/>
          </p:cNvSpPr>
          <p:nvPr>
            <p:ph idx="1"/>
          </p:nvPr>
        </p:nvSpPr>
        <p:spPr/>
        <p:txBody>
          <a:bodyPr/>
          <a:lstStyle/>
          <a:p>
            <a:endParaRPr lang="it-IT"/>
          </a:p>
        </p:txBody>
      </p:sp>
      <p:sp>
        <p:nvSpPr>
          <p:cNvPr id="4" name="Segnaposto numero diapositiva 3">
            <a:extLst>
              <a:ext uri="{FF2B5EF4-FFF2-40B4-BE49-F238E27FC236}">
                <a16:creationId xmlns:a16="http://schemas.microsoft.com/office/drawing/2014/main" id="{1E7BFED4-8FD3-E253-2F88-6A8421D9B108}"/>
              </a:ext>
            </a:extLst>
          </p:cNvPr>
          <p:cNvSpPr>
            <a:spLocks noGrp="1"/>
          </p:cNvSpPr>
          <p:nvPr>
            <p:ph type="sldNum" sz="quarter" idx="12"/>
          </p:nvPr>
        </p:nvSpPr>
        <p:spPr/>
        <p:txBody>
          <a:bodyPr/>
          <a:lstStyle/>
          <a:p>
            <a:fld id="{967426EB-18E2-4C22-A5C5-0F908D0C96CD}" type="slidenum">
              <a:rPr lang="it-IT" smtClean="0"/>
              <a:t>12</a:t>
            </a:fld>
            <a:endParaRPr lang="it-IT"/>
          </a:p>
        </p:txBody>
      </p:sp>
    </p:spTree>
    <p:extLst>
      <p:ext uri="{BB962C8B-B14F-4D97-AF65-F5344CB8AC3E}">
        <p14:creationId xmlns:p14="http://schemas.microsoft.com/office/powerpoint/2010/main" val="2725722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1AF5D8-EEC6-9732-B4F6-A177CFBB032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47F406C-3168-B7E8-429F-77DBFEC30B06}"/>
              </a:ext>
            </a:extLst>
          </p:cNvPr>
          <p:cNvSpPr>
            <a:spLocks noGrp="1"/>
          </p:cNvSpPr>
          <p:nvPr>
            <p:ph idx="1"/>
          </p:nvPr>
        </p:nvSpPr>
        <p:spPr/>
        <p:txBody>
          <a:bodyPr>
            <a:normAutofit fontScale="62500" lnSpcReduction="20000"/>
          </a:bodyPr>
          <a:lstStyle/>
          <a:p>
            <a:pPr algn="just"/>
            <a:r>
              <a:rPr lang="it-IT" dirty="0"/>
              <a:t>● gli enti pubblici, nell'esercizio della propria discrezionalità, possono decidere di corrispondere finanziamenti a soggetti privati nella misura in cui questo sia </a:t>
            </a:r>
            <a:r>
              <a:rPr lang="it-IT" dirty="0">
                <a:highlight>
                  <a:srgbClr val="FFFF00"/>
                </a:highlight>
              </a:rPr>
              <a:t>ritenuto necessario al perseguimento delle proprie finalità istituzionali;</a:t>
            </a:r>
          </a:p>
          <a:p>
            <a:pPr algn="just"/>
            <a:endParaRPr lang="it-IT" dirty="0"/>
          </a:p>
          <a:p>
            <a:pPr algn="just"/>
            <a:r>
              <a:rPr lang="it-IT" dirty="0"/>
              <a:t>● la facoltà degli enti pubblici soci di attribuire benefici patrimoniali a soggetti privati in ragione dell'interesse pubblico indirettamente perseguito rimane, tuttavia, subordinata alle </a:t>
            </a:r>
            <a:r>
              <a:rPr lang="it-IT" u="sng" dirty="0"/>
              <a:t>prescrizioni richieste dai principi contabili </a:t>
            </a:r>
            <a:r>
              <a:rPr lang="it-IT" dirty="0"/>
              <a:t>per garantire la corretta gestione delle risorse pubbliche;</a:t>
            </a:r>
          </a:p>
          <a:p>
            <a:pPr algn="just"/>
            <a:endParaRPr lang="it-IT" dirty="0"/>
          </a:p>
          <a:p>
            <a:pPr algn="just"/>
            <a:r>
              <a:rPr lang="it-IT" dirty="0"/>
              <a:t>● </a:t>
            </a:r>
            <a:r>
              <a:rPr lang="it-IT" dirty="0">
                <a:highlight>
                  <a:srgbClr val="FFFF00"/>
                </a:highlight>
              </a:rPr>
              <a:t>il finanziamento deve, tuttavia essere configurato in modo tale da escludere un ripiano delle perdite di un ente privato</a:t>
            </a:r>
            <a:r>
              <a:rPr lang="it-IT" dirty="0"/>
              <a:t>. Particolare cautela dovrà essere posta nella verifica della corrispondenza dell'entità del contributo all'effettiva utilità conseguita dalla comunità locale attraverso la fruizione del servizio.</a:t>
            </a:r>
          </a:p>
        </p:txBody>
      </p:sp>
      <p:sp>
        <p:nvSpPr>
          <p:cNvPr id="4" name="Segnaposto numero diapositiva 3">
            <a:extLst>
              <a:ext uri="{FF2B5EF4-FFF2-40B4-BE49-F238E27FC236}">
                <a16:creationId xmlns:a16="http://schemas.microsoft.com/office/drawing/2014/main" id="{4CD4C95F-57E7-1E2A-575F-2350CC3CB372}"/>
              </a:ext>
            </a:extLst>
          </p:cNvPr>
          <p:cNvSpPr>
            <a:spLocks noGrp="1"/>
          </p:cNvSpPr>
          <p:nvPr>
            <p:ph type="sldNum" sz="quarter" idx="12"/>
          </p:nvPr>
        </p:nvSpPr>
        <p:spPr/>
        <p:txBody>
          <a:bodyPr/>
          <a:lstStyle/>
          <a:p>
            <a:fld id="{967426EB-18E2-4C22-A5C5-0F908D0C96CD}" type="slidenum">
              <a:rPr lang="it-IT" smtClean="0"/>
              <a:t>13</a:t>
            </a:fld>
            <a:endParaRPr lang="it-IT"/>
          </a:p>
        </p:txBody>
      </p:sp>
    </p:spTree>
    <p:extLst>
      <p:ext uri="{BB962C8B-B14F-4D97-AF65-F5344CB8AC3E}">
        <p14:creationId xmlns:p14="http://schemas.microsoft.com/office/powerpoint/2010/main" val="2062503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2EC4F5-8BA1-0F5C-70D4-2AC54E6319E0}"/>
              </a:ext>
            </a:extLst>
          </p:cNvPr>
          <p:cNvSpPr>
            <a:spLocks noGrp="1"/>
          </p:cNvSpPr>
          <p:nvPr>
            <p:ph type="title"/>
          </p:nvPr>
        </p:nvSpPr>
        <p:spPr/>
        <p:txBody>
          <a:bodyPr/>
          <a:lstStyle/>
          <a:p>
            <a:r>
              <a:rPr lang="it-IT" dirty="0"/>
              <a:t>In particolare</a:t>
            </a:r>
          </a:p>
        </p:txBody>
      </p:sp>
      <p:sp>
        <p:nvSpPr>
          <p:cNvPr id="3" name="Segnaposto contenuto 2">
            <a:extLst>
              <a:ext uri="{FF2B5EF4-FFF2-40B4-BE49-F238E27FC236}">
                <a16:creationId xmlns:a16="http://schemas.microsoft.com/office/drawing/2014/main" id="{1C42FD59-5E1C-5861-8D43-F266E3E1347B}"/>
              </a:ext>
            </a:extLst>
          </p:cNvPr>
          <p:cNvSpPr>
            <a:spLocks noGrp="1"/>
          </p:cNvSpPr>
          <p:nvPr>
            <p:ph idx="1"/>
          </p:nvPr>
        </p:nvSpPr>
        <p:spPr/>
        <p:txBody>
          <a:bodyPr/>
          <a:lstStyle/>
          <a:p>
            <a:pPr algn="just"/>
            <a:r>
              <a:rPr lang="it-IT" dirty="0"/>
              <a:t>In caso di crisi numerose perplessità susciterebbe il sostegno pubblico, che figurerebbe come manifestazione del c.d. "divieto di soccorso finanziario", a sua volta declinazione del principio comunitario del "divieto di aiuti di stato", applicabile anche alle fondazioni per orientamento consolidato della giurisprudenza</a:t>
            </a:r>
          </a:p>
        </p:txBody>
      </p:sp>
      <p:sp>
        <p:nvSpPr>
          <p:cNvPr id="4" name="Segnaposto numero diapositiva 3">
            <a:extLst>
              <a:ext uri="{FF2B5EF4-FFF2-40B4-BE49-F238E27FC236}">
                <a16:creationId xmlns:a16="http://schemas.microsoft.com/office/drawing/2014/main" id="{7398823A-0F37-2AD9-718C-F2EECCABE926}"/>
              </a:ext>
            </a:extLst>
          </p:cNvPr>
          <p:cNvSpPr>
            <a:spLocks noGrp="1"/>
          </p:cNvSpPr>
          <p:nvPr>
            <p:ph type="sldNum" sz="quarter" idx="12"/>
          </p:nvPr>
        </p:nvSpPr>
        <p:spPr/>
        <p:txBody>
          <a:bodyPr/>
          <a:lstStyle/>
          <a:p>
            <a:fld id="{967426EB-18E2-4C22-A5C5-0F908D0C96CD}" type="slidenum">
              <a:rPr lang="it-IT" smtClean="0"/>
              <a:t>14</a:t>
            </a:fld>
            <a:endParaRPr lang="it-IT"/>
          </a:p>
        </p:txBody>
      </p:sp>
    </p:spTree>
    <p:extLst>
      <p:ext uri="{BB962C8B-B14F-4D97-AF65-F5344CB8AC3E}">
        <p14:creationId xmlns:p14="http://schemas.microsoft.com/office/powerpoint/2010/main" val="3994218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035E2F-C007-0CBF-D093-B5A8CCA2B9A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E734FD6-0E8F-5484-DA46-9122A6161AF3}"/>
              </a:ext>
            </a:extLst>
          </p:cNvPr>
          <p:cNvSpPr>
            <a:spLocks noGrp="1"/>
          </p:cNvSpPr>
          <p:nvPr>
            <p:ph idx="1"/>
          </p:nvPr>
        </p:nvSpPr>
        <p:spPr/>
        <p:txBody>
          <a:bodyPr/>
          <a:lstStyle/>
          <a:p>
            <a:pPr algn="just"/>
            <a:r>
              <a:rPr lang="it-IT" dirty="0"/>
              <a:t>Pertanto emerge la legittimità di contributi in favore di soggetti privati, anche di fondazioni, ove questi esercitino funzioni e compiti rientranti nelle finalità dell'ente pubblico socio (o fondatore): riconosciuto l'interesse generale dell'attività, la natura pubblica o privata del soggetto che la svolge e che, in quanto tale, riceve il contributo risulta indifferente, posto che la stessa amministrazione pubblica opera ormai utilizzando, per molteplici fini, soggetti aventi natura privata.</a:t>
            </a:r>
          </a:p>
        </p:txBody>
      </p:sp>
      <p:sp>
        <p:nvSpPr>
          <p:cNvPr id="4" name="Segnaposto numero diapositiva 3">
            <a:extLst>
              <a:ext uri="{FF2B5EF4-FFF2-40B4-BE49-F238E27FC236}">
                <a16:creationId xmlns:a16="http://schemas.microsoft.com/office/drawing/2014/main" id="{F61E024A-B051-E117-F34A-B015727390FE}"/>
              </a:ext>
            </a:extLst>
          </p:cNvPr>
          <p:cNvSpPr>
            <a:spLocks noGrp="1"/>
          </p:cNvSpPr>
          <p:nvPr>
            <p:ph type="sldNum" sz="quarter" idx="12"/>
          </p:nvPr>
        </p:nvSpPr>
        <p:spPr/>
        <p:txBody>
          <a:bodyPr/>
          <a:lstStyle/>
          <a:p>
            <a:fld id="{967426EB-18E2-4C22-A5C5-0F908D0C96CD}" type="slidenum">
              <a:rPr lang="it-IT" smtClean="0"/>
              <a:t>15</a:t>
            </a:fld>
            <a:endParaRPr lang="it-IT"/>
          </a:p>
        </p:txBody>
      </p:sp>
    </p:spTree>
    <p:extLst>
      <p:ext uri="{BB962C8B-B14F-4D97-AF65-F5344CB8AC3E}">
        <p14:creationId xmlns:p14="http://schemas.microsoft.com/office/powerpoint/2010/main" val="1501027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DC3B7-D883-C789-6B98-578BEBF75B2F}"/>
              </a:ext>
            </a:extLst>
          </p:cNvPr>
          <p:cNvSpPr>
            <a:spLocks noGrp="1"/>
          </p:cNvSpPr>
          <p:nvPr>
            <p:ph type="title"/>
          </p:nvPr>
        </p:nvSpPr>
        <p:spPr/>
        <p:txBody>
          <a:bodyPr/>
          <a:lstStyle/>
          <a:p>
            <a:r>
              <a:rPr lang="it-IT" dirty="0"/>
              <a:t>Il divieto di affidamenti in house</a:t>
            </a:r>
          </a:p>
        </p:txBody>
      </p:sp>
      <p:sp>
        <p:nvSpPr>
          <p:cNvPr id="3" name="Segnaposto contenuto 2">
            <a:extLst>
              <a:ext uri="{FF2B5EF4-FFF2-40B4-BE49-F238E27FC236}">
                <a16:creationId xmlns:a16="http://schemas.microsoft.com/office/drawing/2014/main" id="{EA09411C-CFB9-E7D8-6F6E-68D5FAD3A732}"/>
              </a:ext>
            </a:extLst>
          </p:cNvPr>
          <p:cNvSpPr>
            <a:spLocks noGrp="1"/>
          </p:cNvSpPr>
          <p:nvPr>
            <p:ph idx="1"/>
          </p:nvPr>
        </p:nvSpPr>
        <p:spPr/>
        <p:txBody>
          <a:bodyPr/>
          <a:lstStyle/>
          <a:p>
            <a:pPr algn="just"/>
            <a:r>
              <a:rPr lang="it-IT" dirty="0"/>
              <a:t>Per i servizi pubblici locali (SPL) di rilevanza economica, come definiti dalla lett. c) dell’art. 2, co. 1, d.lgs. 201/202220 l’affidamento diretto in favore di fondazioni pubbliche è, però, implicitamente interdetto dall’art. 14 del predetto d.lgs. 201/2022, </a:t>
            </a:r>
            <a:r>
              <a:rPr lang="it-IT" dirty="0">
                <a:highlight>
                  <a:srgbClr val="FFFF00"/>
                </a:highlight>
              </a:rPr>
              <a:t>il quale limita la possibilità di affidamento in house alle sole società pubbliche, come disciplinate dal TUSP</a:t>
            </a:r>
            <a:r>
              <a:rPr lang="it-IT" dirty="0"/>
              <a:t>; così che l’eventuale esercizio di servizi pubblici locali a rilevanza economica da parte di una fondazione non potrebbe che costituire l’eventuale esito di una procedura a evidenza pubblica</a:t>
            </a:r>
          </a:p>
        </p:txBody>
      </p:sp>
      <p:sp>
        <p:nvSpPr>
          <p:cNvPr id="4" name="Segnaposto numero diapositiva 3">
            <a:extLst>
              <a:ext uri="{FF2B5EF4-FFF2-40B4-BE49-F238E27FC236}">
                <a16:creationId xmlns:a16="http://schemas.microsoft.com/office/drawing/2014/main" id="{E88A77DF-725D-1F54-422C-0EFB327A05CD}"/>
              </a:ext>
            </a:extLst>
          </p:cNvPr>
          <p:cNvSpPr>
            <a:spLocks noGrp="1"/>
          </p:cNvSpPr>
          <p:nvPr>
            <p:ph type="sldNum" sz="quarter" idx="12"/>
          </p:nvPr>
        </p:nvSpPr>
        <p:spPr/>
        <p:txBody>
          <a:bodyPr/>
          <a:lstStyle/>
          <a:p>
            <a:fld id="{967426EB-18E2-4C22-A5C5-0F908D0C96CD}" type="slidenum">
              <a:rPr lang="it-IT" smtClean="0"/>
              <a:t>16</a:t>
            </a:fld>
            <a:endParaRPr lang="it-IT"/>
          </a:p>
        </p:txBody>
      </p:sp>
    </p:spTree>
    <p:extLst>
      <p:ext uri="{BB962C8B-B14F-4D97-AF65-F5344CB8AC3E}">
        <p14:creationId xmlns:p14="http://schemas.microsoft.com/office/powerpoint/2010/main" val="3444613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91CF3C-55A1-2DE8-1555-FC5E29127D5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FF2692C-78B6-41FE-5BD4-539A5D3A0338}"/>
              </a:ext>
            </a:extLst>
          </p:cNvPr>
          <p:cNvSpPr>
            <a:spLocks noGrp="1"/>
          </p:cNvSpPr>
          <p:nvPr>
            <p:ph idx="1"/>
          </p:nvPr>
        </p:nvSpPr>
        <p:spPr/>
        <p:txBody>
          <a:bodyPr>
            <a:normAutofit fontScale="85000" lnSpcReduction="10000"/>
          </a:bodyPr>
          <a:lstStyle/>
          <a:p>
            <a:pPr algn="just"/>
            <a:r>
              <a:rPr lang="it-IT" dirty="0"/>
              <a:t>Quanto all’affidamento in house di servizi strumentali, oltre alla previsione generale di cui al citato art. 7 del CCP, rileva l’art. 4, co. 6 del d.l. 95/2012 (conv., con mod., dalla L. 135/2012), in forza del quale </a:t>
            </a:r>
            <a:r>
              <a:rPr lang="it-IT" i="1" dirty="0"/>
              <a:t>“A decorrere dal 1° gennaio 2013 le pubbliche amministrazioni di cui all’articolo 1, comma 2, del decreto legislativo n. 165 del 2001 possono acquisire a titolo oneroso servizi di qualsiasi tipo, anche in base a convenzioni, da enti di diritto privato di cui agli articoli da 13 a 42 del codice civile esclusivamente in base a procedure previste dalla normativa nazionale in conformità con la disciplina comunitaria.</a:t>
            </a:r>
          </a:p>
          <a:p>
            <a:pPr algn="just"/>
            <a:r>
              <a:rPr lang="it-IT" i="1" dirty="0"/>
              <a:t>Gli enti di diritto privato di cui agli articoli da 13 a 42 del codice civile, che forniscono servizi a favore dell'amministrazione stessa, anche a titolo gratuito, non possono ricevere contributi a carico delle finanze pubbliche”.</a:t>
            </a:r>
          </a:p>
        </p:txBody>
      </p:sp>
      <p:sp>
        <p:nvSpPr>
          <p:cNvPr id="4" name="Segnaposto numero diapositiva 3">
            <a:extLst>
              <a:ext uri="{FF2B5EF4-FFF2-40B4-BE49-F238E27FC236}">
                <a16:creationId xmlns:a16="http://schemas.microsoft.com/office/drawing/2014/main" id="{33A74532-CE4D-C793-74FB-1F907145465F}"/>
              </a:ext>
            </a:extLst>
          </p:cNvPr>
          <p:cNvSpPr>
            <a:spLocks noGrp="1"/>
          </p:cNvSpPr>
          <p:nvPr>
            <p:ph type="sldNum" sz="quarter" idx="12"/>
          </p:nvPr>
        </p:nvSpPr>
        <p:spPr/>
        <p:txBody>
          <a:bodyPr/>
          <a:lstStyle/>
          <a:p>
            <a:fld id="{967426EB-18E2-4C22-A5C5-0F908D0C96CD}" type="slidenum">
              <a:rPr lang="it-IT" smtClean="0"/>
              <a:t>17</a:t>
            </a:fld>
            <a:endParaRPr lang="it-IT"/>
          </a:p>
        </p:txBody>
      </p:sp>
    </p:spTree>
    <p:extLst>
      <p:ext uri="{BB962C8B-B14F-4D97-AF65-F5344CB8AC3E}">
        <p14:creationId xmlns:p14="http://schemas.microsoft.com/office/powerpoint/2010/main" val="1467947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C36829-3191-DD20-E8F7-CF57D5B8440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50F9713-1EC9-33FF-2F16-369679E599BB}"/>
              </a:ext>
            </a:extLst>
          </p:cNvPr>
          <p:cNvSpPr>
            <a:spLocks noGrp="1"/>
          </p:cNvSpPr>
          <p:nvPr>
            <p:ph idx="1"/>
          </p:nvPr>
        </p:nvSpPr>
        <p:spPr/>
        <p:txBody>
          <a:bodyPr/>
          <a:lstStyle/>
          <a:p>
            <a:pPr algn="just"/>
            <a:r>
              <a:rPr lang="it-IT" dirty="0"/>
              <a:t>Nessuna limitazione normativa, invece, si frappone tra FP e gestione in house di servizi pubblici privi di rilevanza economica e di servizi pubblici di rilevanza economica non locali.</a:t>
            </a:r>
          </a:p>
        </p:txBody>
      </p:sp>
      <p:sp>
        <p:nvSpPr>
          <p:cNvPr id="4" name="Segnaposto numero diapositiva 3">
            <a:extLst>
              <a:ext uri="{FF2B5EF4-FFF2-40B4-BE49-F238E27FC236}">
                <a16:creationId xmlns:a16="http://schemas.microsoft.com/office/drawing/2014/main" id="{A5427277-53F4-08FC-2363-414214DB9896}"/>
              </a:ext>
            </a:extLst>
          </p:cNvPr>
          <p:cNvSpPr>
            <a:spLocks noGrp="1"/>
          </p:cNvSpPr>
          <p:nvPr>
            <p:ph type="sldNum" sz="quarter" idx="12"/>
          </p:nvPr>
        </p:nvSpPr>
        <p:spPr/>
        <p:txBody>
          <a:bodyPr/>
          <a:lstStyle/>
          <a:p>
            <a:fld id="{967426EB-18E2-4C22-A5C5-0F908D0C96CD}" type="slidenum">
              <a:rPr lang="it-IT" smtClean="0"/>
              <a:t>18</a:t>
            </a:fld>
            <a:endParaRPr lang="it-IT"/>
          </a:p>
        </p:txBody>
      </p:sp>
    </p:spTree>
    <p:extLst>
      <p:ext uri="{BB962C8B-B14F-4D97-AF65-F5344CB8AC3E}">
        <p14:creationId xmlns:p14="http://schemas.microsoft.com/office/powerpoint/2010/main" val="3443684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346BA3-6E3F-9B9B-49E1-15FDC74475F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2A9B6C7-FC85-D42A-D60E-564C938FD75F}"/>
              </a:ext>
            </a:extLst>
          </p:cNvPr>
          <p:cNvSpPr>
            <a:spLocks noGrp="1"/>
          </p:cNvSpPr>
          <p:nvPr>
            <p:ph idx="1"/>
          </p:nvPr>
        </p:nvSpPr>
        <p:spPr/>
        <p:txBody>
          <a:bodyPr/>
          <a:lstStyle/>
          <a:p>
            <a:pPr algn="just"/>
            <a:r>
              <a:rPr lang="it-IT" dirty="0"/>
              <a:t>Gli accordi di co-progettazione e co-programmazione nell’ambito della normativa sul Terzo settore</a:t>
            </a:r>
          </a:p>
        </p:txBody>
      </p:sp>
      <p:sp>
        <p:nvSpPr>
          <p:cNvPr id="4" name="Segnaposto numero diapositiva 3">
            <a:extLst>
              <a:ext uri="{FF2B5EF4-FFF2-40B4-BE49-F238E27FC236}">
                <a16:creationId xmlns:a16="http://schemas.microsoft.com/office/drawing/2014/main" id="{C14CE97D-0F4E-A264-70A2-EAB30C8986A3}"/>
              </a:ext>
            </a:extLst>
          </p:cNvPr>
          <p:cNvSpPr>
            <a:spLocks noGrp="1"/>
          </p:cNvSpPr>
          <p:nvPr>
            <p:ph type="sldNum" sz="quarter" idx="12"/>
          </p:nvPr>
        </p:nvSpPr>
        <p:spPr/>
        <p:txBody>
          <a:bodyPr/>
          <a:lstStyle/>
          <a:p>
            <a:fld id="{967426EB-18E2-4C22-A5C5-0F908D0C96CD}" type="slidenum">
              <a:rPr lang="it-IT" smtClean="0"/>
              <a:t>19</a:t>
            </a:fld>
            <a:endParaRPr lang="it-IT"/>
          </a:p>
        </p:txBody>
      </p:sp>
    </p:spTree>
    <p:extLst>
      <p:ext uri="{BB962C8B-B14F-4D97-AF65-F5344CB8AC3E}">
        <p14:creationId xmlns:p14="http://schemas.microsoft.com/office/powerpoint/2010/main" val="3818160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C28326-F853-B6EB-23A4-634CB211EBE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716D8AC-C68D-3C31-A321-7D8DF69B9821}"/>
              </a:ext>
            </a:extLst>
          </p:cNvPr>
          <p:cNvSpPr>
            <a:spLocks noGrp="1"/>
          </p:cNvSpPr>
          <p:nvPr>
            <p:ph idx="1"/>
          </p:nvPr>
        </p:nvSpPr>
        <p:spPr/>
        <p:txBody>
          <a:bodyPr>
            <a:normAutofit fontScale="92500" lnSpcReduction="20000"/>
          </a:bodyPr>
          <a:lstStyle/>
          <a:p>
            <a:pPr algn="just"/>
            <a:r>
              <a:rPr lang="it-IT" dirty="0"/>
              <a:t>Le fondazioni, in particolare quelle cd. di partecipazione, sono entità di carattere volontario, espressione della volontà del fondatore di destinazione del patrimonio ad una specifica attività.</a:t>
            </a:r>
          </a:p>
          <a:p>
            <a:pPr algn="just"/>
            <a:r>
              <a:rPr lang="it-IT" dirty="0"/>
              <a:t>Regolate in via generale dagli artt. 14 e ss del c.c. non:</a:t>
            </a:r>
          </a:p>
          <a:p>
            <a:pPr algn="just"/>
            <a:r>
              <a:rPr lang="it-IT" dirty="0"/>
              <a:t>Sono sottoposte alle norme sulla trasparenza;</a:t>
            </a:r>
          </a:p>
          <a:p>
            <a:pPr algn="just"/>
            <a:r>
              <a:rPr lang="it-IT" dirty="0"/>
              <a:t>Sulla nozione di pubblica amministrazione.</a:t>
            </a:r>
          </a:p>
          <a:p>
            <a:pPr algn="just"/>
            <a:r>
              <a:rPr lang="it-IT" dirty="0"/>
              <a:t>Sono, pertanto, un duttile strumento per il perseguimento della attività dell’amministrazione</a:t>
            </a:r>
          </a:p>
        </p:txBody>
      </p:sp>
      <p:sp>
        <p:nvSpPr>
          <p:cNvPr id="4" name="Segnaposto numero diapositiva 3">
            <a:extLst>
              <a:ext uri="{FF2B5EF4-FFF2-40B4-BE49-F238E27FC236}">
                <a16:creationId xmlns:a16="http://schemas.microsoft.com/office/drawing/2014/main" id="{D2F0C456-CD66-3434-03EC-5D770338028F}"/>
              </a:ext>
            </a:extLst>
          </p:cNvPr>
          <p:cNvSpPr>
            <a:spLocks noGrp="1"/>
          </p:cNvSpPr>
          <p:nvPr>
            <p:ph type="sldNum" sz="quarter" idx="12"/>
          </p:nvPr>
        </p:nvSpPr>
        <p:spPr/>
        <p:txBody>
          <a:bodyPr/>
          <a:lstStyle/>
          <a:p>
            <a:fld id="{967426EB-18E2-4C22-A5C5-0F908D0C96CD}" type="slidenum">
              <a:rPr lang="it-IT" smtClean="0"/>
              <a:t>2</a:t>
            </a:fld>
            <a:endParaRPr lang="it-IT"/>
          </a:p>
        </p:txBody>
      </p:sp>
    </p:spTree>
    <p:extLst>
      <p:ext uri="{BB962C8B-B14F-4D97-AF65-F5344CB8AC3E}">
        <p14:creationId xmlns:p14="http://schemas.microsoft.com/office/powerpoint/2010/main" val="2308346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102A96-15FD-9FC7-79DA-1F96D05AC4B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68F0AA5-931E-67AA-009F-1803529543D5}"/>
              </a:ext>
            </a:extLst>
          </p:cNvPr>
          <p:cNvSpPr>
            <a:spLocks noGrp="1"/>
          </p:cNvSpPr>
          <p:nvPr>
            <p:ph idx="1"/>
          </p:nvPr>
        </p:nvSpPr>
        <p:spPr>
          <a:xfrm>
            <a:off x="2589212" y="851338"/>
            <a:ext cx="8915400" cy="5059884"/>
          </a:xfrm>
        </p:spPr>
        <p:txBody>
          <a:bodyPr>
            <a:normAutofit lnSpcReduction="10000"/>
          </a:bodyPr>
          <a:lstStyle/>
          <a:p>
            <a:pPr algn="just"/>
            <a:r>
              <a:rPr lang="it-IT" dirty="0"/>
              <a:t>Il d.lgs. 201/2022, all’art. 18, prevede peraltro che - in attuazione di principi di solidarietà e sussidiarietà orizzontale - gli enti locali possano attivare con enti del Terzo settore (ETS), rapporti di partenariato, regolati dal CTS, per la realizzazione di specifici progetti di servizio o di intervento “funzionalmente riconducibili al servizio pubblico locale di rilevanza economica”.</a:t>
            </a:r>
          </a:p>
          <a:p>
            <a:pPr algn="just"/>
            <a:r>
              <a:rPr lang="it-IT" dirty="0"/>
              <a:t>La disposizione è complementare all’art. 55, co. 1 del CTS che, appunto, consente alle amministrazioni pubbliche di cui all’art. 1, co. 2, d.lgs. 165/2001 di coinvolgere attivamente gli ETS, attraverso forme di co-programmazione e co-progettazione, nell’ambito degli interventi e dei servizi nei settori di attività di cui all'art. 5 dello stesso CTS39.</a:t>
            </a:r>
          </a:p>
          <a:p>
            <a:pPr algn="just"/>
            <a:r>
              <a:rPr lang="it-IT" dirty="0"/>
              <a:t>Di conseguenza, una FP può essere parte di accordi di co-progettazione e/o di co-programmazione, e dunque in rapporti di partenariato con amministrazioni pubbliche, non solo per quel che concerne (specifici progetti riconducibili a) servizi e attività di interesse generale (dirette dal perseguimento di finalità civiche, solidaristiche e di utilità sociale, ovviamente senza scopo di lucro) di cui all’art. 5 del CTS, ma anche in relazione a specifici progetti di servizio o di intervento funzionalmente riconducibili a SPL di rilevanza economica non a rete40 (in ragione dell’art. 18 cit.); ciò a condizione, ovviamente, che la FP, a monte, possa configurarsi come un ETS.</a:t>
            </a:r>
          </a:p>
        </p:txBody>
      </p:sp>
      <p:sp>
        <p:nvSpPr>
          <p:cNvPr id="4" name="Segnaposto numero diapositiva 3">
            <a:extLst>
              <a:ext uri="{FF2B5EF4-FFF2-40B4-BE49-F238E27FC236}">
                <a16:creationId xmlns:a16="http://schemas.microsoft.com/office/drawing/2014/main" id="{E7D6E743-B4BC-D1FF-E3E6-7BD855E712A2}"/>
              </a:ext>
            </a:extLst>
          </p:cNvPr>
          <p:cNvSpPr>
            <a:spLocks noGrp="1"/>
          </p:cNvSpPr>
          <p:nvPr>
            <p:ph type="sldNum" sz="quarter" idx="12"/>
          </p:nvPr>
        </p:nvSpPr>
        <p:spPr/>
        <p:txBody>
          <a:bodyPr/>
          <a:lstStyle/>
          <a:p>
            <a:fld id="{967426EB-18E2-4C22-A5C5-0F908D0C96CD}" type="slidenum">
              <a:rPr lang="it-IT" smtClean="0"/>
              <a:t>20</a:t>
            </a:fld>
            <a:endParaRPr lang="it-IT"/>
          </a:p>
        </p:txBody>
      </p:sp>
    </p:spTree>
    <p:extLst>
      <p:ext uri="{BB962C8B-B14F-4D97-AF65-F5344CB8AC3E}">
        <p14:creationId xmlns:p14="http://schemas.microsoft.com/office/powerpoint/2010/main" val="755870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FA96AE-E64D-0A7B-914E-82360C6DB3EB}"/>
              </a:ext>
            </a:extLst>
          </p:cNvPr>
          <p:cNvSpPr>
            <a:spLocks noGrp="1"/>
          </p:cNvSpPr>
          <p:nvPr>
            <p:ph type="title"/>
          </p:nvPr>
        </p:nvSpPr>
        <p:spPr/>
        <p:txBody>
          <a:bodyPr/>
          <a:lstStyle/>
          <a:p>
            <a:r>
              <a:rPr lang="it-IT" dirty="0"/>
              <a:t>Norme di diritto pubblico applicabili alle fondazioni di partecipazione</a:t>
            </a:r>
          </a:p>
        </p:txBody>
      </p:sp>
      <p:sp>
        <p:nvSpPr>
          <p:cNvPr id="3" name="Segnaposto contenuto 2">
            <a:extLst>
              <a:ext uri="{FF2B5EF4-FFF2-40B4-BE49-F238E27FC236}">
                <a16:creationId xmlns:a16="http://schemas.microsoft.com/office/drawing/2014/main" id="{EEB58BD8-B434-3BE7-F80F-F7C8B8A3ED8B}"/>
              </a:ext>
            </a:extLst>
          </p:cNvPr>
          <p:cNvSpPr>
            <a:spLocks noGrp="1"/>
          </p:cNvSpPr>
          <p:nvPr>
            <p:ph idx="1"/>
          </p:nvPr>
        </p:nvSpPr>
        <p:spPr/>
        <p:txBody>
          <a:bodyPr>
            <a:normAutofit lnSpcReduction="10000"/>
          </a:bodyPr>
          <a:lstStyle/>
          <a:p>
            <a:r>
              <a:rPr lang="it-IT" dirty="0"/>
              <a:t>Possibile inclusione nel novero della PPAA di cui alla legge 196 del 2009;</a:t>
            </a:r>
          </a:p>
          <a:p>
            <a:r>
              <a:rPr lang="it-IT" dirty="0"/>
              <a:t>Il rapporto di lavoro dei loro dipendenti, però, è privato «puro»;</a:t>
            </a:r>
          </a:p>
          <a:p>
            <a:r>
              <a:rPr lang="it-IT" dirty="0"/>
              <a:t>Non applicazione delle disposizioni del d.l. 112 del 2008, vincoli al costo del personale;</a:t>
            </a:r>
          </a:p>
          <a:p>
            <a:r>
              <a:rPr lang="it-IT" dirty="0"/>
              <a:t>Non si applica il TUSP;</a:t>
            </a:r>
          </a:p>
          <a:p>
            <a:r>
              <a:rPr lang="it-IT" dirty="0"/>
              <a:t>Si applica il dlgs 36 del 2023 se stazioni appaltanti</a:t>
            </a:r>
          </a:p>
        </p:txBody>
      </p:sp>
      <p:sp>
        <p:nvSpPr>
          <p:cNvPr id="4" name="Segnaposto numero diapositiva 3">
            <a:extLst>
              <a:ext uri="{FF2B5EF4-FFF2-40B4-BE49-F238E27FC236}">
                <a16:creationId xmlns:a16="http://schemas.microsoft.com/office/drawing/2014/main" id="{F880928A-C231-B831-D286-BD7717B0806A}"/>
              </a:ext>
            </a:extLst>
          </p:cNvPr>
          <p:cNvSpPr>
            <a:spLocks noGrp="1"/>
          </p:cNvSpPr>
          <p:nvPr>
            <p:ph type="sldNum" sz="quarter" idx="12"/>
          </p:nvPr>
        </p:nvSpPr>
        <p:spPr/>
        <p:txBody>
          <a:bodyPr/>
          <a:lstStyle/>
          <a:p>
            <a:fld id="{967426EB-18E2-4C22-A5C5-0F908D0C96CD}" type="slidenum">
              <a:rPr lang="it-IT" smtClean="0"/>
              <a:t>21</a:t>
            </a:fld>
            <a:endParaRPr lang="it-IT"/>
          </a:p>
        </p:txBody>
      </p:sp>
    </p:spTree>
    <p:extLst>
      <p:ext uri="{BB962C8B-B14F-4D97-AF65-F5344CB8AC3E}">
        <p14:creationId xmlns:p14="http://schemas.microsoft.com/office/powerpoint/2010/main" val="1348466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AAFA79-40B2-4EB6-3CBF-4CC31DB7109C}"/>
              </a:ext>
            </a:extLst>
          </p:cNvPr>
          <p:cNvSpPr>
            <a:spLocks noGrp="1"/>
          </p:cNvSpPr>
          <p:nvPr>
            <p:ph type="title"/>
          </p:nvPr>
        </p:nvSpPr>
        <p:spPr/>
        <p:txBody>
          <a:bodyPr/>
          <a:lstStyle/>
          <a:p>
            <a:r>
              <a:rPr lang="it-IT" dirty="0"/>
              <a:t>Normativa anticorruzione</a:t>
            </a:r>
          </a:p>
        </p:txBody>
      </p:sp>
      <p:sp>
        <p:nvSpPr>
          <p:cNvPr id="3" name="Segnaposto contenuto 2">
            <a:extLst>
              <a:ext uri="{FF2B5EF4-FFF2-40B4-BE49-F238E27FC236}">
                <a16:creationId xmlns:a16="http://schemas.microsoft.com/office/drawing/2014/main" id="{A21E04B4-5792-9451-58B3-7E08B99FA615}"/>
              </a:ext>
            </a:extLst>
          </p:cNvPr>
          <p:cNvSpPr>
            <a:spLocks noGrp="1"/>
          </p:cNvSpPr>
          <p:nvPr>
            <p:ph idx="1"/>
          </p:nvPr>
        </p:nvSpPr>
        <p:spPr/>
        <p:txBody>
          <a:bodyPr>
            <a:normAutofit fontScale="85000" lnSpcReduction="10000"/>
          </a:bodyPr>
          <a:lstStyle/>
          <a:p>
            <a:pPr algn="just"/>
            <a:r>
              <a:rPr lang="it-IT" dirty="0"/>
              <a:t>Con riferimento alle misure di prevenzione della corruzione diverse dalla trasparenza, il co. 59 dell’art. 1 della L. 190/2012 (recante “Disposizioni per la prevenzione e la repressione della corruzione e dell’illegalità nella pubblica amministrazione”) circoscrive l’applicazione delle disposizioni dettate dai precedenti co. da 1 a 57 alle sole </a:t>
            </a:r>
            <a:r>
              <a:rPr lang="it-IT" dirty="0">
                <a:highlight>
                  <a:srgbClr val="FFFF00"/>
                </a:highlight>
              </a:rPr>
              <a:t>amministrazioni pubbliche </a:t>
            </a:r>
            <a:r>
              <a:rPr lang="it-IT" dirty="0"/>
              <a:t>di cui al d.lgs. 165/2001, tra le quali – si è visto – non rientrano le FP.</a:t>
            </a:r>
          </a:p>
          <a:p>
            <a:pPr algn="just"/>
            <a:r>
              <a:rPr lang="it-IT" dirty="0"/>
              <a:t>Per quanto riguarda le disposizioni in materia di trasparenza amministrativa, il co. 34 estende l’applicazione delle disposizioni dei co. da 15 a 33 solo agli enti pubblici nazionali nonché alle società partecipate dalle amministrazioni pubbliche e dalle loro controllate, ai sensi dell’art. 2359 cod. civ., limitatamente alla loro attività di pubblico interesse disciplinata dal diritto nazionale o dell’Unione europea; dunque a categorie alle quali le FP non sono riconducibili.</a:t>
            </a:r>
          </a:p>
        </p:txBody>
      </p:sp>
      <p:sp>
        <p:nvSpPr>
          <p:cNvPr id="4" name="Segnaposto numero diapositiva 3">
            <a:extLst>
              <a:ext uri="{FF2B5EF4-FFF2-40B4-BE49-F238E27FC236}">
                <a16:creationId xmlns:a16="http://schemas.microsoft.com/office/drawing/2014/main" id="{9C9C6522-4F97-3DF2-1153-7713F407B7DF}"/>
              </a:ext>
            </a:extLst>
          </p:cNvPr>
          <p:cNvSpPr>
            <a:spLocks noGrp="1"/>
          </p:cNvSpPr>
          <p:nvPr>
            <p:ph type="sldNum" sz="quarter" idx="12"/>
          </p:nvPr>
        </p:nvSpPr>
        <p:spPr/>
        <p:txBody>
          <a:bodyPr/>
          <a:lstStyle/>
          <a:p>
            <a:fld id="{967426EB-18E2-4C22-A5C5-0F908D0C96CD}" type="slidenum">
              <a:rPr lang="it-IT" smtClean="0"/>
              <a:t>22</a:t>
            </a:fld>
            <a:endParaRPr lang="it-IT"/>
          </a:p>
        </p:txBody>
      </p:sp>
    </p:spTree>
    <p:extLst>
      <p:ext uri="{BB962C8B-B14F-4D97-AF65-F5344CB8AC3E}">
        <p14:creationId xmlns:p14="http://schemas.microsoft.com/office/powerpoint/2010/main" val="958559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786358-0C0F-6B58-AE87-E09BF9EEAFF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FF7D629-9787-2469-F755-035165A6BBE3}"/>
              </a:ext>
            </a:extLst>
          </p:cNvPr>
          <p:cNvSpPr>
            <a:spLocks noGrp="1"/>
          </p:cNvSpPr>
          <p:nvPr>
            <p:ph idx="1"/>
          </p:nvPr>
        </p:nvSpPr>
        <p:spPr>
          <a:xfrm>
            <a:off x="2589212" y="2133600"/>
            <a:ext cx="8915400" cy="4227786"/>
          </a:xfrm>
        </p:spPr>
        <p:txBody>
          <a:bodyPr>
            <a:normAutofit fontScale="92500" lnSpcReduction="10000"/>
          </a:bodyPr>
          <a:lstStyle/>
          <a:p>
            <a:pPr algn="just"/>
            <a:r>
              <a:rPr lang="it-IT" dirty="0"/>
              <a:t>Però lo stesso art. 1 della L. 190/2012 prevede – al co. 2-bis - che “Il Piano nazionale</a:t>
            </a:r>
          </a:p>
          <a:p>
            <a:pPr algn="just"/>
            <a:r>
              <a:rPr lang="it-IT" dirty="0"/>
              <a:t>anticorruzione […] costituisce atto di indirizzo per le pubbliche amministrazioni di cui all’articolo 1, comma 2, del decreto legislativo 30 marzo 2001, n. 165, ai fini dell’adozione dei propri piani triennali di prevenzione della corruzione, e per gli altri soggetti </a:t>
            </a:r>
            <a:r>
              <a:rPr lang="it-IT" dirty="0">
                <a:highlight>
                  <a:srgbClr val="FFFF00"/>
                </a:highlight>
              </a:rPr>
              <a:t>di cui all’articolo 2-bis, comma 2, del decreto legislativo 14 marzo 2013, n. 33</a:t>
            </a:r>
            <a:r>
              <a:rPr lang="it-IT" dirty="0"/>
              <a:t>, ai fini dell’adozione di misura di prevenzione della corruzione integrative di quelle adottate ai sensi del decreto legislativo 8 giugno 2001, n. 231, anche per assicurare l’attuazione dei compiti di cui al comma 4, lettera a)”.</a:t>
            </a:r>
          </a:p>
          <a:p>
            <a:pPr algn="just"/>
            <a:r>
              <a:rPr lang="it-IT" dirty="0"/>
              <a:t>Tra i soggetti di cui all’art. 2-bis, co. 2 del d.lgs. 33/2013 sono incluse, sub lett. c), anche le fondazioni che presentino tre particolari requisiti, vale a dire:</a:t>
            </a:r>
          </a:p>
          <a:p>
            <a:pPr algn="just"/>
            <a:r>
              <a:rPr lang="it-IT" dirty="0"/>
              <a:t>1) bilancio superiore a </a:t>
            </a:r>
            <a:r>
              <a:rPr lang="it-IT"/>
              <a:t>500.000 euro;</a:t>
            </a:r>
            <a:endParaRPr lang="it-IT" dirty="0"/>
          </a:p>
          <a:p>
            <a:pPr algn="just"/>
            <a:r>
              <a:rPr lang="it-IT" dirty="0"/>
              <a:t>2) finanziamento maggioritario per almeno due esercizi consecutivi nell’ultimo triennio da pubbliche amministrazioni;</a:t>
            </a:r>
          </a:p>
          <a:p>
            <a:pPr algn="just"/>
            <a:r>
              <a:rPr lang="it-IT" dirty="0"/>
              <a:t>3) designazione da parte delle pubbliche amministrazioni della totalità dei titolari o componenti dell’organo di amministrazione o di indirizzo</a:t>
            </a:r>
          </a:p>
        </p:txBody>
      </p:sp>
      <p:sp>
        <p:nvSpPr>
          <p:cNvPr id="4" name="Segnaposto numero diapositiva 3">
            <a:extLst>
              <a:ext uri="{FF2B5EF4-FFF2-40B4-BE49-F238E27FC236}">
                <a16:creationId xmlns:a16="http://schemas.microsoft.com/office/drawing/2014/main" id="{64B28FEF-C451-6288-BE84-EC061E55140E}"/>
              </a:ext>
            </a:extLst>
          </p:cNvPr>
          <p:cNvSpPr>
            <a:spLocks noGrp="1"/>
          </p:cNvSpPr>
          <p:nvPr>
            <p:ph type="sldNum" sz="quarter" idx="12"/>
          </p:nvPr>
        </p:nvSpPr>
        <p:spPr/>
        <p:txBody>
          <a:bodyPr/>
          <a:lstStyle/>
          <a:p>
            <a:fld id="{967426EB-18E2-4C22-A5C5-0F908D0C96CD}" type="slidenum">
              <a:rPr lang="it-IT" smtClean="0"/>
              <a:t>23</a:t>
            </a:fld>
            <a:endParaRPr lang="it-IT"/>
          </a:p>
        </p:txBody>
      </p:sp>
    </p:spTree>
    <p:extLst>
      <p:ext uri="{BB962C8B-B14F-4D97-AF65-F5344CB8AC3E}">
        <p14:creationId xmlns:p14="http://schemas.microsoft.com/office/powerpoint/2010/main" val="42443719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A3449D-97C2-0782-04A1-BD2F59D3E717}"/>
              </a:ext>
            </a:extLst>
          </p:cNvPr>
          <p:cNvSpPr>
            <a:spLocks noGrp="1"/>
          </p:cNvSpPr>
          <p:nvPr>
            <p:ph type="title"/>
          </p:nvPr>
        </p:nvSpPr>
        <p:spPr/>
        <p:txBody>
          <a:bodyPr/>
          <a:lstStyle/>
          <a:p>
            <a:r>
              <a:rPr lang="it-IT" dirty="0"/>
              <a:t>Obblighi di trasparenza</a:t>
            </a:r>
          </a:p>
        </p:txBody>
      </p:sp>
      <p:sp>
        <p:nvSpPr>
          <p:cNvPr id="3" name="Segnaposto contenuto 2">
            <a:extLst>
              <a:ext uri="{FF2B5EF4-FFF2-40B4-BE49-F238E27FC236}">
                <a16:creationId xmlns:a16="http://schemas.microsoft.com/office/drawing/2014/main" id="{A032AE5A-4CC0-2C58-C91D-A1F2E2B59631}"/>
              </a:ext>
            </a:extLst>
          </p:cNvPr>
          <p:cNvSpPr>
            <a:spLocks noGrp="1"/>
          </p:cNvSpPr>
          <p:nvPr>
            <p:ph idx="1"/>
          </p:nvPr>
        </p:nvSpPr>
        <p:spPr/>
        <p:txBody>
          <a:bodyPr/>
          <a:lstStyle/>
          <a:p>
            <a:r>
              <a:rPr lang="it-IT" dirty="0"/>
              <a:t>Anche qui vale l’art. 2 bis del dlgs 33 del 2013</a:t>
            </a:r>
          </a:p>
        </p:txBody>
      </p:sp>
      <p:sp>
        <p:nvSpPr>
          <p:cNvPr id="4" name="Segnaposto numero diapositiva 3">
            <a:extLst>
              <a:ext uri="{FF2B5EF4-FFF2-40B4-BE49-F238E27FC236}">
                <a16:creationId xmlns:a16="http://schemas.microsoft.com/office/drawing/2014/main" id="{969A78A5-3945-D821-79A1-395A392B7F6A}"/>
              </a:ext>
            </a:extLst>
          </p:cNvPr>
          <p:cNvSpPr>
            <a:spLocks noGrp="1"/>
          </p:cNvSpPr>
          <p:nvPr>
            <p:ph type="sldNum" sz="quarter" idx="12"/>
          </p:nvPr>
        </p:nvSpPr>
        <p:spPr/>
        <p:txBody>
          <a:bodyPr/>
          <a:lstStyle/>
          <a:p>
            <a:fld id="{967426EB-18E2-4C22-A5C5-0F908D0C96CD}" type="slidenum">
              <a:rPr lang="it-IT" smtClean="0"/>
              <a:t>24</a:t>
            </a:fld>
            <a:endParaRPr lang="it-IT"/>
          </a:p>
        </p:txBody>
      </p:sp>
    </p:spTree>
    <p:extLst>
      <p:ext uri="{BB962C8B-B14F-4D97-AF65-F5344CB8AC3E}">
        <p14:creationId xmlns:p14="http://schemas.microsoft.com/office/powerpoint/2010/main" val="2944559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0A43B1-2583-9823-40E2-F414B25B3399}"/>
              </a:ext>
            </a:extLst>
          </p:cNvPr>
          <p:cNvSpPr>
            <a:spLocks noGrp="1"/>
          </p:cNvSpPr>
          <p:nvPr>
            <p:ph type="title"/>
          </p:nvPr>
        </p:nvSpPr>
        <p:spPr/>
        <p:txBody>
          <a:bodyPr/>
          <a:lstStyle/>
          <a:p>
            <a:r>
              <a:rPr lang="it-IT" dirty="0"/>
              <a:t>Dlgs 39 del 2013</a:t>
            </a:r>
          </a:p>
        </p:txBody>
      </p:sp>
      <p:sp>
        <p:nvSpPr>
          <p:cNvPr id="3" name="Segnaposto contenuto 2">
            <a:extLst>
              <a:ext uri="{FF2B5EF4-FFF2-40B4-BE49-F238E27FC236}">
                <a16:creationId xmlns:a16="http://schemas.microsoft.com/office/drawing/2014/main" id="{515F5C22-71A9-EF73-2026-D99BCD57D853}"/>
              </a:ext>
            </a:extLst>
          </p:cNvPr>
          <p:cNvSpPr>
            <a:spLocks noGrp="1"/>
          </p:cNvSpPr>
          <p:nvPr>
            <p:ph idx="1"/>
          </p:nvPr>
        </p:nvSpPr>
        <p:spPr/>
        <p:txBody>
          <a:bodyPr/>
          <a:lstStyle/>
          <a:p>
            <a:pPr algn="just"/>
            <a:r>
              <a:rPr lang="it-IT" dirty="0"/>
              <a:t>Con riferimento al d.lgs. 39/2013 va verificata l’eventuale riconducibilità della specifica FP alla categoria di </a:t>
            </a:r>
            <a:r>
              <a:rPr lang="it-IT" dirty="0">
                <a:highlight>
                  <a:srgbClr val="FFFF00"/>
                </a:highlight>
              </a:rPr>
              <a:t>ente di diritto privato in controllo pubblico </a:t>
            </a:r>
            <a:r>
              <a:rPr lang="it-IT" dirty="0"/>
              <a:t>(di cui all’art. 1, co. 2, lett. c) ovvero a quella di </a:t>
            </a:r>
            <a:r>
              <a:rPr lang="it-IT" dirty="0">
                <a:highlight>
                  <a:srgbClr val="FFFF00"/>
                </a:highlight>
              </a:rPr>
              <a:t>ente di diritto privato regolato o finanziato </a:t>
            </a:r>
            <a:r>
              <a:rPr lang="it-IT" dirty="0"/>
              <a:t>(di cui all’art. 1, co. 2, lett. d), al fine di appurare, di riflesso, l’eventuale integrazione di fattispecie di inconferibilità o incompatibilità di incarichi presso detti enti o a soggetti provenienti da detti enti</a:t>
            </a:r>
          </a:p>
        </p:txBody>
      </p:sp>
      <p:sp>
        <p:nvSpPr>
          <p:cNvPr id="4" name="Segnaposto numero diapositiva 3">
            <a:extLst>
              <a:ext uri="{FF2B5EF4-FFF2-40B4-BE49-F238E27FC236}">
                <a16:creationId xmlns:a16="http://schemas.microsoft.com/office/drawing/2014/main" id="{C267DB26-766E-9054-0F89-D456273C1FAF}"/>
              </a:ext>
            </a:extLst>
          </p:cNvPr>
          <p:cNvSpPr>
            <a:spLocks noGrp="1"/>
          </p:cNvSpPr>
          <p:nvPr>
            <p:ph type="sldNum" sz="quarter" idx="12"/>
          </p:nvPr>
        </p:nvSpPr>
        <p:spPr/>
        <p:txBody>
          <a:bodyPr/>
          <a:lstStyle/>
          <a:p>
            <a:fld id="{967426EB-18E2-4C22-A5C5-0F908D0C96CD}" type="slidenum">
              <a:rPr lang="it-IT" smtClean="0"/>
              <a:t>25</a:t>
            </a:fld>
            <a:endParaRPr lang="it-IT"/>
          </a:p>
        </p:txBody>
      </p:sp>
    </p:spTree>
    <p:extLst>
      <p:ext uri="{BB962C8B-B14F-4D97-AF65-F5344CB8AC3E}">
        <p14:creationId xmlns:p14="http://schemas.microsoft.com/office/powerpoint/2010/main" val="14205168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87E65E-2ACE-98F0-2C1C-FB03BEF88479}"/>
              </a:ext>
            </a:extLst>
          </p:cNvPr>
          <p:cNvSpPr>
            <a:spLocks noGrp="1"/>
          </p:cNvSpPr>
          <p:nvPr>
            <p:ph type="title"/>
          </p:nvPr>
        </p:nvSpPr>
        <p:spPr/>
        <p:txBody>
          <a:bodyPr/>
          <a:lstStyle/>
          <a:p>
            <a:r>
              <a:rPr lang="it-IT" dirty="0"/>
              <a:t>Legge 444 del 1994, prorogatio</a:t>
            </a:r>
          </a:p>
        </p:txBody>
      </p:sp>
      <p:sp>
        <p:nvSpPr>
          <p:cNvPr id="3" name="Segnaposto contenuto 2">
            <a:extLst>
              <a:ext uri="{FF2B5EF4-FFF2-40B4-BE49-F238E27FC236}">
                <a16:creationId xmlns:a16="http://schemas.microsoft.com/office/drawing/2014/main" id="{B93A221A-00EC-A2E9-BE6D-21A9833E270A}"/>
              </a:ext>
            </a:extLst>
          </p:cNvPr>
          <p:cNvSpPr>
            <a:spLocks noGrp="1"/>
          </p:cNvSpPr>
          <p:nvPr>
            <p:ph idx="1"/>
          </p:nvPr>
        </p:nvSpPr>
        <p:spPr/>
        <p:txBody>
          <a:bodyPr/>
          <a:lstStyle/>
          <a:p>
            <a:pPr algn="just"/>
            <a:r>
              <a:rPr lang="it-IT" dirty="0"/>
              <a:t>1. Il presente decreto si applica agli organi di amministrazione attiva, consultiva e di controllo dello Stato e degli enti pubblici, </a:t>
            </a:r>
            <a:r>
              <a:rPr lang="it-IT" dirty="0">
                <a:highlight>
                  <a:srgbClr val="FFFF00"/>
                </a:highlight>
              </a:rPr>
              <a:t>nonché delle persone giuridiche a prevalente partecipazione pubblica</a:t>
            </a:r>
            <a:r>
              <a:rPr lang="it-IT" dirty="0"/>
              <a:t>, quando alla nomina dei componenti di tali organi concorrono lo Stato o gli enti pubblici.</a:t>
            </a:r>
          </a:p>
        </p:txBody>
      </p:sp>
      <p:sp>
        <p:nvSpPr>
          <p:cNvPr id="4" name="Segnaposto numero diapositiva 3">
            <a:extLst>
              <a:ext uri="{FF2B5EF4-FFF2-40B4-BE49-F238E27FC236}">
                <a16:creationId xmlns:a16="http://schemas.microsoft.com/office/drawing/2014/main" id="{E84C355F-120E-3F5A-5FFD-F6701DDC4136}"/>
              </a:ext>
            </a:extLst>
          </p:cNvPr>
          <p:cNvSpPr>
            <a:spLocks noGrp="1"/>
          </p:cNvSpPr>
          <p:nvPr>
            <p:ph type="sldNum" sz="quarter" idx="12"/>
          </p:nvPr>
        </p:nvSpPr>
        <p:spPr/>
        <p:txBody>
          <a:bodyPr/>
          <a:lstStyle/>
          <a:p>
            <a:fld id="{967426EB-18E2-4C22-A5C5-0F908D0C96CD}" type="slidenum">
              <a:rPr lang="it-IT" smtClean="0"/>
              <a:t>26</a:t>
            </a:fld>
            <a:endParaRPr lang="it-IT"/>
          </a:p>
        </p:txBody>
      </p:sp>
    </p:spTree>
    <p:extLst>
      <p:ext uri="{BB962C8B-B14F-4D97-AF65-F5344CB8AC3E}">
        <p14:creationId xmlns:p14="http://schemas.microsoft.com/office/powerpoint/2010/main" val="496443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351BB9-BD56-E701-D5E6-A749905C822B}"/>
              </a:ext>
            </a:extLst>
          </p:cNvPr>
          <p:cNvSpPr>
            <a:spLocks noGrp="1"/>
          </p:cNvSpPr>
          <p:nvPr>
            <p:ph type="title"/>
          </p:nvPr>
        </p:nvSpPr>
        <p:spPr/>
        <p:txBody>
          <a:bodyPr>
            <a:normAutofit fontScale="90000"/>
          </a:bodyPr>
          <a:lstStyle/>
          <a:p>
            <a:pPr algn="just"/>
            <a:r>
              <a:rPr lang="it-IT" sz="2400" dirty="0"/>
              <a:t>Art. 5, co. 9, d.l. 95/2012 (divieto conferimento incarichi a soggetti in quiescenza)</a:t>
            </a:r>
          </a:p>
        </p:txBody>
      </p:sp>
      <p:sp>
        <p:nvSpPr>
          <p:cNvPr id="3" name="Segnaposto contenuto 2">
            <a:extLst>
              <a:ext uri="{FF2B5EF4-FFF2-40B4-BE49-F238E27FC236}">
                <a16:creationId xmlns:a16="http://schemas.microsoft.com/office/drawing/2014/main" id="{A4CB28D5-5E0E-BF3C-343A-0395ADECE3CB}"/>
              </a:ext>
            </a:extLst>
          </p:cNvPr>
          <p:cNvSpPr>
            <a:spLocks noGrp="1"/>
          </p:cNvSpPr>
          <p:nvPr>
            <p:ph idx="1"/>
          </p:nvPr>
        </p:nvSpPr>
        <p:spPr/>
        <p:txBody>
          <a:bodyPr/>
          <a:lstStyle/>
          <a:p>
            <a:r>
              <a:rPr lang="it-IT" dirty="0"/>
              <a:t>Solo per PPAA in senso stretto e soggetti inseriti in elenco ISTAT</a:t>
            </a:r>
          </a:p>
        </p:txBody>
      </p:sp>
      <p:sp>
        <p:nvSpPr>
          <p:cNvPr id="4" name="Segnaposto numero diapositiva 3">
            <a:extLst>
              <a:ext uri="{FF2B5EF4-FFF2-40B4-BE49-F238E27FC236}">
                <a16:creationId xmlns:a16="http://schemas.microsoft.com/office/drawing/2014/main" id="{2C7D2575-4D97-8235-9FB3-B65E15C6800D}"/>
              </a:ext>
            </a:extLst>
          </p:cNvPr>
          <p:cNvSpPr>
            <a:spLocks noGrp="1"/>
          </p:cNvSpPr>
          <p:nvPr>
            <p:ph type="sldNum" sz="quarter" idx="12"/>
          </p:nvPr>
        </p:nvSpPr>
        <p:spPr/>
        <p:txBody>
          <a:bodyPr/>
          <a:lstStyle/>
          <a:p>
            <a:fld id="{967426EB-18E2-4C22-A5C5-0F908D0C96CD}" type="slidenum">
              <a:rPr lang="it-IT" smtClean="0"/>
              <a:t>27</a:t>
            </a:fld>
            <a:endParaRPr lang="it-IT"/>
          </a:p>
        </p:txBody>
      </p:sp>
    </p:spTree>
    <p:extLst>
      <p:ext uri="{BB962C8B-B14F-4D97-AF65-F5344CB8AC3E}">
        <p14:creationId xmlns:p14="http://schemas.microsoft.com/office/powerpoint/2010/main" val="29579717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85A698-E484-DFA9-9658-6A63A9CC633A}"/>
              </a:ext>
            </a:extLst>
          </p:cNvPr>
          <p:cNvSpPr>
            <a:spLocks noGrp="1"/>
          </p:cNvSpPr>
          <p:nvPr>
            <p:ph type="title"/>
          </p:nvPr>
        </p:nvSpPr>
        <p:spPr/>
        <p:txBody>
          <a:bodyPr/>
          <a:lstStyle/>
          <a:p>
            <a:r>
              <a:rPr lang="it-IT" dirty="0"/>
              <a:t>All’art. 6 del d.l. 78/2010</a:t>
            </a:r>
            <a:br>
              <a:rPr lang="it-IT" dirty="0"/>
            </a:br>
            <a:endParaRPr lang="it-IT" dirty="0"/>
          </a:p>
        </p:txBody>
      </p:sp>
      <p:sp>
        <p:nvSpPr>
          <p:cNvPr id="3" name="Segnaposto contenuto 2">
            <a:extLst>
              <a:ext uri="{FF2B5EF4-FFF2-40B4-BE49-F238E27FC236}">
                <a16:creationId xmlns:a16="http://schemas.microsoft.com/office/drawing/2014/main" id="{7507B7C6-5587-687C-35EA-6F6B0EF10EE0}"/>
              </a:ext>
            </a:extLst>
          </p:cNvPr>
          <p:cNvSpPr>
            <a:spLocks noGrp="1"/>
          </p:cNvSpPr>
          <p:nvPr>
            <p:ph idx="1"/>
          </p:nvPr>
        </p:nvSpPr>
        <p:spPr/>
        <p:txBody>
          <a:bodyPr>
            <a:normAutofit fontScale="92500" lnSpcReduction="10000"/>
          </a:bodyPr>
          <a:lstStyle/>
          <a:p>
            <a:pPr algn="just"/>
            <a:r>
              <a:rPr lang="it-IT" dirty="0"/>
              <a:t>Le FP, se ricevono contributi a carico delle finanze pubbliche (da intendersi in senso stretto), sono soggette alla norma di finanza pubblica dettata dal co. 2 dell’art. 6, d.l. 78/2010 (conv., con mod., dalla L. 122/2010)96, il quale dispone che </a:t>
            </a:r>
            <a:r>
              <a:rPr lang="it-IT" i="1" dirty="0"/>
              <a:t>“A decorrere dalla data di entrata in vigore del presente decreto la partecipazione agli organi collegiali, anche di amministrazione, degli enti, che comunque ricevono contributi a carico delle finanze pubbliche, nonché la titolarità di organi dei predetti enti è onorifica; essa può dar luogo esclusivamente al rimborso delle spese sostenute ove previsto dalla normativa vigente; qualora siano già previsti i gettoni di presenza non possono superare l'importo di 30 euro a seduta giornaliera”</a:t>
            </a:r>
          </a:p>
        </p:txBody>
      </p:sp>
      <p:sp>
        <p:nvSpPr>
          <p:cNvPr id="4" name="Segnaposto numero diapositiva 3">
            <a:extLst>
              <a:ext uri="{FF2B5EF4-FFF2-40B4-BE49-F238E27FC236}">
                <a16:creationId xmlns:a16="http://schemas.microsoft.com/office/drawing/2014/main" id="{FCAC1FAD-FFB2-E9E9-636D-F61A32F59E3B}"/>
              </a:ext>
            </a:extLst>
          </p:cNvPr>
          <p:cNvSpPr>
            <a:spLocks noGrp="1"/>
          </p:cNvSpPr>
          <p:nvPr>
            <p:ph type="sldNum" sz="quarter" idx="12"/>
          </p:nvPr>
        </p:nvSpPr>
        <p:spPr/>
        <p:txBody>
          <a:bodyPr/>
          <a:lstStyle/>
          <a:p>
            <a:fld id="{967426EB-18E2-4C22-A5C5-0F908D0C96CD}" type="slidenum">
              <a:rPr lang="it-IT" smtClean="0"/>
              <a:t>28</a:t>
            </a:fld>
            <a:endParaRPr lang="it-IT"/>
          </a:p>
        </p:txBody>
      </p:sp>
    </p:spTree>
    <p:extLst>
      <p:ext uri="{BB962C8B-B14F-4D97-AF65-F5344CB8AC3E}">
        <p14:creationId xmlns:p14="http://schemas.microsoft.com/office/powerpoint/2010/main" val="40213738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38036C-2C4E-03EB-FF83-3BDD9FDB13F2}"/>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ABD7E46C-F03B-97A7-64F7-82D9C332CBB9}"/>
              </a:ext>
            </a:extLst>
          </p:cNvPr>
          <p:cNvSpPr>
            <a:spLocks noGrp="1"/>
          </p:cNvSpPr>
          <p:nvPr>
            <p:ph idx="1"/>
          </p:nvPr>
        </p:nvSpPr>
        <p:spPr/>
        <p:txBody>
          <a:bodyPr/>
          <a:lstStyle/>
          <a:p>
            <a:pPr algn="just"/>
            <a:r>
              <a:rPr lang="it-IT" dirty="0"/>
              <a:t>Fanno parte del GAP in tema di bilancio consolidato</a:t>
            </a:r>
          </a:p>
        </p:txBody>
      </p:sp>
      <p:sp>
        <p:nvSpPr>
          <p:cNvPr id="4" name="Segnaposto numero diapositiva 3">
            <a:extLst>
              <a:ext uri="{FF2B5EF4-FFF2-40B4-BE49-F238E27FC236}">
                <a16:creationId xmlns:a16="http://schemas.microsoft.com/office/drawing/2014/main" id="{696D7817-968D-EBC1-D137-70E0F8DFBFE5}"/>
              </a:ext>
            </a:extLst>
          </p:cNvPr>
          <p:cNvSpPr>
            <a:spLocks noGrp="1"/>
          </p:cNvSpPr>
          <p:nvPr>
            <p:ph type="sldNum" sz="quarter" idx="12"/>
          </p:nvPr>
        </p:nvSpPr>
        <p:spPr/>
        <p:txBody>
          <a:bodyPr/>
          <a:lstStyle/>
          <a:p>
            <a:fld id="{967426EB-18E2-4C22-A5C5-0F908D0C96CD}" type="slidenum">
              <a:rPr lang="it-IT" smtClean="0"/>
              <a:t>29</a:t>
            </a:fld>
            <a:endParaRPr lang="it-IT"/>
          </a:p>
        </p:txBody>
      </p:sp>
    </p:spTree>
    <p:extLst>
      <p:ext uri="{BB962C8B-B14F-4D97-AF65-F5344CB8AC3E}">
        <p14:creationId xmlns:p14="http://schemas.microsoft.com/office/powerpoint/2010/main" val="2016227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E32FB5-93DE-FB66-2C6A-2A40FDB155A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9F60E03-4500-3FE6-B68C-F6D0D8047BBE}"/>
              </a:ext>
            </a:extLst>
          </p:cNvPr>
          <p:cNvSpPr>
            <a:spLocks noGrp="1"/>
          </p:cNvSpPr>
          <p:nvPr>
            <p:ph idx="1"/>
          </p:nvPr>
        </p:nvSpPr>
        <p:spPr/>
        <p:txBody>
          <a:bodyPr>
            <a:normAutofit fontScale="85000" lnSpcReduction="10000"/>
          </a:bodyPr>
          <a:lstStyle/>
          <a:p>
            <a:pPr algn="just"/>
            <a:r>
              <a:rPr lang="it-IT" b="0" i="0" dirty="0">
                <a:solidFill>
                  <a:srgbClr val="000000"/>
                </a:solidFill>
                <a:effectLst/>
                <a:latin typeface="Helvetica" pitchFamily="2" charset="0"/>
              </a:rPr>
              <a:t>Nella disciplina </a:t>
            </a:r>
            <a:r>
              <a:rPr lang="it-IT" b="0" i="0" dirty="0" err="1">
                <a:solidFill>
                  <a:srgbClr val="000000"/>
                </a:solidFill>
                <a:effectLst/>
                <a:latin typeface="Helvetica" pitchFamily="2" charset="0"/>
              </a:rPr>
              <a:t>codicistica</a:t>
            </a:r>
            <a:r>
              <a:rPr lang="it-IT" b="0" i="0" dirty="0">
                <a:solidFill>
                  <a:srgbClr val="000000"/>
                </a:solidFill>
                <a:effectLst/>
                <a:latin typeface="Helvetica" pitchFamily="2" charset="0"/>
              </a:rPr>
              <a:t>, quindi, secondo l’impostazione tradizionale, la “partecipazione” del fondatore</a:t>
            </a:r>
            <a:r>
              <a:rPr lang="it-IT" dirty="0">
                <a:solidFill>
                  <a:srgbClr val="000000"/>
                </a:solidFill>
                <a:latin typeface="Helvetica" pitchFamily="2" charset="0"/>
              </a:rPr>
              <a:t> </a:t>
            </a:r>
            <a:r>
              <a:rPr lang="it-IT" b="0" i="0" dirty="0">
                <a:solidFill>
                  <a:srgbClr val="000000"/>
                </a:solidFill>
                <a:effectLst/>
                <a:latin typeface="Helvetica" pitchFamily="2" charset="0"/>
              </a:rPr>
              <a:t>tendenzialmente si esaurisce nella determinazione dello scopo (necessariamente non lucrativo) e delle regole statutarie, nonché nell’apporto del patrimonio destinato allo scopo. In conseguenza, le caratteristiche “strutturali” del modello </a:t>
            </a:r>
            <a:r>
              <a:rPr lang="it-IT" b="0" i="0" dirty="0" err="1">
                <a:solidFill>
                  <a:srgbClr val="000000"/>
                </a:solidFill>
                <a:effectLst/>
                <a:latin typeface="Helvetica" pitchFamily="2" charset="0"/>
              </a:rPr>
              <a:t>codicistico</a:t>
            </a:r>
            <a:r>
              <a:rPr lang="it-IT" b="0" i="0" dirty="0">
                <a:solidFill>
                  <a:srgbClr val="000000"/>
                </a:solidFill>
                <a:effectLst/>
                <a:latin typeface="Helvetica" pitchFamily="2" charset="0"/>
              </a:rPr>
              <a:t>/tradizionale di fondazione sono costituite, appunto, dal distacco dell’ente dal fondatore; dalla necessità di una dotazione patrimoniale iniziale che sia congrua rispetto allo scopo di utilità sociale perseguito per il tramite dell’ente; dalla natura “servente” e non “dominante”</a:t>
            </a:r>
            <a:r>
              <a:rPr lang="it-IT" dirty="0">
                <a:solidFill>
                  <a:srgbClr val="000000"/>
                </a:solidFill>
                <a:latin typeface="Helvetica" pitchFamily="2" charset="0"/>
              </a:rPr>
              <a:t> </a:t>
            </a:r>
            <a:r>
              <a:rPr lang="it-IT" b="0" i="0" dirty="0">
                <a:solidFill>
                  <a:srgbClr val="000000"/>
                </a:solidFill>
                <a:effectLst/>
                <a:latin typeface="Helvetica" pitchFamily="2" charset="0"/>
              </a:rPr>
              <a:t>dell’organo amministrativo, nel senso che quest’ultimo è vincolato, nel disporre dei beni della fondazione, al perseguimento dello scopo assegnato dal fondatore tant’è che solo l’autorità governativa può modificare la destinazione del patrimonio.</a:t>
            </a:r>
            <a:endParaRPr lang="it-IT" dirty="0">
              <a:solidFill>
                <a:srgbClr val="000000"/>
              </a:solidFill>
              <a:effectLst/>
              <a:latin typeface="Helvetica" pitchFamily="2" charset="0"/>
            </a:endParaRPr>
          </a:p>
        </p:txBody>
      </p:sp>
      <p:sp>
        <p:nvSpPr>
          <p:cNvPr id="4" name="Segnaposto numero diapositiva 3">
            <a:extLst>
              <a:ext uri="{FF2B5EF4-FFF2-40B4-BE49-F238E27FC236}">
                <a16:creationId xmlns:a16="http://schemas.microsoft.com/office/drawing/2014/main" id="{EC5E3AD7-ED04-F2CE-10D8-7FA284B366DE}"/>
              </a:ext>
            </a:extLst>
          </p:cNvPr>
          <p:cNvSpPr>
            <a:spLocks noGrp="1"/>
          </p:cNvSpPr>
          <p:nvPr>
            <p:ph type="sldNum" sz="quarter" idx="12"/>
          </p:nvPr>
        </p:nvSpPr>
        <p:spPr/>
        <p:txBody>
          <a:bodyPr/>
          <a:lstStyle/>
          <a:p>
            <a:fld id="{967426EB-18E2-4C22-A5C5-0F908D0C96CD}" type="slidenum">
              <a:rPr lang="it-IT" smtClean="0"/>
              <a:t>3</a:t>
            </a:fld>
            <a:endParaRPr lang="it-IT"/>
          </a:p>
        </p:txBody>
      </p:sp>
    </p:spTree>
    <p:extLst>
      <p:ext uri="{BB962C8B-B14F-4D97-AF65-F5344CB8AC3E}">
        <p14:creationId xmlns:p14="http://schemas.microsoft.com/office/powerpoint/2010/main" val="9053805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E2008A-22CB-7D34-F742-D594577EC7F5}"/>
              </a:ext>
            </a:extLst>
          </p:cNvPr>
          <p:cNvSpPr>
            <a:spLocks noGrp="1"/>
          </p:cNvSpPr>
          <p:nvPr>
            <p:ph type="title"/>
          </p:nvPr>
        </p:nvSpPr>
        <p:spPr/>
        <p:txBody>
          <a:bodyPr/>
          <a:lstStyle/>
          <a:p>
            <a:r>
              <a:rPr lang="it-IT" dirty="0"/>
              <a:t>Profili fiscali</a:t>
            </a:r>
          </a:p>
        </p:txBody>
      </p:sp>
      <p:sp>
        <p:nvSpPr>
          <p:cNvPr id="3" name="Segnaposto contenuto 2">
            <a:extLst>
              <a:ext uri="{FF2B5EF4-FFF2-40B4-BE49-F238E27FC236}">
                <a16:creationId xmlns:a16="http://schemas.microsoft.com/office/drawing/2014/main" id="{1231AE39-5E2A-3B37-AC0C-9B73068C9174}"/>
              </a:ext>
            </a:extLst>
          </p:cNvPr>
          <p:cNvSpPr>
            <a:spLocks noGrp="1"/>
          </p:cNvSpPr>
          <p:nvPr>
            <p:ph idx="1"/>
          </p:nvPr>
        </p:nvSpPr>
        <p:spPr/>
        <p:txBody>
          <a:bodyPr>
            <a:normAutofit lnSpcReduction="10000"/>
          </a:bodyPr>
          <a:lstStyle/>
          <a:p>
            <a:r>
              <a:rPr lang="it-IT" dirty="0"/>
              <a:t>Possono essere iscritti nel RUNTS e godere delle relative agevolazioni;</a:t>
            </a:r>
          </a:p>
          <a:p>
            <a:pPr algn="just"/>
            <a:r>
              <a:rPr lang="it-IT" dirty="0"/>
              <a:t>Inoltre, la qualificazione tributaria di una FP come ente commerciale o non commerciale va verificata quindi alla luce dei criteri dettati dall'art. 73 del DPR 917/1986 (Testo unico delle imposte sui redditi – “TUIR”)152, in base ai quali </a:t>
            </a:r>
            <a:r>
              <a:rPr lang="it-IT" dirty="0">
                <a:highlight>
                  <a:srgbClr val="FFFF00"/>
                </a:highlight>
              </a:rPr>
              <a:t>si considerano non commerciali gli enti che non hanno per oggetto esclusivo o principale l'esercizio di attività commerciali</a:t>
            </a:r>
            <a:r>
              <a:rPr lang="it-IT" dirty="0"/>
              <a:t>; laddove per oggetto esclusivo o principale si intende l'attività essenziale svolta per realizzare direttamente gli scopi primari dell'ente così come indicati dalla legge, dall'atto costitutivo o dallo statuto.</a:t>
            </a:r>
          </a:p>
        </p:txBody>
      </p:sp>
      <p:sp>
        <p:nvSpPr>
          <p:cNvPr id="4" name="Segnaposto numero diapositiva 3">
            <a:extLst>
              <a:ext uri="{FF2B5EF4-FFF2-40B4-BE49-F238E27FC236}">
                <a16:creationId xmlns:a16="http://schemas.microsoft.com/office/drawing/2014/main" id="{D7B67150-B314-61BD-DBF0-DD0C5750084E}"/>
              </a:ext>
            </a:extLst>
          </p:cNvPr>
          <p:cNvSpPr>
            <a:spLocks noGrp="1"/>
          </p:cNvSpPr>
          <p:nvPr>
            <p:ph type="sldNum" sz="quarter" idx="12"/>
          </p:nvPr>
        </p:nvSpPr>
        <p:spPr/>
        <p:txBody>
          <a:bodyPr/>
          <a:lstStyle/>
          <a:p>
            <a:fld id="{967426EB-18E2-4C22-A5C5-0F908D0C96CD}" type="slidenum">
              <a:rPr lang="it-IT" smtClean="0"/>
              <a:t>30</a:t>
            </a:fld>
            <a:endParaRPr lang="it-IT"/>
          </a:p>
        </p:txBody>
      </p:sp>
    </p:spTree>
    <p:extLst>
      <p:ext uri="{BB962C8B-B14F-4D97-AF65-F5344CB8AC3E}">
        <p14:creationId xmlns:p14="http://schemas.microsoft.com/office/powerpoint/2010/main" val="14632916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05A427-2EBA-5852-EBDB-D062FD37FA7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85742DB-3062-C9D9-16D4-175F95282A74}"/>
              </a:ext>
            </a:extLst>
          </p:cNvPr>
          <p:cNvSpPr>
            <a:spLocks noGrp="1"/>
          </p:cNvSpPr>
          <p:nvPr>
            <p:ph idx="1"/>
          </p:nvPr>
        </p:nvSpPr>
        <p:spPr>
          <a:xfrm>
            <a:off x="2589212" y="1152907"/>
            <a:ext cx="8915400" cy="4758315"/>
          </a:xfrm>
        </p:spPr>
        <p:txBody>
          <a:bodyPr>
            <a:noAutofit/>
          </a:bodyPr>
          <a:lstStyle/>
          <a:p>
            <a:pPr algn="just"/>
            <a:r>
              <a:rPr lang="it-IT" sz="1400" dirty="0"/>
              <a:t>L’art. 82 del CTS disciplina in modo organico alcune agevolazioni relative a diverse imposte indirette e tributi</a:t>
            </a:r>
          </a:p>
          <a:p>
            <a:pPr algn="just"/>
            <a:r>
              <a:rPr lang="it-IT" sz="1400" dirty="0"/>
              <a:t>Il successivo co. 3 prevede che agli atti costitutivi e alle modifiche statutarie degli ETS iscritti al RUNTS, incluse le operazioni di fusione, scissione o trasformazione, si applicano le imposte di registro, ipotecaria e catastale in misura fissa. Dette modifiche statutarie sono esenti dall’imposta di registro se hanno lo scopo di adeguare gli atti a modifiche o integrazioni normative. Si tratta, infatti, di una norma introdotta, tra l’altro, per agevolare gli enti non profit ai fini delle modifiche statutarie che devono essere apportate per adeguarsi alle prescrizioni del CTS.</a:t>
            </a:r>
          </a:p>
          <a:p>
            <a:pPr algn="just"/>
            <a:r>
              <a:rPr lang="it-IT" sz="1400" dirty="0"/>
              <a:t>Il terzo periodo del citato co. 3 prevede, a favore di tutti gli ETS, che l’imposta di registro si applichi in misura fissa agli atti, contratti, convenzioni e ogni altro documento relativo alle attività di interesse generale svolte in base ad accreditamento, contratto o convenzione con le amministrazioni pubbliche di cui all’art. 1, co. 2, del d.lgs. n. 165/2001, con l’Unione europea, con amministrazioni pubbliche straniere o con altri organismi pubblici di diritto internazionale.</a:t>
            </a:r>
          </a:p>
          <a:p>
            <a:pPr algn="just"/>
            <a:r>
              <a:rPr lang="it-IT" sz="1400" dirty="0"/>
              <a:t>Un’importante novità è introdotta dal co. 4 dell’art. 82 del CTS, che prevede l’applicazione in misura fissa delle imposte di registro, ipotecaria e catastale per i trasferimenti di immobili a titolo oneroso a favore di tutti gli ETS. In questo caso si prevede l’obbligo di dichiarare contestualmente all’atto l’intenzione di utilizzare il bene in diretta attuazione degli scopi istituzionali, oltre che l’effettivo impiego entro cinque anni. In caso contrario, è previsto il recupero dell’imposta in misura ordinaria, con interessi e sanzioni nella misura del 30%.</a:t>
            </a:r>
          </a:p>
          <a:p>
            <a:pPr algn="just"/>
            <a:r>
              <a:rPr lang="it-IT" sz="1400" dirty="0"/>
              <a:t>Il co. 6 dell’art. 82 del CTS disciplina l’esenzione IMU accordata agli ETS non commerciali per gli immobili destinati totalmente o in parte allo svolgimento delle attività istituzionali.</a:t>
            </a:r>
          </a:p>
        </p:txBody>
      </p:sp>
      <p:sp>
        <p:nvSpPr>
          <p:cNvPr id="4" name="Segnaposto numero diapositiva 3">
            <a:extLst>
              <a:ext uri="{FF2B5EF4-FFF2-40B4-BE49-F238E27FC236}">
                <a16:creationId xmlns:a16="http://schemas.microsoft.com/office/drawing/2014/main" id="{357225BF-78D4-147D-1BD4-EA08D0BD6E8F}"/>
              </a:ext>
            </a:extLst>
          </p:cNvPr>
          <p:cNvSpPr>
            <a:spLocks noGrp="1"/>
          </p:cNvSpPr>
          <p:nvPr>
            <p:ph type="sldNum" sz="quarter" idx="12"/>
          </p:nvPr>
        </p:nvSpPr>
        <p:spPr/>
        <p:txBody>
          <a:bodyPr/>
          <a:lstStyle/>
          <a:p>
            <a:fld id="{967426EB-18E2-4C22-A5C5-0F908D0C96CD}" type="slidenum">
              <a:rPr lang="it-IT" smtClean="0"/>
              <a:t>31</a:t>
            </a:fld>
            <a:endParaRPr lang="it-IT"/>
          </a:p>
        </p:txBody>
      </p:sp>
    </p:spTree>
    <p:extLst>
      <p:ext uri="{BB962C8B-B14F-4D97-AF65-F5344CB8AC3E}">
        <p14:creationId xmlns:p14="http://schemas.microsoft.com/office/powerpoint/2010/main" val="20789269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A7038E-6466-8852-5B9F-7937F4AB838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8160071-CB01-C030-43EE-0C7C0FD86A75}"/>
              </a:ext>
            </a:extLst>
          </p:cNvPr>
          <p:cNvSpPr>
            <a:spLocks noGrp="1"/>
          </p:cNvSpPr>
          <p:nvPr>
            <p:ph idx="1"/>
          </p:nvPr>
        </p:nvSpPr>
        <p:spPr/>
        <p:txBody>
          <a:bodyPr>
            <a:normAutofit lnSpcReduction="10000"/>
          </a:bodyPr>
          <a:lstStyle/>
          <a:p>
            <a:pPr algn="just"/>
            <a:r>
              <a:rPr lang="it-IT" dirty="0"/>
              <a:t>Un’ulteriore agevolazione in favore degli enti non commerciali (che non hanno per oggetto esclusivo o principale l’esercizio di attività commerciale) che “esercitano, senza scopo di lucro, in via esclusiva o principale, una o più attività di interesse generale per il perseguimento delle finalità civiche, solidaristiche e di utilità sociale” in specifici settori è prevista dall'art. 1, co. da 44 a 47, della L. 30 dicembre 2020, n.178 (legge di bilancio 2021). L’agevolazione consiste nella detassazione degli utili percepiti, i quali “non concorrono alla formazione del reddito imponibile nella misura del 50 per cento</a:t>
            </a:r>
          </a:p>
        </p:txBody>
      </p:sp>
      <p:sp>
        <p:nvSpPr>
          <p:cNvPr id="4" name="Segnaposto numero diapositiva 3">
            <a:extLst>
              <a:ext uri="{FF2B5EF4-FFF2-40B4-BE49-F238E27FC236}">
                <a16:creationId xmlns:a16="http://schemas.microsoft.com/office/drawing/2014/main" id="{1C5AC09E-832D-1D4E-EBAF-7D43B1D871B2}"/>
              </a:ext>
            </a:extLst>
          </p:cNvPr>
          <p:cNvSpPr>
            <a:spLocks noGrp="1"/>
          </p:cNvSpPr>
          <p:nvPr>
            <p:ph type="sldNum" sz="quarter" idx="12"/>
          </p:nvPr>
        </p:nvSpPr>
        <p:spPr/>
        <p:txBody>
          <a:bodyPr/>
          <a:lstStyle/>
          <a:p>
            <a:fld id="{967426EB-18E2-4C22-A5C5-0F908D0C96CD}" type="slidenum">
              <a:rPr lang="it-IT" smtClean="0"/>
              <a:t>32</a:t>
            </a:fld>
            <a:endParaRPr lang="it-IT"/>
          </a:p>
        </p:txBody>
      </p:sp>
    </p:spTree>
    <p:extLst>
      <p:ext uri="{BB962C8B-B14F-4D97-AF65-F5344CB8AC3E}">
        <p14:creationId xmlns:p14="http://schemas.microsoft.com/office/powerpoint/2010/main" val="11036466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4931F9-AC41-D9BB-D0A4-300ADB6FF53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67D15EE-9754-C50E-71F1-63D0ED62576E}"/>
              </a:ext>
            </a:extLst>
          </p:cNvPr>
          <p:cNvSpPr>
            <a:spLocks noGrp="1"/>
          </p:cNvSpPr>
          <p:nvPr>
            <p:ph idx="1"/>
          </p:nvPr>
        </p:nvSpPr>
        <p:spPr/>
        <p:txBody>
          <a:bodyPr>
            <a:normAutofit fontScale="92500" lnSpcReduction="20000"/>
          </a:bodyPr>
          <a:lstStyle/>
          <a:p>
            <a:pPr algn="just"/>
            <a:r>
              <a:rPr lang="it-IT" dirty="0"/>
              <a:t>Ai fini delle imposte sui redditi, le attività di natura commerciale sono individuate nell’art. 55 del TUIR che distingue, a tal fine, un criterio oggettivo da uno soggettivo.</a:t>
            </a:r>
          </a:p>
          <a:p>
            <a:pPr algn="just"/>
            <a:r>
              <a:rPr lang="it-IT" dirty="0"/>
              <a:t>In particolare, mentre le attività indicate nell’art. 2195 cod. civ. si considerano </a:t>
            </a:r>
            <a:r>
              <a:rPr lang="it-IT" dirty="0">
                <a:highlight>
                  <a:srgbClr val="FFFF00"/>
                </a:highlight>
              </a:rPr>
              <a:t>oggettivamente commerciali </a:t>
            </a:r>
            <a:r>
              <a:rPr lang="it-IT" dirty="0"/>
              <a:t>in quanto risultano tali indipendentemente dalle modalità con cui le stesse sono svolte e, pertanto, anche se non organizzate in forma d'impresa, </a:t>
            </a:r>
            <a:r>
              <a:rPr lang="it-IT" u="sng" dirty="0"/>
              <a:t>quelle dirette alla prestazione di servizi che non rientrano nel citato art. 2195 cod. civ. sono considerate tali soltanto in presenza della predetta organizzazione in forma d’impresa, per cui assumono rilevanza, in quest’ultima ipotesi, le modalità concrete con cui l’ente pone in essere la sua attività esclusiva o principale</a:t>
            </a:r>
          </a:p>
        </p:txBody>
      </p:sp>
      <p:sp>
        <p:nvSpPr>
          <p:cNvPr id="4" name="Segnaposto numero diapositiva 3">
            <a:extLst>
              <a:ext uri="{FF2B5EF4-FFF2-40B4-BE49-F238E27FC236}">
                <a16:creationId xmlns:a16="http://schemas.microsoft.com/office/drawing/2014/main" id="{53390186-BD42-F370-B9C3-D2A2CA3C2BEF}"/>
              </a:ext>
            </a:extLst>
          </p:cNvPr>
          <p:cNvSpPr>
            <a:spLocks noGrp="1"/>
          </p:cNvSpPr>
          <p:nvPr>
            <p:ph type="sldNum" sz="quarter" idx="12"/>
          </p:nvPr>
        </p:nvSpPr>
        <p:spPr/>
        <p:txBody>
          <a:bodyPr/>
          <a:lstStyle/>
          <a:p>
            <a:fld id="{967426EB-18E2-4C22-A5C5-0F908D0C96CD}" type="slidenum">
              <a:rPr lang="it-IT" smtClean="0"/>
              <a:t>33</a:t>
            </a:fld>
            <a:endParaRPr lang="it-IT"/>
          </a:p>
        </p:txBody>
      </p:sp>
    </p:spTree>
    <p:extLst>
      <p:ext uri="{BB962C8B-B14F-4D97-AF65-F5344CB8AC3E}">
        <p14:creationId xmlns:p14="http://schemas.microsoft.com/office/powerpoint/2010/main" val="23461832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F5EBA0-E51D-1E6B-29A1-08C6FCB828AB}"/>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C2CE4502-51C3-6AB2-65AC-7812864D1F2A}"/>
              </a:ext>
            </a:extLst>
          </p:cNvPr>
          <p:cNvSpPr>
            <a:spLocks noGrp="1"/>
          </p:cNvSpPr>
          <p:nvPr>
            <p:ph idx="1"/>
          </p:nvPr>
        </p:nvSpPr>
        <p:spPr/>
        <p:txBody>
          <a:bodyPr>
            <a:normAutofit lnSpcReduction="10000"/>
          </a:bodyPr>
          <a:lstStyle/>
          <a:p>
            <a:pPr algn="just"/>
            <a:r>
              <a:rPr lang="it-IT" sz="2400" dirty="0"/>
              <a:t>Oltre al profilo organizzativo, il carattere imprenditoriale di un’attività richiede anche l’obiettiva economicità dell’attività esercitata, nel senso che tale attività deve essere di per sé idonea a rimborsare i fattori della produzione impiegati mediante il corrispettivo ricavato dai beni e dai servizi prodotti o scambiati ovvero a realizzare un equilibrio gestionale fra costi e ricavi in modo che essa sia svolta a fronte di un compenso adeguato al costo del servizio reso</a:t>
            </a:r>
          </a:p>
        </p:txBody>
      </p:sp>
      <p:sp>
        <p:nvSpPr>
          <p:cNvPr id="4" name="Segnaposto numero diapositiva 3">
            <a:extLst>
              <a:ext uri="{FF2B5EF4-FFF2-40B4-BE49-F238E27FC236}">
                <a16:creationId xmlns:a16="http://schemas.microsoft.com/office/drawing/2014/main" id="{DE69870C-23AD-FB3A-C099-3354DB967203}"/>
              </a:ext>
            </a:extLst>
          </p:cNvPr>
          <p:cNvSpPr>
            <a:spLocks noGrp="1"/>
          </p:cNvSpPr>
          <p:nvPr>
            <p:ph type="sldNum" sz="quarter" idx="12"/>
          </p:nvPr>
        </p:nvSpPr>
        <p:spPr/>
        <p:txBody>
          <a:bodyPr/>
          <a:lstStyle/>
          <a:p>
            <a:fld id="{967426EB-18E2-4C22-A5C5-0F908D0C96CD}" type="slidenum">
              <a:rPr lang="it-IT" smtClean="0"/>
              <a:t>34</a:t>
            </a:fld>
            <a:endParaRPr lang="it-IT"/>
          </a:p>
        </p:txBody>
      </p:sp>
    </p:spTree>
    <p:extLst>
      <p:ext uri="{BB962C8B-B14F-4D97-AF65-F5344CB8AC3E}">
        <p14:creationId xmlns:p14="http://schemas.microsoft.com/office/powerpoint/2010/main" val="1362522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5A01ED-2803-4E73-27EE-9921812C1F7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9C7FA4C-0532-16EE-3EF7-5E024A64D9F3}"/>
              </a:ext>
            </a:extLst>
          </p:cNvPr>
          <p:cNvSpPr>
            <a:spLocks noGrp="1"/>
          </p:cNvSpPr>
          <p:nvPr>
            <p:ph idx="1"/>
          </p:nvPr>
        </p:nvSpPr>
        <p:spPr/>
        <p:txBody>
          <a:bodyPr/>
          <a:lstStyle/>
          <a:p>
            <a:pPr algn="just"/>
            <a:r>
              <a:rPr lang="it-IT" dirty="0"/>
              <a:t>La qualificazione da attribuire alle erogazioni effettuate a vario titolo da amministrazioni pubbliche nei confronti delle FP ai fini dell’individuazione del corretto trattamento tributario agli effetti delle imposte sui redditi e dell’IVA.</a:t>
            </a:r>
          </a:p>
        </p:txBody>
      </p:sp>
      <p:sp>
        <p:nvSpPr>
          <p:cNvPr id="4" name="Segnaposto numero diapositiva 3">
            <a:extLst>
              <a:ext uri="{FF2B5EF4-FFF2-40B4-BE49-F238E27FC236}">
                <a16:creationId xmlns:a16="http://schemas.microsoft.com/office/drawing/2014/main" id="{014C3474-CD79-4ABC-D75E-2AEFD83DBBDE}"/>
              </a:ext>
            </a:extLst>
          </p:cNvPr>
          <p:cNvSpPr>
            <a:spLocks noGrp="1"/>
          </p:cNvSpPr>
          <p:nvPr>
            <p:ph type="sldNum" sz="quarter" idx="12"/>
          </p:nvPr>
        </p:nvSpPr>
        <p:spPr/>
        <p:txBody>
          <a:bodyPr/>
          <a:lstStyle/>
          <a:p>
            <a:fld id="{967426EB-18E2-4C22-A5C5-0F908D0C96CD}" type="slidenum">
              <a:rPr lang="it-IT" smtClean="0"/>
              <a:t>35</a:t>
            </a:fld>
            <a:endParaRPr lang="it-IT"/>
          </a:p>
        </p:txBody>
      </p:sp>
    </p:spTree>
    <p:extLst>
      <p:ext uri="{BB962C8B-B14F-4D97-AF65-F5344CB8AC3E}">
        <p14:creationId xmlns:p14="http://schemas.microsoft.com/office/powerpoint/2010/main" val="3501494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D93AF0-EF9D-43B2-1D6C-0922081D057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4FBD754-4DC0-BB52-2FF3-17490204B5D0}"/>
              </a:ext>
            </a:extLst>
          </p:cNvPr>
          <p:cNvSpPr>
            <a:spLocks noGrp="1"/>
          </p:cNvSpPr>
          <p:nvPr>
            <p:ph idx="1"/>
          </p:nvPr>
        </p:nvSpPr>
        <p:spPr/>
        <p:txBody>
          <a:bodyPr>
            <a:normAutofit fontScale="70000" lnSpcReduction="20000"/>
          </a:bodyPr>
          <a:lstStyle/>
          <a:p>
            <a:pPr algn="just"/>
            <a:r>
              <a:rPr lang="it-IT" dirty="0"/>
              <a:t>In via generale, ai fini IRES, i contributi pubblici erogati a sostegno delle attività non commerciali – che realizzano gli scopi istituzionali degli enti non commerciali – non assumono rilevanza reddituale e non sono pertanto, assoggettati a imposizione ai fini delle imposte sui redditi.</a:t>
            </a:r>
          </a:p>
          <a:p>
            <a:pPr algn="just"/>
            <a:r>
              <a:rPr lang="it-IT" dirty="0"/>
              <a:t>Pertanto, nel presupposto che la FP si qualifichi come ente “non commerciale” (svolgente in via esclusiva o principale attività con modalità “non commerciali”), i contributi annui versati dalle amministrazioni pubbliche non assumono rilievo ai fini delle imposte sui redditi.</a:t>
            </a:r>
          </a:p>
          <a:p>
            <a:pPr algn="just"/>
            <a:r>
              <a:rPr lang="it-IT" dirty="0"/>
              <a:t>Detti contributi, finalizzati, in sostanza, al generale finanziamento dell’attività istituzionale svolta dalla FP, rientrano, infatti, tra le entrate non aventi rilevanza reddituale.</a:t>
            </a:r>
          </a:p>
          <a:p>
            <a:pPr algn="just"/>
            <a:r>
              <a:rPr lang="it-IT" dirty="0"/>
              <a:t>Se i contributi pubblici sono percepiti invece nello svolgimento di attività di natura commerciale, concorrono, di conseguenza, alla formazione del reddito d’impresa</a:t>
            </a:r>
          </a:p>
        </p:txBody>
      </p:sp>
      <p:sp>
        <p:nvSpPr>
          <p:cNvPr id="4" name="Segnaposto numero diapositiva 3">
            <a:extLst>
              <a:ext uri="{FF2B5EF4-FFF2-40B4-BE49-F238E27FC236}">
                <a16:creationId xmlns:a16="http://schemas.microsoft.com/office/drawing/2014/main" id="{DFFF6E68-C811-D4F1-88C2-1D8714C8EFC6}"/>
              </a:ext>
            </a:extLst>
          </p:cNvPr>
          <p:cNvSpPr>
            <a:spLocks noGrp="1"/>
          </p:cNvSpPr>
          <p:nvPr>
            <p:ph type="sldNum" sz="quarter" idx="12"/>
          </p:nvPr>
        </p:nvSpPr>
        <p:spPr/>
        <p:txBody>
          <a:bodyPr/>
          <a:lstStyle/>
          <a:p>
            <a:fld id="{967426EB-18E2-4C22-A5C5-0F908D0C96CD}" type="slidenum">
              <a:rPr lang="it-IT" smtClean="0"/>
              <a:t>36</a:t>
            </a:fld>
            <a:endParaRPr lang="it-IT"/>
          </a:p>
        </p:txBody>
      </p:sp>
    </p:spTree>
    <p:extLst>
      <p:ext uri="{BB962C8B-B14F-4D97-AF65-F5344CB8AC3E}">
        <p14:creationId xmlns:p14="http://schemas.microsoft.com/office/powerpoint/2010/main" val="37805977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28B6E5-9B9C-E6A7-B1CB-17393976F125}"/>
              </a:ext>
            </a:extLst>
          </p:cNvPr>
          <p:cNvSpPr>
            <a:spLocks noGrp="1"/>
          </p:cNvSpPr>
          <p:nvPr>
            <p:ph type="title"/>
          </p:nvPr>
        </p:nvSpPr>
        <p:spPr/>
        <p:txBody>
          <a:bodyPr/>
          <a:lstStyle/>
          <a:p>
            <a:r>
              <a:rPr lang="it-IT" dirty="0"/>
              <a:t>Stesso discorso per l’IVA</a:t>
            </a:r>
          </a:p>
        </p:txBody>
      </p:sp>
      <p:sp>
        <p:nvSpPr>
          <p:cNvPr id="3" name="Segnaposto contenuto 2">
            <a:extLst>
              <a:ext uri="{FF2B5EF4-FFF2-40B4-BE49-F238E27FC236}">
                <a16:creationId xmlns:a16="http://schemas.microsoft.com/office/drawing/2014/main" id="{B6684869-0502-FF4C-1AC2-40A0457B4E41}"/>
              </a:ext>
            </a:extLst>
          </p:cNvPr>
          <p:cNvSpPr>
            <a:spLocks noGrp="1"/>
          </p:cNvSpPr>
          <p:nvPr>
            <p:ph idx="1"/>
          </p:nvPr>
        </p:nvSpPr>
        <p:spPr/>
        <p:txBody>
          <a:bodyPr/>
          <a:lstStyle/>
          <a:p>
            <a:pPr algn="just"/>
            <a:r>
              <a:rPr lang="it-IT" dirty="0"/>
              <a:t>Per quanto concerne il trattamento ai fini dell’IVA, si suole distinguere le erogazioni qualificabili come contributi che, in quanto mere movimentazioni di denaro, sono escluse dall'imposta, da quelle configurabili come corrispettivi per prestazioni di servizi o cessioni di beni che, integrando il presupposto oggettivo del tributo, sono invece rilevanti ai fini IVA.</a:t>
            </a:r>
          </a:p>
        </p:txBody>
      </p:sp>
      <p:sp>
        <p:nvSpPr>
          <p:cNvPr id="4" name="Segnaposto numero diapositiva 3">
            <a:extLst>
              <a:ext uri="{FF2B5EF4-FFF2-40B4-BE49-F238E27FC236}">
                <a16:creationId xmlns:a16="http://schemas.microsoft.com/office/drawing/2014/main" id="{6756ACFF-17C7-F4B5-31F8-8041B9255A00}"/>
              </a:ext>
            </a:extLst>
          </p:cNvPr>
          <p:cNvSpPr>
            <a:spLocks noGrp="1"/>
          </p:cNvSpPr>
          <p:nvPr>
            <p:ph type="sldNum" sz="quarter" idx="12"/>
          </p:nvPr>
        </p:nvSpPr>
        <p:spPr/>
        <p:txBody>
          <a:bodyPr/>
          <a:lstStyle/>
          <a:p>
            <a:fld id="{967426EB-18E2-4C22-A5C5-0F908D0C96CD}" type="slidenum">
              <a:rPr lang="it-IT" smtClean="0"/>
              <a:t>37</a:t>
            </a:fld>
            <a:endParaRPr lang="it-IT"/>
          </a:p>
        </p:txBody>
      </p:sp>
    </p:spTree>
    <p:extLst>
      <p:ext uri="{BB962C8B-B14F-4D97-AF65-F5344CB8AC3E}">
        <p14:creationId xmlns:p14="http://schemas.microsoft.com/office/powerpoint/2010/main" val="6855521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62FEEA-5AF3-01CE-0188-A0D1B4B96F0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3D815A3-CB35-2756-30CC-67611EEE2AEF}"/>
              </a:ext>
            </a:extLst>
          </p:cNvPr>
          <p:cNvSpPr>
            <a:spLocks noGrp="1"/>
          </p:cNvSpPr>
          <p:nvPr>
            <p:ph idx="1"/>
          </p:nvPr>
        </p:nvSpPr>
        <p:spPr/>
        <p:txBody>
          <a:bodyPr>
            <a:normAutofit fontScale="92500" lnSpcReduction="10000"/>
          </a:bodyPr>
          <a:lstStyle/>
          <a:p>
            <a:pPr algn="just"/>
            <a:r>
              <a:rPr lang="it-IT" dirty="0"/>
              <a:t>Al fine di accertare se una erogazione (ancorché formalmente denominata “contributo”) costituisca, in sostanza, </a:t>
            </a:r>
            <a:r>
              <a:rPr lang="it-IT" dirty="0">
                <a:highlight>
                  <a:srgbClr val="FFFF00"/>
                </a:highlight>
              </a:rPr>
              <a:t>un corrispettivo </a:t>
            </a:r>
            <a:r>
              <a:rPr lang="it-IT" dirty="0"/>
              <a:t>per prestazioni di servizi </a:t>
            </a:r>
            <a:r>
              <a:rPr lang="it-IT" dirty="0">
                <a:highlight>
                  <a:srgbClr val="FFFF00"/>
                </a:highlight>
              </a:rPr>
              <a:t>ovvero si configuri come mera elargizione </a:t>
            </a:r>
            <a:r>
              <a:rPr lang="it-IT" dirty="0"/>
              <a:t>di somme di denaro per il perseguimento di obiettivi di carattere generale (risolvendosi quindi, anche nella sostanza, in un “contributo”) occorre fare riferimento al rapporto tra le parti (soggetto erogante e soggetto beneficiario) e quindi al concreto assetto degli interessi, al fine di verificare se il soggetto che riceve l’erogazione sia tenuto all'esecuzione dell'attività finanziata oppure costituisca un mero tramite per il trasferimento delle somme a terzi attuatori, e se il soggetto erogante sia il committente dei progetti sovvenzionati</a:t>
            </a:r>
          </a:p>
        </p:txBody>
      </p:sp>
      <p:sp>
        <p:nvSpPr>
          <p:cNvPr id="4" name="Segnaposto numero diapositiva 3">
            <a:extLst>
              <a:ext uri="{FF2B5EF4-FFF2-40B4-BE49-F238E27FC236}">
                <a16:creationId xmlns:a16="http://schemas.microsoft.com/office/drawing/2014/main" id="{486E3F97-4EDF-0E6B-661B-D4791629F316}"/>
              </a:ext>
            </a:extLst>
          </p:cNvPr>
          <p:cNvSpPr>
            <a:spLocks noGrp="1"/>
          </p:cNvSpPr>
          <p:nvPr>
            <p:ph type="sldNum" sz="quarter" idx="12"/>
          </p:nvPr>
        </p:nvSpPr>
        <p:spPr/>
        <p:txBody>
          <a:bodyPr/>
          <a:lstStyle/>
          <a:p>
            <a:fld id="{967426EB-18E2-4C22-A5C5-0F908D0C96CD}" type="slidenum">
              <a:rPr lang="it-IT" smtClean="0"/>
              <a:t>38</a:t>
            </a:fld>
            <a:endParaRPr lang="it-IT"/>
          </a:p>
        </p:txBody>
      </p:sp>
    </p:spTree>
    <p:extLst>
      <p:ext uri="{BB962C8B-B14F-4D97-AF65-F5344CB8AC3E}">
        <p14:creationId xmlns:p14="http://schemas.microsoft.com/office/powerpoint/2010/main" val="3098017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DB728-3E2E-4397-2FFF-F757B15D331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25B2CB3-B5C5-D67F-83E6-C6741CB7B461}"/>
              </a:ext>
            </a:extLst>
          </p:cNvPr>
          <p:cNvSpPr>
            <a:spLocks noGrp="1"/>
          </p:cNvSpPr>
          <p:nvPr>
            <p:ph idx="1"/>
          </p:nvPr>
        </p:nvSpPr>
        <p:spPr/>
        <p:txBody>
          <a:bodyPr/>
          <a:lstStyle/>
          <a:p>
            <a:r>
              <a:rPr lang="it-IT" dirty="0"/>
              <a:t>Innanzitutto i contributi possono essere concessi perché una legge lo prevede;</a:t>
            </a:r>
          </a:p>
          <a:p>
            <a:r>
              <a:rPr lang="it-IT" dirty="0"/>
              <a:t>Oppure la PA li concede ex art. </a:t>
            </a:r>
            <a:r>
              <a:rPr lang="it-IT"/>
              <a:t>12 legge 241 del 1990</a:t>
            </a:r>
          </a:p>
        </p:txBody>
      </p:sp>
      <p:sp>
        <p:nvSpPr>
          <p:cNvPr id="4" name="Segnaposto numero diapositiva 3">
            <a:extLst>
              <a:ext uri="{FF2B5EF4-FFF2-40B4-BE49-F238E27FC236}">
                <a16:creationId xmlns:a16="http://schemas.microsoft.com/office/drawing/2014/main" id="{8E2E2806-328C-17E2-9A61-CFF592AA8945}"/>
              </a:ext>
            </a:extLst>
          </p:cNvPr>
          <p:cNvSpPr>
            <a:spLocks noGrp="1"/>
          </p:cNvSpPr>
          <p:nvPr>
            <p:ph type="sldNum" sz="quarter" idx="12"/>
          </p:nvPr>
        </p:nvSpPr>
        <p:spPr/>
        <p:txBody>
          <a:bodyPr/>
          <a:lstStyle/>
          <a:p>
            <a:fld id="{967426EB-18E2-4C22-A5C5-0F908D0C96CD}" type="slidenum">
              <a:rPr lang="it-IT" smtClean="0"/>
              <a:t>39</a:t>
            </a:fld>
            <a:endParaRPr lang="it-IT"/>
          </a:p>
        </p:txBody>
      </p:sp>
    </p:spTree>
    <p:extLst>
      <p:ext uri="{BB962C8B-B14F-4D97-AF65-F5344CB8AC3E}">
        <p14:creationId xmlns:p14="http://schemas.microsoft.com/office/powerpoint/2010/main" val="2009106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DFECD0-5D76-935A-FD48-574A7AA28F3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427C269-043D-4A5F-55E7-6C16A3026C92}"/>
              </a:ext>
            </a:extLst>
          </p:cNvPr>
          <p:cNvSpPr>
            <a:spLocks noGrp="1"/>
          </p:cNvSpPr>
          <p:nvPr>
            <p:ph idx="1"/>
          </p:nvPr>
        </p:nvSpPr>
        <p:spPr/>
        <p:txBody>
          <a:bodyPr/>
          <a:lstStyle/>
          <a:p>
            <a:pPr algn="just"/>
            <a:r>
              <a:rPr lang="it-IT" dirty="0"/>
              <a:t>Il problema dei sussidi alla fondazioni e l’applicazione dell’art. 12 della legge nr. 241 del 1990</a:t>
            </a:r>
          </a:p>
        </p:txBody>
      </p:sp>
      <p:sp>
        <p:nvSpPr>
          <p:cNvPr id="4" name="Segnaposto numero diapositiva 3">
            <a:extLst>
              <a:ext uri="{FF2B5EF4-FFF2-40B4-BE49-F238E27FC236}">
                <a16:creationId xmlns:a16="http://schemas.microsoft.com/office/drawing/2014/main" id="{2E0DD656-BB2C-087F-B690-12EC9EF9AC67}"/>
              </a:ext>
            </a:extLst>
          </p:cNvPr>
          <p:cNvSpPr>
            <a:spLocks noGrp="1"/>
          </p:cNvSpPr>
          <p:nvPr>
            <p:ph type="sldNum" sz="quarter" idx="12"/>
          </p:nvPr>
        </p:nvSpPr>
        <p:spPr/>
        <p:txBody>
          <a:bodyPr/>
          <a:lstStyle/>
          <a:p>
            <a:fld id="{967426EB-18E2-4C22-A5C5-0F908D0C96CD}" type="slidenum">
              <a:rPr lang="it-IT" smtClean="0"/>
              <a:t>4</a:t>
            </a:fld>
            <a:endParaRPr lang="it-IT"/>
          </a:p>
        </p:txBody>
      </p:sp>
    </p:spTree>
    <p:extLst>
      <p:ext uri="{BB962C8B-B14F-4D97-AF65-F5344CB8AC3E}">
        <p14:creationId xmlns:p14="http://schemas.microsoft.com/office/powerpoint/2010/main" val="15543993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036686-7F17-076B-667C-3907B9241E77}"/>
              </a:ext>
            </a:extLst>
          </p:cNvPr>
          <p:cNvSpPr>
            <a:spLocks noGrp="1"/>
          </p:cNvSpPr>
          <p:nvPr>
            <p:ph type="title"/>
          </p:nvPr>
        </p:nvSpPr>
        <p:spPr/>
        <p:txBody>
          <a:bodyPr/>
          <a:lstStyle/>
          <a:p>
            <a:r>
              <a:rPr lang="it-IT" dirty="0"/>
              <a:t>Gli obblighi di trasparenza e pubblicazione</a:t>
            </a:r>
          </a:p>
        </p:txBody>
      </p:sp>
      <p:sp>
        <p:nvSpPr>
          <p:cNvPr id="3" name="Segnaposto contenuto 2">
            <a:extLst>
              <a:ext uri="{FF2B5EF4-FFF2-40B4-BE49-F238E27FC236}">
                <a16:creationId xmlns:a16="http://schemas.microsoft.com/office/drawing/2014/main" id="{209D2EAF-78B0-BBC1-4B65-907C69D85AAA}"/>
              </a:ext>
            </a:extLst>
          </p:cNvPr>
          <p:cNvSpPr>
            <a:spLocks noGrp="1"/>
          </p:cNvSpPr>
          <p:nvPr>
            <p:ph idx="1"/>
          </p:nvPr>
        </p:nvSpPr>
        <p:spPr/>
        <p:txBody>
          <a:bodyPr>
            <a:normAutofit fontScale="47500" lnSpcReduction="20000"/>
          </a:bodyPr>
          <a:lstStyle/>
          <a:p>
            <a:pPr algn="just"/>
            <a:r>
              <a:rPr lang="it-IT" dirty="0"/>
              <a:t>Oltre alla p.a. erogante (dlgs 33 del 2013) vi sono norme che prevedono obblighi anche ai percettori.</a:t>
            </a:r>
          </a:p>
          <a:p>
            <a:pPr algn="just"/>
            <a:r>
              <a:rPr lang="it-IT" dirty="0"/>
              <a:t>Art. 1, comma 125 legge nr. 124 del 2017</a:t>
            </a:r>
          </a:p>
          <a:p>
            <a:pPr algn="just"/>
            <a:r>
              <a:rPr lang="it-IT" dirty="0"/>
              <a:t> A partire dall'esercizio finanziario 2018, i soggetti di cui al secondo periodo sono tenuti a pubblicare nei propri siti internet o analoghi portali digitali, entro il 30 giugno di ogni anno, le informazioni relative a sovvenzioni, sussidi, vantaggi, contributi o aiuti, in denaro o in natura, non aventi carattere generale e privi di natura corrispettiva, retributiva o risarcitoria, agli stessi effettivamente erogati nell'esercizio finanziario precedente dalle pubbliche amministrazioni di cui all'articolo 1, comma 2, del decreto legislativo 30 marzo 2001, n. 165 e dai soggetti di cui all'articolo 2-bis del decreto legislativo 14 marzo 2013, n. 33. Il presente comma si applica:</a:t>
            </a:r>
          </a:p>
          <a:p>
            <a:pPr algn="just"/>
            <a:r>
              <a:rPr lang="it-IT" dirty="0"/>
              <a:t>a) ai soggetti di cui all'articolo 13 della legge 8 luglio 1986, n. 349;</a:t>
            </a:r>
          </a:p>
          <a:p>
            <a:pPr algn="just"/>
            <a:r>
              <a:rPr lang="it-IT" dirty="0"/>
              <a:t>b) ai soggetti di cui all'articolo 137 del decreto legislativo 6 settembre 2005, n. 206;</a:t>
            </a:r>
          </a:p>
          <a:p>
            <a:pPr algn="just"/>
            <a:r>
              <a:rPr lang="it-IT" dirty="0">
                <a:highlight>
                  <a:srgbClr val="FFFF00"/>
                </a:highlight>
              </a:rPr>
              <a:t>c) alle associazioni, Onlus e fondazioni;</a:t>
            </a:r>
          </a:p>
          <a:p>
            <a:pPr algn="just"/>
            <a:r>
              <a:rPr lang="it-IT" dirty="0"/>
              <a:t>d) alle cooperative sociali che svolgono attività a favore degli stranieri di cui al decreto legislativo 25 luglio 1998, n. 286.</a:t>
            </a:r>
          </a:p>
        </p:txBody>
      </p:sp>
      <p:sp>
        <p:nvSpPr>
          <p:cNvPr id="4" name="Segnaposto numero diapositiva 3">
            <a:extLst>
              <a:ext uri="{FF2B5EF4-FFF2-40B4-BE49-F238E27FC236}">
                <a16:creationId xmlns:a16="http://schemas.microsoft.com/office/drawing/2014/main" id="{EF85D038-3E47-1111-9980-633E99AB13A0}"/>
              </a:ext>
            </a:extLst>
          </p:cNvPr>
          <p:cNvSpPr>
            <a:spLocks noGrp="1"/>
          </p:cNvSpPr>
          <p:nvPr>
            <p:ph type="sldNum" sz="quarter" idx="12"/>
          </p:nvPr>
        </p:nvSpPr>
        <p:spPr/>
        <p:txBody>
          <a:bodyPr/>
          <a:lstStyle/>
          <a:p>
            <a:fld id="{967426EB-18E2-4C22-A5C5-0F908D0C96CD}" type="slidenum">
              <a:rPr lang="it-IT" smtClean="0"/>
              <a:t>40</a:t>
            </a:fld>
            <a:endParaRPr lang="it-IT"/>
          </a:p>
        </p:txBody>
      </p:sp>
    </p:spTree>
    <p:extLst>
      <p:ext uri="{BB962C8B-B14F-4D97-AF65-F5344CB8AC3E}">
        <p14:creationId xmlns:p14="http://schemas.microsoft.com/office/powerpoint/2010/main" val="1475844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F59893-9EAC-A3E3-B8BF-86F8A43C1F0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C02BCEB-B93E-3BCA-DEF1-4018094B3402}"/>
              </a:ext>
            </a:extLst>
          </p:cNvPr>
          <p:cNvSpPr>
            <a:spLocks noGrp="1"/>
          </p:cNvSpPr>
          <p:nvPr>
            <p:ph idx="1"/>
          </p:nvPr>
        </p:nvSpPr>
        <p:spPr/>
        <p:txBody>
          <a:bodyPr>
            <a:normAutofit fontScale="77500" lnSpcReduction="20000"/>
          </a:bodyPr>
          <a:lstStyle/>
          <a:p>
            <a:pPr algn="just"/>
            <a:r>
              <a:rPr lang="it-IT" b="0" i="0" dirty="0">
                <a:solidFill>
                  <a:srgbClr val="000000"/>
                </a:solidFill>
                <a:effectLst/>
                <a:latin typeface="Helvetica" pitchFamily="2" charset="0"/>
              </a:rPr>
              <a:t>In questo contesto, l’eventuale “partecipazione pubblica” – al netto della funzione di vigilanza attribuita</a:t>
            </a:r>
            <a:r>
              <a:rPr lang="it-IT" dirty="0">
                <a:solidFill>
                  <a:srgbClr val="000000"/>
                </a:solidFill>
                <a:latin typeface="Helvetica" pitchFamily="2" charset="0"/>
              </a:rPr>
              <a:t> </a:t>
            </a:r>
            <a:r>
              <a:rPr lang="it-IT" b="0" i="0" dirty="0">
                <a:solidFill>
                  <a:srgbClr val="000000"/>
                </a:solidFill>
                <a:effectLst/>
                <a:latin typeface="Helvetica" pitchFamily="2" charset="0"/>
              </a:rPr>
              <a:t>all’autorità governativa – sarebbe limitata a tre possibili casi (che possono verificarsi anche</a:t>
            </a:r>
            <a:r>
              <a:rPr lang="it-IT" dirty="0">
                <a:solidFill>
                  <a:srgbClr val="000000"/>
                </a:solidFill>
                <a:latin typeface="Helvetica" pitchFamily="2" charset="0"/>
              </a:rPr>
              <a:t> </a:t>
            </a:r>
            <a:r>
              <a:rPr lang="it-IT" b="0" i="0" dirty="0">
                <a:solidFill>
                  <a:srgbClr val="000000"/>
                </a:solidFill>
                <a:effectLst/>
                <a:latin typeface="Helvetica" pitchFamily="2" charset="0"/>
              </a:rPr>
              <a:t>cumulativamente):</a:t>
            </a:r>
            <a:endParaRPr lang="it-IT" dirty="0">
              <a:solidFill>
                <a:srgbClr val="000000"/>
              </a:solidFill>
              <a:effectLst/>
              <a:latin typeface="Helvetica" pitchFamily="2" charset="0"/>
            </a:endParaRPr>
          </a:p>
          <a:p>
            <a:pPr algn="just"/>
            <a:r>
              <a:rPr lang="it-IT" b="0" i="0" dirty="0">
                <a:solidFill>
                  <a:srgbClr val="000000"/>
                </a:solidFill>
                <a:effectLst/>
                <a:latin typeface="Helvetica" pitchFamily="2" charset="0"/>
              </a:rPr>
              <a:t>a)</a:t>
            </a:r>
            <a:r>
              <a:rPr lang="it-IT" b="0" i="0" dirty="0">
                <a:solidFill>
                  <a:srgbClr val="000000"/>
                </a:solidFill>
                <a:effectLst/>
                <a:latin typeface="Arial" panose="020B0604020202020204" pitchFamily="34" charset="0"/>
              </a:rPr>
              <a:t> </a:t>
            </a:r>
            <a:r>
              <a:rPr lang="it-IT" b="0" i="0" dirty="0">
                <a:solidFill>
                  <a:srgbClr val="000000"/>
                </a:solidFill>
                <a:effectLst/>
                <a:latin typeface="Helvetica" pitchFamily="2" charset="0"/>
              </a:rPr>
              <a:t>quello in cui il fondatore sia una pubblica amministrazione (salvo il successivo “distacco”,</a:t>
            </a:r>
          </a:p>
          <a:p>
            <a:pPr algn="just"/>
            <a:r>
              <a:rPr lang="it-IT" b="0" i="0" dirty="0">
                <a:solidFill>
                  <a:srgbClr val="000000"/>
                </a:solidFill>
                <a:effectLst/>
                <a:latin typeface="Helvetica" pitchFamily="2" charset="0"/>
              </a:rPr>
              <a:t>b)</a:t>
            </a:r>
            <a:r>
              <a:rPr lang="it-IT" b="0" i="0" dirty="0">
                <a:solidFill>
                  <a:srgbClr val="000000"/>
                </a:solidFill>
                <a:effectLst/>
                <a:latin typeface="Arial" panose="020B0604020202020204" pitchFamily="34" charset="0"/>
              </a:rPr>
              <a:t> </a:t>
            </a:r>
            <a:r>
              <a:rPr lang="it-IT" b="0" i="0" dirty="0">
                <a:solidFill>
                  <a:srgbClr val="000000"/>
                </a:solidFill>
                <a:effectLst/>
                <a:latin typeface="Helvetica" pitchFamily="2" charset="0"/>
              </a:rPr>
              <a:t>quello in cui una pubblica amministrazione sia chiamata, per volontà del fondatore, a nominare, in</a:t>
            </a:r>
            <a:r>
              <a:rPr lang="it-IT" dirty="0">
                <a:solidFill>
                  <a:srgbClr val="000000"/>
                </a:solidFill>
                <a:latin typeface="Helvetica" pitchFamily="2" charset="0"/>
              </a:rPr>
              <a:t> </a:t>
            </a:r>
            <a:r>
              <a:rPr lang="it-IT" b="0" i="0" dirty="0">
                <a:solidFill>
                  <a:srgbClr val="000000"/>
                </a:solidFill>
                <a:effectLst/>
                <a:latin typeface="Helvetica" pitchFamily="2" charset="0"/>
              </a:rPr>
              <a:t>parte o per l’intero, l’organo amministrativo (il cui operato, come detto, è servente lo “scopo” individuato dal fondatore, e non la volontà di quest’ultimo);</a:t>
            </a:r>
            <a:endParaRPr lang="it-IT" dirty="0">
              <a:solidFill>
                <a:srgbClr val="000000"/>
              </a:solidFill>
              <a:effectLst/>
              <a:latin typeface="Helvetica" pitchFamily="2" charset="0"/>
            </a:endParaRPr>
          </a:p>
          <a:p>
            <a:pPr algn="just"/>
            <a:r>
              <a:rPr lang="it-IT" b="0" i="0" dirty="0">
                <a:solidFill>
                  <a:srgbClr val="000000"/>
                </a:solidFill>
                <a:effectLst/>
                <a:latin typeface="Helvetica" pitchFamily="2" charset="0"/>
              </a:rPr>
              <a:t>C) quello in cui una pubblica amministrazione concorra, con apporti di varia natura, alle attività della fondazione, funzionali al perseguimento del relativo scopo.</a:t>
            </a:r>
            <a:endParaRPr lang="it-IT" dirty="0">
              <a:solidFill>
                <a:srgbClr val="000000"/>
              </a:solidFill>
              <a:effectLst/>
              <a:latin typeface="Helvetica" pitchFamily="2" charset="0"/>
            </a:endParaRPr>
          </a:p>
          <a:p>
            <a:endParaRPr lang="it-IT" dirty="0">
              <a:solidFill>
                <a:srgbClr val="000000"/>
              </a:solidFill>
              <a:effectLst/>
              <a:latin typeface="Helvetica" pitchFamily="2" charset="0"/>
            </a:endParaRPr>
          </a:p>
        </p:txBody>
      </p:sp>
      <p:sp>
        <p:nvSpPr>
          <p:cNvPr id="4" name="Segnaposto numero diapositiva 3">
            <a:extLst>
              <a:ext uri="{FF2B5EF4-FFF2-40B4-BE49-F238E27FC236}">
                <a16:creationId xmlns:a16="http://schemas.microsoft.com/office/drawing/2014/main" id="{5F0972EB-D4C4-5B35-E5C7-8D6845619105}"/>
              </a:ext>
            </a:extLst>
          </p:cNvPr>
          <p:cNvSpPr>
            <a:spLocks noGrp="1"/>
          </p:cNvSpPr>
          <p:nvPr>
            <p:ph type="sldNum" sz="quarter" idx="12"/>
          </p:nvPr>
        </p:nvSpPr>
        <p:spPr/>
        <p:txBody>
          <a:bodyPr/>
          <a:lstStyle/>
          <a:p>
            <a:fld id="{967426EB-18E2-4C22-A5C5-0F908D0C96CD}" type="slidenum">
              <a:rPr lang="it-IT" smtClean="0"/>
              <a:t>5</a:t>
            </a:fld>
            <a:endParaRPr lang="it-IT"/>
          </a:p>
        </p:txBody>
      </p:sp>
    </p:spTree>
    <p:extLst>
      <p:ext uri="{BB962C8B-B14F-4D97-AF65-F5344CB8AC3E}">
        <p14:creationId xmlns:p14="http://schemas.microsoft.com/office/powerpoint/2010/main" val="2355730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B6A08A-6F12-0485-0212-2E2AA66E555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AE4F17B-952C-935D-93FB-354E2DDDB442}"/>
              </a:ext>
            </a:extLst>
          </p:cNvPr>
          <p:cNvSpPr>
            <a:spLocks noGrp="1"/>
          </p:cNvSpPr>
          <p:nvPr>
            <p:ph idx="1"/>
          </p:nvPr>
        </p:nvSpPr>
        <p:spPr/>
        <p:txBody>
          <a:bodyPr>
            <a:normAutofit fontScale="70000" lnSpcReduction="20000"/>
          </a:bodyPr>
          <a:lstStyle/>
          <a:p>
            <a:pPr algn="just"/>
            <a:r>
              <a:rPr lang="it-IT" b="0" i="0" dirty="0">
                <a:solidFill>
                  <a:srgbClr val="000000"/>
                </a:solidFill>
                <a:effectLst/>
                <a:latin typeface="Helvetica" pitchFamily="2" charset="0"/>
              </a:rPr>
              <a:t>Nel corso degli anni, peraltro, si sono verificati alcuni fenomeni di grande interesse:</a:t>
            </a:r>
            <a:endParaRPr lang="it-IT" dirty="0">
              <a:solidFill>
                <a:srgbClr val="000000"/>
              </a:solidFill>
              <a:effectLst/>
              <a:latin typeface="Helvetica" pitchFamily="2" charset="0"/>
            </a:endParaRPr>
          </a:p>
          <a:p>
            <a:pPr algn="just"/>
            <a:r>
              <a:rPr lang="it-IT" b="0" i="0" dirty="0">
                <a:solidFill>
                  <a:srgbClr val="000000"/>
                </a:solidFill>
                <a:effectLst/>
                <a:latin typeface="Helvetica" pitchFamily="2" charset="0"/>
              </a:rPr>
              <a:t>a)</a:t>
            </a:r>
            <a:r>
              <a:rPr lang="it-IT" b="0" i="0" dirty="0">
                <a:solidFill>
                  <a:srgbClr val="000000"/>
                </a:solidFill>
                <a:effectLst/>
                <a:latin typeface="Arial" panose="020B0604020202020204" pitchFamily="34" charset="0"/>
              </a:rPr>
              <a:t> </a:t>
            </a:r>
            <a:r>
              <a:rPr lang="it-IT" b="0" i="0" dirty="0">
                <a:solidFill>
                  <a:srgbClr val="000000"/>
                </a:solidFill>
                <a:effectLst/>
                <a:latin typeface="Helvetica" pitchFamily="2" charset="0"/>
              </a:rPr>
              <a:t>da un lato, nella pratica si è andata affermando una nuova tipologia di fondazione – la c.d.</a:t>
            </a:r>
            <a:r>
              <a:rPr lang="it-IT" dirty="0">
                <a:solidFill>
                  <a:srgbClr val="000000"/>
                </a:solidFill>
                <a:latin typeface="Helvetica" pitchFamily="2" charset="0"/>
              </a:rPr>
              <a:t> </a:t>
            </a:r>
            <a:r>
              <a:rPr lang="it-IT" b="0" i="0" dirty="0">
                <a:solidFill>
                  <a:srgbClr val="000000"/>
                </a:solidFill>
                <a:effectLst/>
                <a:latin typeface="Helvetica" pitchFamily="2" charset="0"/>
              </a:rPr>
              <a:t>“fondazione di partecipazione” –, destinata a combinare alcuni elementi tipici delle figure fondazionali e di quelle associative – i cui tratti caratterizzanti sono stati così sintetizzati:</a:t>
            </a:r>
            <a:endParaRPr lang="it-IT" dirty="0">
              <a:solidFill>
                <a:srgbClr val="000000"/>
              </a:solidFill>
              <a:effectLst/>
              <a:latin typeface="Helvetica" pitchFamily="2" charset="0"/>
            </a:endParaRPr>
          </a:p>
          <a:p>
            <a:pPr algn="just"/>
            <a:r>
              <a:rPr lang="it-IT" b="0" i="0" dirty="0">
                <a:solidFill>
                  <a:srgbClr val="000000"/>
                </a:solidFill>
                <a:effectLst/>
                <a:latin typeface="Helvetica" pitchFamily="2" charset="0"/>
              </a:rPr>
              <a:t>-</a:t>
            </a:r>
            <a:r>
              <a:rPr lang="it-IT" b="0" i="0" dirty="0">
                <a:solidFill>
                  <a:srgbClr val="000000"/>
                </a:solidFill>
                <a:effectLst/>
                <a:latin typeface="Arial" panose="020B0604020202020204" pitchFamily="34" charset="0"/>
              </a:rPr>
              <a:t> </a:t>
            </a:r>
            <a:r>
              <a:rPr lang="it-IT" b="0" i="0" dirty="0">
                <a:solidFill>
                  <a:srgbClr val="000000"/>
                </a:solidFill>
                <a:effectLst/>
                <a:latin typeface="Helvetica" pitchFamily="2" charset="0"/>
              </a:rPr>
              <a:t>esistenza di una pluralità di fondatori o comunque partecipanti all’iniziativa mediante un apporto di qualsiasi natura purché utile al raggiungimento degli scopi;</a:t>
            </a:r>
            <a:endParaRPr lang="it-IT" dirty="0">
              <a:solidFill>
                <a:srgbClr val="000000"/>
              </a:solidFill>
              <a:effectLst/>
              <a:latin typeface="Helvetica" pitchFamily="2" charset="0"/>
            </a:endParaRPr>
          </a:p>
          <a:p>
            <a:pPr algn="just"/>
            <a:r>
              <a:rPr lang="it-IT" b="0" i="0" dirty="0">
                <a:solidFill>
                  <a:srgbClr val="000000"/>
                </a:solidFill>
                <a:effectLst/>
                <a:latin typeface="Helvetica" pitchFamily="2" charset="0"/>
              </a:rPr>
              <a:t>-</a:t>
            </a:r>
            <a:r>
              <a:rPr lang="it-IT" b="0" i="0" dirty="0">
                <a:solidFill>
                  <a:srgbClr val="000000"/>
                </a:solidFill>
                <a:effectLst/>
                <a:latin typeface="Arial" panose="020B0604020202020204" pitchFamily="34" charset="0"/>
              </a:rPr>
              <a:t> </a:t>
            </a:r>
            <a:r>
              <a:rPr lang="it-IT" b="0" i="0" dirty="0">
                <a:solidFill>
                  <a:srgbClr val="000000"/>
                </a:solidFill>
                <a:effectLst/>
                <a:latin typeface="Helvetica" pitchFamily="2" charset="0"/>
              </a:rPr>
              <a:t>principio di partecipazione attiva alla gestione dell’ente da parte di tutti i fondatori o partecipanti allo stesso;</a:t>
            </a:r>
            <a:endParaRPr lang="it-IT" dirty="0">
              <a:solidFill>
                <a:srgbClr val="000000"/>
              </a:solidFill>
              <a:effectLst/>
              <a:latin typeface="Helvetica" pitchFamily="2" charset="0"/>
            </a:endParaRPr>
          </a:p>
          <a:p>
            <a:pPr algn="just"/>
            <a:r>
              <a:rPr lang="it-IT" b="0" i="0" dirty="0">
                <a:solidFill>
                  <a:srgbClr val="000000"/>
                </a:solidFill>
                <a:effectLst/>
                <a:latin typeface="Helvetica" pitchFamily="2" charset="0"/>
              </a:rPr>
              <a:t>-</a:t>
            </a:r>
            <a:r>
              <a:rPr lang="it-IT" b="0" i="0" dirty="0">
                <a:solidFill>
                  <a:srgbClr val="000000"/>
                </a:solidFill>
                <a:effectLst/>
                <a:latin typeface="Arial" panose="020B0604020202020204" pitchFamily="34" charset="0"/>
              </a:rPr>
              <a:t> </a:t>
            </a:r>
            <a:r>
              <a:rPr lang="it-IT" b="0" i="0" dirty="0">
                <a:solidFill>
                  <a:srgbClr val="000000"/>
                </a:solidFill>
                <a:effectLst/>
                <a:latin typeface="Helvetica" pitchFamily="2" charset="0"/>
              </a:rPr>
              <a:t>formazione progressiva del patrimonio, per cui la dotazione patrimoniale iniziale non è</a:t>
            </a:r>
            <a:r>
              <a:rPr lang="it-IT" dirty="0">
                <a:solidFill>
                  <a:srgbClr val="000000"/>
                </a:solidFill>
                <a:latin typeface="Helvetica" pitchFamily="2" charset="0"/>
              </a:rPr>
              <a:t> </a:t>
            </a:r>
            <a:r>
              <a:rPr lang="it-IT" b="0" i="0" dirty="0">
                <a:solidFill>
                  <a:srgbClr val="000000"/>
                </a:solidFill>
                <a:effectLst/>
                <a:latin typeface="Helvetica" pitchFamily="2" charset="0"/>
              </a:rPr>
              <a:t>autosufficiente e definitiva, ma aperta a incrementi per effetto di adesioni successive da parte di</a:t>
            </a:r>
            <a:r>
              <a:rPr lang="it-IT" dirty="0">
                <a:solidFill>
                  <a:srgbClr val="000000"/>
                </a:solidFill>
                <a:latin typeface="Helvetica" pitchFamily="2" charset="0"/>
              </a:rPr>
              <a:t> </a:t>
            </a:r>
            <a:r>
              <a:rPr lang="it-IT" b="0" i="0" dirty="0">
                <a:solidFill>
                  <a:srgbClr val="000000"/>
                </a:solidFill>
                <a:effectLst/>
                <a:latin typeface="Helvetica" pitchFamily="2" charset="0"/>
              </a:rPr>
              <a:t>soggetti ulteriori rispetto ai fondatori</a:t>
            </a:r>
            <a:endParaRPr lang="it-IT" dirty="0">
              <a:solidFill>
                <a:srgbClr val="000000"/>
              </a:solidFill>
              <a:effectLst/>
              <a:latin typeface="Helvetica" pitchFamily="2" charset="0"/>
            </a:endParaRPr>
          </a:p>
        </p:txBody>
      </p:sp>
      <p:sp>
        <p:nvSpPr>
          <p:cNvPr id="4" name="Segnaposto numero diapositiva 3">
            <a:extLst>
              <a:ext uri="{FF2B5EF4-FFF2-40B4-BE49-F238E27FC236}">
                <a16:creationId xmlns:a16="http://schemas.microsoft.com/office/drawing/2014/main" id="{5F9A8847-ADCA-4FF0-A46E-6E44BC3B00C0}"/>
              </a:ext>
            </a:extLst>
          </p:cNvPr>
          <p:cNvSpPr>
            <a:spLocks noGrp="1"/>
          </p:cNvSpPr>
          <p:nvPr>
            <p:ph type="sldNum" sz="quarter" idx="12"/>
          </p:nvPr>
        </p:nvSpPr>
        <p:spPr/>
        <p:txBody>
          <a:bodyPr/>
          <a:lstStyle/>
          <a:p>
            <a:fld id="{967426EB-18E2-4C22-A5C5-0F908D0C96CD}" type="slidenum">
              <a:rPr lang="it-IT" smtClean="0"/>
              <a:t>6</a:t>
            </a:fld>
            <a:endParaRPr lang="it-IT"/>
          </a:p>
        </p:txBody>
      </p:sp>
    </p:spTree>
    <p:extLst>
      <p:ext uri="{BB962C8B-B14F-4D97-AF65-F5344CB8AC3E}">
        <p14:creationId xmlns:p14="http://schemas.microsoft.com/office/powerpoint/2010/main" val="3754592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C2FBEB-9431-7CF7-5CDD-8EBBA878D15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41A5736-9973-A27F-47B2-7D98731B62FA}"/>
              </a:ext>
            </a:extLst>
          </p:cNvPr>
          <p:cNvSpPr>
            <a:spLocks noGrp="1"/>
          </p:cNvSpPr>
          <p:nvPr>
            <p:ph idx="1"/>
          </p:nvPr>
        </p:nvSpPr>
        <p:spPr>
          <a:xfrm>
            <a:off x="2592925" y="2456268"/>
            <a:ext cx="8915400" cy="3777622"/>
          </a:xfrm>
        </p:spPr>
        <p:txBody>
          <a:bodyPr>
            <a:normAutofit/>
          </a:bodyPr>
          <a:lstStyle/>
          <a:p>
            <a:pPr algn="just"/>
            <a:r>
              <a:rPr lang="it-IT" b="0" i="0" dirty="0">
                <a:solidFill>
                  <a:srgbClr val="000000"/>
                </a:solidFill>
                <a:effectLst/>
                <a:latin typeface="Helvetica" pitchFamily="2" charset="0"/>
              </a:rPr>
              <a:t>dall’altro, il legislatore ha individuato, in diversi settori, la fondazione quale modello ideale per</a:t>
            </a:r>
            <a:r>
              <a:rPr lang="it-IT" dirty="0">
                <a:solidFill>
                  <a:srgbClr val="000000"/>
                </a:solidFill>
                <a:latin typeface="Helvetica" pitchFamily="2" charset="0"/>
              </a:rPr>
              <a:t> </a:t>
            </a:r>
            <a:r>
              <a:rPr lang="it-IT" b="0" i="0" dirty="0">
                <a:solidFill>
                  <a:srgbClr val="000000"/>
                </a:solidFill>
                <a:effectLst/>
                <a:latin typeface="Helvetica" pitchFamily="2" charset="0"/>
              </a:rPr>
              <a:t>l’assolvimento di alcune missioni di interesse generale, direttamente o indirettamente imputabili alla</a:t>
            </a:r>
            <a:r>
              <a:rPr lang="it-IT" dirty="0">
                <a:solidFill>
                  <a:srgbClr val="000000"/>
                </a:solidFill>
                <a:latin typeface="Helvetica" pitchFamily="2" charset="0"/>
              </a:rPr>
              <a:t> </a:t>
            </a:r>
            <a:r>
              <a:rPr lang="it-IT" b="0" i="0" dirty="0">
                <a:solidFill>
                  <a:srgbClr val="000000"/>
                </a:solidFill>
                <a:effectLst/>
                <a:latin typeface="Helvetica" pitchFamily="2" charset="0"/>
              </a:rPr>
              <a:t>sfera pubblicistica (ad es., v. la L. n. 218/1990 e il d.lgs. n. 153/1999, per le “fondazioni bancarie”; la</a:t>
            </a:r>
            <a:r>
              <a:rPr lang="it-IT" dirty="0">
                <a:solidFill>
                  <a:srgbClr val="000000"/>
                </a:solidFill>
                <a:latin typeface="Helvetica" pitchFamily="2" charset="0"/>
              </a:rPr>
              <a:t> </a:t>
            </a:r>
            <a:r>
              <a:rPr lang="it-IT" b="0" i="0" dirty="0">
                <a:solidFill>
                  <a:srgbClr val="000000"/>
                </a:solidFill>
                <a:effectLst/>
                <a:latin typeface="Helvetica" pitchFamily="2" charset="0"/>
              </a:rPr>
              <a:t>L. n. 59/1997 e il d.lgs. n. 134/1998 per le “fondazioni lirico-sinfoniche”; la L. n. 537/1993 e il d.lgs.</a:t>
            </a:r>
            <a:r>
              <a:rPr lang="it-IT" dirty="0">
                <a:solidFill>
                  <a:srgbClr val="000000"/>
                </a:solidFill>
                <a:latin typeface="Helvetica" pitchFamily="2" charset="0"/>
              </a:rPr>
              <a:t> </a:t>
            </a:r>
            <a:r>
              <a:rPr lang="it-IT" b="0" i="0" dirty="0">
                <a:solidFill>
                  <a:srgbClr val="000000"/>
                </a:solidFill>
                <a:effectLst/>
                <a:latin typeface="Helvetica" pitchFamily="2" charset="0"/>
              </a:rPr>
              <a:t>n. 509/1994, per gli enti previdenziali privatizzati in forma di associazione o di fondazione);</a:t>
            </a:r>
            <a:endParaRPr lang="it-IT" dirty="0">
              <a:solidFill>
                <a:srgbClr val="000000"/>
              </a:solidFill>
              <a:effectLst/>
              <a:latin typeface="Helvetica" pitchFamily="2" charset="0"/>
            </a:endParaRPr>
          </a:p>
        </p:txBody>
      </p:sp>
      <p:sp>
        <p:nvSpPr>
          <p:cNvPr id="4" name="Segnaposto numero diapositiva 3">
            <a:extLst>
              <a:ext uri="{FF2B5EF4-FFF2-40B4-BE49-F238E27FC236}">
                <a16:creationId xmlns:a16="http://schemas.microsoft.com/office/drawing/2014/main" id="{CE9C5907-6E98-DCBA-FA5C-D5E09DABDAFB}"/>
              </a:ext>
            </a:extLst>
          </p:cNvPr>
          <p:cNvSpPr>
            <a:spLocks noGrp="1"/>
          </p:cNvSpPr>
          <p:nvPr>
            <p:ph type="sldNum" sz="quarter" idx="12"/>
          </p:nvPr>
        </p:nvSpPr>
        <p:spPr/>
        <p:txBody>
          <a:bodyPr/>
          <a:lstStyle/>
          <a:p>
            <a:fld id="{967426EB-18E2-4C22-A5C5-0F908D0C96CD}" type="slidenum">
              <a:rPr lang="it-IT" smtClean="0"/>
              <a:t>7</a:t>
            </a:fld>
            <a:endParaRPr lang="it-IT"/>
          </a:p>
        </p:txBody>
      </p:sp>
    </p:spTree>
    <p:extLst>
      <p:ext uri="{BB962C8B-B14F-4D97-AF65-F5344CB8AC3E}">
        <p14:creationId xmlns:p14="http://schemas.microsoft.com/office/powerpoint/2010/main" val="763878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D61FE0-956E-98E8-EC0E-C9FFB0A5D53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FC269F5-8FAE-4E8C-547E-A738ABA82FF5}"/>
              </a:ext>
            </a:extLst>
          </p:cNvPr>
          <p:cNvSpPr>
            <a:spLocks noGrp="1"/>
          </p:cNvSpPr>
          <p:nvPr>
            <p:ph idx="1"/>
          </p:nvPr>
        </p:nvSpPr>
        <p:spPr/>
        <p:txBody>
          <a:bodyPr>
            <a:normAutofit fontScale="92500" lnSpcReduction="10000"/>
          </a:bodyPr>
          <a:lstStyle/>
          <a:p>
            <a:pPr algn="just"/>
            <a:r>
              <a:rPr lang="it-IT" b="0" i="0" dirty="0">
                <a:solidFill>
                  <a:srgbClr val="000000"/>
                </a:solidFill>
                <a:effectLst/>
                <a:latin typeface="Helvetica" pitchFamily="2" charset="0"/>
              </a:rPr>
              <a:t>da ultimo, le amministrazioni pubbliche, specie locali, sia sulla scorta degli indicati “modelli legali” e</a:t>
            </a:r>
            <a:r>
              <a:rPr lang="it-IT" dirty="0">
                <a:solidFill>
                  <a:srgbClr val="000000"/>
                </a:solidFill>
                <a:latin typeface="Helvetica" pitchFamily="2" charset="0"/>
              </a:rPr>
              <a:t> </a:t>
            </a:r>
            <a:r>
              <a:rPr lang="it-IT" b="0" i="0" dirty="0">
                <a:solidFill>
                  <a:srgbClr val="000000"/>
                </a:solidFill>
                <a:effectLst/>
                <a:latin typeface="Helvetica" pitchFamily="2" charset="0"/>
              </a:rPr>
              <a:t>di quelli emersi nella pratica, che dell’esercizio della propria capacità generale di diritto privato (v.</a:t>
            </a:r>
            <a:r>
              <a:rPr lang="it-IT" dirty="0">
                <a:solidFill>
                  <a:srgbClr val="000000"/>
                </a:solidFill>
                <a:latin typeface="Helvetica" pitchFamily="2" charset="0"/>
              </a:rPr>
              <a:t> </a:t>
            </a:r>
            <a:r>
              <a:rPr lang="it-IT" b="0" i="0" dirty="0">
                <a:solidFill>
                  <a:srgbClr val="000000"/>
                </a:solidFill>
                <a:effectLst/>
                <a:latin typeface="Helvetica" pitchFamily="2" charset="0"/>
              </a:rPr>
              <a:t>art. 1, co. 1-bis della L. n. 241/1990) e della propria autonomia negoziale (oggi espressamente formalizzata dal co. 1 dell’art. 8 del d.lgs. n. 36/2023, recante “Codice dei contratti pubblici”), hanno fatto crescente ricorso alle fondazioni per il soddisfacimento di propri bisogni. Esistono, così, fondazioni per la valorizzazione o la gestione di beni culturali ovvero di eventi culturali; per l’erogazione di servizi sociali; per la gestione di impianti sportivi; per la gestione</a:t>
            </a:r>
            <a:r>
              <a:rPr lang="it-IT" dirty="0">
                <a:solidFill>
                  <a:srgbClr val="000000"/>
                </a:solidFill>
                <a:latin typeface="Helvetica" pitchFamily="2" charset="0"/>
              </a:rPr>
              <a:t> di</a:t>
            </a:r>
            <a:r>
              <a:rPr lang="it-IT" b="0" i="0" dirty="0">
                <a:solidFill>
                  <a:srgbClr val="000000"/>
                </a:solidFill>
                <a:effectLst/>
                <a:latin typeface="Helvetica" pitchFamily="2" charset="0"/>
              </a:rPr>
              <a:t> fondi europei; per lo sviluppo di progetti d’impresa e per numerose altre attività.</a:t>
            </a:r>
            <a:endParaRPr lang="it-IT" dirty="0">
              <a:solidFill>
                <a:srgbClr val="000000"/>
              </a:solidFill>
              <a:effectLst/>
              <a:latin typeface="Helvetica" pitchFamily="2" charset="0"/>
            </a:endParaRPr>
          </a:p>
        </p:txBody>
      </p:sp>
      <p:sp>
        <p:nvSpPr>
          <p:cNvPr id="4" name="Segnaposto numero diapositiva 3">
            <a:extLst>
              <a:ext uri="{FF2B5EF4-FFF2-40B4-BE49-F238E27FC236}">
                <a16:creationId xmlns:a16="http://schemas.microsoft.com/office/drawing/2014/main" id="{4C28FC4C-BF83-7A15-E570-A9B6CB768772}"/>
              </a:ext>
            </a:extLst>
          </p:cNvPr>
          <p:cNvSpPr>
            <a:spLocks noGrp="1"/>
          </p:cNvSpPr>
          <p:nvPr>
            <p:ph type="sldNum" sz="quarter" idx="12"/>
          </p:nvPr>
        </p:nvSpPr>
        <p:spPr/>
        <p:txBody>
          <a:bodyPr/>
          <a:lstStyle/>
          <a:p>
            <a:fld id="{967426EB-18E2-4C22-A5C5-0F908D0C96CD}" type="slidenum">
              <a:rPr lang="it-IT" smtClean="0"/>
              <a:t>8</a:t>
            </a:fld>
            <a:endParaRPr lang="it-IT"/>
          </a:p>
        </p:txBody>
      </p:sp>
    </p:spTree>
    <p:extLst>
      <p:ext uri="{BB962C8B-B14F-4D97-AF65-F5344CB8AC3E}">
        <p14:creationId xmlns:p14="http://schemas.microsoft.com/office/powerpoint/2010/main" val="2567877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78AB32-1886-DCC4-FBD3-5762FAAB238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86A0C47-A63F-EF18-B307-B7D9E51C8811}"/>
              </a:ext>
            </a:extLst>
          </p:cNvPr>
          <p:cNvSpPr>
            <a:spLocks noGrp="1"/>
          </p:cNvSpPr>
          <p:nvPr>
            <p:ph idx="1"/>
          </p:nvPr>
        </p:nvSpPr>
        <p:spPr/>
        <p:txBody>
          <a:bodyPr>
            <a:normAutofit fontScale="77500" lnSpcReduction="20000"/>
          </a:bodyPr>
          <a:lstStyle/>
          <a:p>
            <a:pPr algn="just"/>
            <a:r>
              <a:rPr lang="it-IT" dirty="0"/>
              <a:t>A partire dal 2016 sono stati formalizzati i vincoli legislativi per le società partecipate; non ve ne sono di così stringenti per le fondazioni di partecipazione.</a:t>
            </a:r>
          </a:p>
          <a:p>
            <a:pPr algn="just"/>
            <a:r>
              <a:rPr lang="it-IT" dirty="0"/>
              <a:t>Però il ricorso a una fondazione da parte di un’amministrazione pubblica deve comunque poggiare su solide giustificazioni circa l’idoneità di tale forma organizzativa al perseguimento dei fini istituzionali di volta in volta considerati che l’amministrazione pubblica dovrà aver cura di dettagliare nell’ambito del generale obbligo di motivazione di cui all’art. 3 della L. n. 241/1990. Tanto più considerato che la scelta dell’amministrazione pubblica di costituire una fondazione si traduce </a:t>
            </a:r>
            <a:r>
              <a:rPr lang="it-IT" dirty="0">
                <a:highlight>
                  <a:srgbClr val="FFFF00"/>
                </a:highlight>
              </a:rPr>
              <a:t>nell’immobilizzazione di componenti patrimoniali e/o nella destinazione di componenti finanziarie pubbliche a un determinato scopo</a:t>
            </a:r>
            <a:r>
              <a:rPr lang="it-IT" dirty="0"/>
              <a:t>, sì da richiedere un’attenta valutazione circa la coerenza della scelta con i principi cui è improntata l’azione amministrativa, tenendo conto di tutte le implicazioni dell’operazione, non da ultimo sul piano economico-finanziario, anche in prospettiva futura</a:t>
            </a:r>
          </a:p>
        </p:txBody>
      </p:sp>
      <p:sp>
        <p:nvSpPr>
          <p:cNvPr id="4" name="Segnaposto numero diapositiva 3">
            <a:extLst>
              <a:ext uri="{FF2B5EF4-FFF2-40B4-BE49-F238E27FC236}">
                <a16:creationId xmlns:a16="http://schemas.microsoft.com/office/drawing/2014/main" id="{43124731-AADD-1AF2-0BB1-61B16112402E}"/>
              </a:ext>
            </a:extLst>
          </p:cNvPr>
          <p:cNvSpPr>
            <a:spLocks noGrp="1"/>
          </p:cNvSpPr>
          <p:nvPr>
            <p:ph type="sldNum" sz="quarter" idx="12"/>
          </p:nvPr>
        </p:nvSpPr>
        <p:spPr/>
        <p:txBody>
          <a:bodyPr/>
          <a:lstStyle/>
          <a:p>
            <a:fld id="{967426EB-18E2-4C22-A5C5-0F908D0C96CD}" type="slidenum">
              <a:rPr lang="it-IT" smtClean="0"/>
              <a:t>9</a:t>
            </a:fld>
            <a:endParaRPr lang="it-IT"/>
          </a:p>
        </p:txBody>
      </p:sp>
    </p:spTree>
    <p:extLst>
      <p:ext uri="{BB962C8B-B14F-4D97-AF65-F5344CB8AC3E}">
        <p14:creationId xmlns:p14="http://schemas.microsoft.com/office/powerpoint/2010/main" val="625184601"/>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4052</Words>
  <Application>Microsoft Office PowerPoint</Application>
  <PresentationFormat>Widescreen</PresentationFormat>
  <Paragraphs>138</Paragraphs>
  <Slides>40</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40</vt:i4>
      </vt:variant>
    </vt:vector>
  </HeadingPairs>
  <TitlesOfParts>
    <vt:vector size="45" baseType="lpstr">
      <vt:lpstr>Arial</vt:lpstr>
      <vt:lpstr>Calibri</vt:lpstr>
      <vt:lpstr>Helvetica</vt:lpstr>
      <vt:lpstr>Titillium Web</vt:lpstr>
      <vt:lpstr>1_Tema di Office</vt:lpstr>
      <vt:lpstr>Le fondazioni di partecipazione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 limiti «naturali» per una fondazione</vt:lpstr>
      <vt:lpstr>Presentazione standard di PowerPoint</vt:lpstr>
      <vt:lpstr>Corte dei conti, Sezione Regionale di Controllo per la Lombardia, delibera n. 322/2018</vt:lpstr>
      <vt:lpstr>Presentazione standard di PowerPoint</vt:lpstr>
      <vt:lpstr>In particolare</vt:lpstr>
      <vt:lpstr>Presentazione standard di PowerPoint</vt:lpstr>
      <vt:lpstr>Il divieto di affidamenti in house</vt:lpstr>
      <vt:lpstr>Presentazione standard di PowerPoint</vt:lpstr>
      <vt:lpstr>Presentazione standard di PowerPoint</vt:lpstr>
      <vt:lpstr>Presentazione standard di PowerPoint</vt:lpstr>
      <vt:lpstr>Presentazione standard di PowerPoint</vt:lpstr>
      <vt:lpstr>Norme di diritto pubblico applicabili alle fondazioni di partecipazione</vt:lpstr>
      <vt:lpstr>Normativa anticorruzione</vt:lpstr>
      <vt:lpstr>Presentazione standard di PowerPoint</vt:lpstr>
      <vt:lpstr>Obblighi di trasparenza</vt:lpstr>
      <vt:lpstr>Dlgs 39 del 2013</vt:lpstr>
      <vt:lpstr>Legge 444 del 1994, prorogatio</vt:lpstr>
      <vt:lpstr>Art. 5, co. 9, d.l. 95/2012 (divieto conferimento incarichi a soggetti in quiescenza)</vt:lpstr>
      <vt:lpstr>All’art. 6 del d.l. 78/2010 </vt:lpstr>
      <vt:lpstr>Presentazione standard di PowerPoint</vt:lpstr>
      <vt:lpstr>Profili fiscali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Stesso discorso per l’IVA</vt:lpstr>
      <vt:lpstr>Presentazione standard di PowerPoint</vt:lpstr>
      <vt:lpstr>Presentazione standard di PowerPoint</vt:lpstr>
      <vt:lpstr>Gli obblighi di trasparenza e pubblicazione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Catalano Marco</dc:creator>
  <cp:lastModifiedBy>Catalano Marco</cp:lastModifiedBy>
  <cp:revision>1</cp:revision>
  <dcterms:created xsi:type="dcterms:W3CDTF">2025-05-27T14:24:23Z</dcterms:created>
  <dcterms:modified xsi:type="dcterms:W3CDTF">2025-06-17T15:45:45Z</dcterms:modified>
</cp:coreProperties>
</file>