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74"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Montserrat" pitchFamily="2" charset="77"/>
      <p:regular r:id="rId21"/>
      <p:bold r:id="rId22"/>
      <p:italic r:id="rId23"/>
      <p:boldItalic r:id="rId24"/>
    </p:embeddedFont>
    <p:embeddedFont>
      <p:font typeface="Open Sans" panose="020B0606030504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D02812-9ABB-4AB9-8F5C-7AEC84672FB5}">
  <a:tblStyle styleId="{C3D02812-9ABB-4AB9-8F5C-7AEC84672FB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A7503DFA-3764-46A8-A0D0-7CA5CFAB270B}"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88"/>
  </p:normalViewPr>
  <p:slideViewPr>
    <p:cSldViewPr snapToGrid="0">
      <p:cViewPr varScale="1">
        <p:scale>
          <a:sx n="122" d="100"/>
          <a:sy n="122" d="100"/>
        </p:scale>
        <p:origin x="224"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t="-15000" r="-2000" b="-15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cyclonedx.org/tool-cente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testo, schermata, Rettangolo, software">
            <a:extLst>
              <a:ext uri="{FF2B5EF4-FFF2-40B4-BE49-F238E27FC236}">
                <a16:creationId xmlns:a16="http://schemas.microsoft.com/office/drawing/2014/main" id="{DEECBFCB-3BE1-6EAA-8E71-E70552E5611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olo 1">
            <a:extLst>
              <a:ext uri="{FF2B5EF4-FFF2-40B4-BE49-F238E27FC236}">
                <a16:creationId xmlns:a16="http://schemas.microsoft.com/office/drawing/2014/main" id="{814E736D-555A-1160-69BE-484E54E93490}"/>
              </a:ext>
            </a:extLst>
          </p:cNvPr>
          <p:cNvSpPr txBox="1">
            <a:spLocks/>
          </p:cNvSpPr>
          <p:nvPr/>
        </p:nvSpPr>
        <p:spPr>
          <a:xfrm>
            <a:off x="283464" y="2345722"/>
            <a:ext cx="7624860" cy="781145"/>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4400" b="1" dirty="0">
                <a:solidFill>
                  <a:srgbClr val="3B5AA2"/>
                </a:solidFill>
                <a:latin typeface="Calibri" panose="020F0502020204030204" pitchFamily="34" charset="0"/>
                <a:ea typeface="Calibri" panose="020F0502020204030204" pitchFamily="34" charset="0"/>
                <a:cs typeface="Calibri" panose="020F0502020204030204" pitchFamily="34" charset="0"/>
              </a:rPr>
              <a:t>SUPPLY CHAIN, BOM E POTERI DELL'ACN</a:t>
            </a:r>
          </a:p>
          <a:p>
            <a:pPr algn="l"/>
            <a:endParaRPr lang="it-IT" sz="4400" b="1" dirty="0">
              <a:solidFill>
                <a:srgbClr val="3B5AA2"/>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itolo 1">
            <a:extLst>
              <a:ext uri="{FF2B5EF4-FFF2-40B4-BE49-F238E27FC236}">
                <a16:creationId xmlns:a16="http://schemas.microsoft.com/office/drawing/2014/main" id="{180E4591-C1E5-7498-392C-3C1F72D803EF}"/>
              </a:ext>
            </a:extLst>
          </p:cNvPr>
          <p:cNvSpPr txBox="1">
            <a:spLocks/>
          </p:cNvSpPr>
          <p:nvPr/>
        </p:nvSpPr>
        <p:spPr>
          <a:xfrm>
            <a:off x="283464" y="5472588"/>
            <a:ext cx="9911570" cy="52609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3200" b="1" dirty="0">
                <a:solidFill>
                  <a:srgbClr val="3B5AA2"/>
                </a:solidFill>
                <a:latin typeface="Calibri" panose="020F0502020204030204" pitchFamily="34" charset="0"/>
                <a:ea typeface="Calibri" panose="020F0502020204030204" pitchFamily="34" charset="0"/>
                <a:cs typeface="Calibri" panose="020F0502020204030204" pitchFamily="34" charset="0"/>
              </a:rPr>
              <a:t>Cristian Porfirio - </a:t>
            </a:r>
            <a:r>
              <a:rPr lang="it-IT" sz="3200" dirty="0">
                <a:solidFill>
                  <a:srgbClr val="3B5AA2"/>
                </a:solidFill>
                <a:latin typeface="Calibri" panose="020F0502020204030204" pitchFamily="34" charset="0"/>
                <a:ea typeface="Calibri" panose="020F0502020204030204" pitchFamily="34" charset="0"/>
                <a:cs typeface="Calibri" panose="020F0502020204030204" pitchFamily="34" charset="0"/>
              </a:rPr>
              <a:t>Esperto di progettazione appalti ICT</a:t>
            </a:r>
          </a:p>
        </p:txBody>
      </p:sp>
    </p:spTree>
    <p:extLst>
      <p:ext uri="{BB962C8B-B14F-4D97-AF65-F5344CB8AC3E}">
        <p14:creationId xmlns:p14="http://schemas.microsoft.com/office/powerpoint/2010/main" val="890644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7" name="Google Shape;227;p22" descr="image.png"/>
          <p:cNvPicPr preferRelativeResize="0"/>
          <p:nvPr/>
        </p:nvPicPr>
        <p:blipFill rotWithShape="1">
          <a:blip r:embed="rId3">
            <a:alphaModFix/>
          </a:blip>
          <a:srcRect/>
          <a:stretch/>
        </p:blipFill>
        <p:spPr>
          <a:xfrm>
            <a:off x="6446200" y="2085975"/>
            <a:ext cx="5381625" cy="3562350"/>
          </a:xfrm>
          <a:prstGeom prst="rect">
            <a:avLst/>
          </a:prstGeom>
          <a:noFill/>
          <a:ln>
            <a:noFill/>
          </a:ln>
        </p:spPr>
      </p:pic>
      <p:sp>
        <p:nvSpPr>
          <p:cNvPr id="228" name="Google Shape;228;p22"/>
          <p:cNvSpPr txBox="1"/>
          <p:nvPr/>
        </p:nvSpPr>
        <p:spPr>
          <a:xfrm>
            <a:off x="408652" y="5154030"/>
            <a:ext cx="5650800" cy="2160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04" b="1" i="0" u="none" strike="noStrike" cap="none" dirty="0">
                <a:solidFill>
                  <a:schemeClr val="tx1"/>
                </a:solidFill>
                <a:latin typeface="Montserrat"/>
                <a:ea typeface="Montserrat"/>
                <a:cs typeface="Montserrat"/>
                <a:sym typeface="Montserrat"/>
              </a:rPr>
              <a:t>STRUMENTI OPEN SOURCE</a:t>
            </a:r>
            <a:endParaRPr dirty="0">
              <a:solidFill>
                <a:schemeClr val="tx1"/>
              </a:solidFill>
            </a:endParaRPr>
          </a:p>
        </p:txBody>
      </p:sp>
      <p:sp>
        <p:nvSpPr>
          <p:cNvPr id="229" name="Google Shape;229;p22"/>
          <p:cNvSpPr txBox="1"/>
          <p:nvPr/>
        </p:nvSpPr>
        <p:spPr>
          <a:xfrm>
            <a:off x="543193" y="5563605"/>
            <a:ext cx="5381700" cy="369332"/>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1500" b="0" i="0" u="none" strike="noStrike" cap="none" dirty="0" err="1">
                <a:solidFill>
                  <a:schemeClr val="tx1"/>
                </a:solidFill>
                <a:latin typeface="Open Sans"/>
                <a:ea typeface="Open Sans"/>
                <a:cs typeface="Open Sans"/>
                <a:sym typeface="Open Sans"/>
              </a:rPr>
              <a:t>CycloneDX</a:t>
            </a:r>
            <a:r>
              <a:rPr lang="en-US" sz="1500" b="0" i="0" u="none" strike="noStrike" cap="none" dirty="0">
                <a:solidFill>
                  <a:schemeClr val="tx1"/>
                </a:solidFill>
                <a:latin typeface="Open Sans"/>
                <a:ea typeface="Open Sans"/>
                <a:cs typeface="Open Sans"/>
                <a:sym typeface="Open Sans"/>
              </a:rPr>
              <a:t> CLI, </a:t>
            </a:r>
            <a:r>
              <a:rPr lang="en-US" sz="1500" b="0" i="0" u="none" strike="noStrike" cap="none" dirty="0" err="1">
                <a:solidFill>
                  <a:schemeClr val="tx1"/>
                </a:solidFill>
                <a:latin typeface="Open Sans"/>
                <a:ea typeface="Open Sans"/>
                <a:cs typeface="Open Sans"/>
                <a:sym typeface="Open Sans"/>
              </a:rPr>
              <a:t>CycloneDX</a:t>
            </a:r>
            <a:r>
              <a:rPr lang="en-US" sz="1500" b="0" i="0" u="none" strike="noStrike" cap="none" dirty="0">
                <a:solidFill>
                  <a:schemeClr val="tx1"/>
                </a:solidFill>
                <a:latin typeface="Open Sans"/>
                <a:ea typeface="Open Sans"/>
                <a:cs typeface="Open Sans"/>
                <a:sym typeface="Open Sans"/>
              </a:rPr>
              <a:t>-Python, OWASP Tool Center.</a:t>
            </a:r>
            <a:endParaRPr dirty="0">
              <a:solidFill>
                <a:schemeClr val="tx1"/>
              </a:solidFill>
            </a:endParaRPr>
          </a:p>
        </p:txBody>
      </p:sp>
      <p:sp>
        <p:nvSpPr>
          <p:cNvPr id="230" name="Google Shape;230;p22"/>
          <p:cNvSpPr txBox="1"/>
          <p:nvPr/>
        </p:nvSpPr>
        <p:spPr>
          <a:xfrm>
            <a:off x="6572250" y="2419350"/>
            <a:ext cx="4950618" cy="2762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2EC4B6"/>
                </a:solidFill>
                <a:latin typeface="Montserrat"/>
                <a:ea typeface="Montserrat"/>
                <a:cs typeface="Montserrat"/>
                <a:sym typeface="Montserrat"/>
              </a:rPr>
              <a:t>VALIDAZIONE ACN</a:t>
            </a:r>
            <a:endParaRPr/>
          </a:p>
        </p:txBody>
      </p:sp>
      <p:sp>
        <p:nvSpPr>
          <p:cNvPr id="231" name="Google Shape;231;p22"/>
          <p:cNvSpPr txBox="1"/>
          <p:nvPr/>
        </p:nvSpPr>
        <p:spPr>
          <a:xfrm>
            <a:off x="6572250" y="2886075"/>
            <a:ext cx="4714875" cy="1107996"/>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dirty="0">
                <a:solidFill>
                  <a:schemeClr val="tx1"/>
                </a:solidFill>
                <a:latin typeface="Open Sans"/>
                <a:ea typeface="Open Sans"/>
                <a:cs typeface="Open Sans"/>
                <a:sym typeface="Open Sans"/>
              </a:rPr>
              <a:t>ACN </a:t>
            </a:r>
            <a:r>
              <a:rPr lang="en-US" sz="1500" b="0" i="0" u="none" strike="noStrike" cap="none" dirty="0" err="1">
                <a:solidFill>
                  <a:schemeClr val="tx1"/>
                </a:solidFill>
                <a:latin typeface="Open Sans"/>
                <a:ea typeface="Open Sans"/>
                <a:cs typeface="Open Sans"/>
                <a:sym typeface="Open Sans"/>
              </a:rPr>
              <a:t>mette</a:t>
            </a:r>
            <a:r>
              <a:rPr lang="en-US" sz="1500" b="0" i="0" u="none" strike="noStrike" cap="none" dirty="0">
                <a:solidFill>
                  <a:schemeClr val="tx1"/>
                </a:solidFill>
                <a:latin typeface="Open Sans"/>
                <a:ea typeface="Open Sans"/>
                <a:cs typeface="Open Sans"/>
                <a:sym typeface="Open Sans"/>
              </a:rPr>
              <a:t> a </a:t>
            </a:r>
            <a:r>
              <a:rPr lang="en-US" sz="1500" b="0" i="0" u="none" strike="noStrike" cap="none" dirty="0" err="1">
                <a:solidFill>
                  <a:schemeClr val="tx1"/>
                </a:solidFill>
                <a:latin typeface="Open Sans"/>
                <a:ea typeface="Open Sans"/>
                <a:cs typeface="Open Sans"/>
                <a:sym typeface="Open Sans"/>
              </a:rPr>
              <a:t>disposizione</a:t>
            </a:r>
            <a:r>
              <a:rPr lang="en-US" sz="1500" b="0" i="0" u="none" strike="noStrike" cap="none" dirty="0">
                <a:solidFill>
                  <a:schemeClr val="tx1"/>
                </a:solidFill>
                <a:latin typeface="Open Sans"/>
                <a:ea typeface="Open Sans"/>
                <a:cs typeface="Open Sans"/>
                <a:sym typeface="Open Sans"/>
              </a:rPr>
              <a:t> uno </a:t>
            </a:r>
            <a:r>
              <a:rPr lang="en-US" sz="1500" b="1" i="0" u="none" strike="noStrike" cap="none" dirty="0" err="1">
                <a:solidFill>
                  <a:schemeClr val="tx1"/>
                </a:solidFill>
                <a:latin typeface="Open Sans"/>
                <a:ea typeface="Open Sans"/>
                <a:cs typeface="Open Sans"/>
                <a:sym typeface="Open Sans"/>
              </a:rPr>
              <a:t>strumento</a:t>
            </a:r>
            <a:r>
              <a:rPr lang="en-US" sz="1500" b="1" i="0" u="none" strike="noStrike" cap="none" dirty="0">
                <a:solidFill>
                  <a:schemeClr val="tx1"/>
                </a:solidFill>
                <a:latin typeface="Open Sans"/>
                <a:ea typeface="Open Sans"/>
                <a:cs typeface="Open Sans"/>
                <a:sym typeface="Open Sans"/>
              </a:rPr>
              <a:t> </a:t>
            </a:r>
            <a:r>
              <a:rPr lang="en-US" sz="1500" b="1" i="0" u="none" strike="noStrike" cap="none" dirty="0" err="1">
                <a:solidFill>
                  <a:schemeClr val="tx1"/>
                </a:solidFill>
                <a:latin typeface="Open Sans"/>
                <a:ea typeface="Open Sans"/>
                <a:cs typeface="Open Sans"/>
                <a:sym typeface="Open Sans"/>
              </a:rPr>
              <a:t>prototipale</a:t>
            </a:r>
            <a:r>
              <a:rPr lang="en-US" sz="1500" b="0" i="0" u="none" strike="noStrike" cap="none" dirty="0">
                <a:solidFill>
                  <a:schemeClr val="tx1"/>
                </a:solidFill>
                <a:latin typeface="Open Sans"/>
                <a:ea typeface="Open Sans"/>
                <a:cs typeface="Open Sans"/>
                <a:sym typeface="Open Sans"/>
              </a:rPr>
              <a:t> di </a:t>
            </a:r>
            <a:r>
              <a:rPr lang="en-US" sz="1500" b="0" i="0" u="none" strike="noStrike" cap="none" dirty="0" err="1">
                <a:solidFill>
                  <a:schemeClr val="tx1"/>
                </a:solidFill>
                <a:latin typeface="Open Sans"/>
                <a:ea typeface="Open Sans"/>
                <a:cs typeface="Open Sans"/>
                <a:sym typeface="Open Sans"/>
              </a:rPr>
              <a:t>validazione</a:t>
            </a:r>
            <a:r>
              <a:rPr lang="en-US" sz="1500" b="0" i="0" u="none" strike="noStrike" cap="none" dirty="0">
                <a:solidFill>
                  <a:schemeClr val="tx1"/>
                </a:solidFill>
                <a:latin typeface="Open Sans"/>
                <a:ea typeface="Open Sans"/>
                <a:cs typeface="Open Sans"/>
                <a:sym typeface="Open Sans"/>
              </a:rPr>
              <a:t> </a:t>
            </a:r>
            <a:r>
              <a:rPr lang="en-US" sz="1500" b="0" i="0" u="none" strike="noStrike" cap="none" dirty="0" err="1">
                <a:solidFill>
                  <a:schemeClr val="tx1"/>
                </a:solidFill>
                <a:latin typeface="Open Sans"/>
                <a:ea typeface="Open Sans"/>
                <a:cs typeface="Open Sans"/>
                <a:sym typeface="Open Sans"/>
              </a:rPr>
              <a:t>automatizzata</a:t>
            </a:r>
            <a:r>
              <a:rPr lang="en-US" sz="1500" b="0" i="0" u="none" strike="noStrike" cap="none" dirty="0">
                <a:solidFill>
                  <a:schemeClr val="tx1"/>
                </a:solidFill>
                <a:latin typeface="Open Sans"/>
                <a:ea typeface="Open Sans"/>
                <a:cs typeface="Open Sans"/>
                <a:sym typeface="Open Sans"/>
              </a:rPr>
              <a:t> </a:t>
            </a:r>
            <a:r>
              <a:rPr lang="en-US" sz="1500" b="0" i="0" u="none" strike="noStrike" cap="none" dirty="0" err="1">
                <a:solidFill>
                  <a:schemeClr val="tx1"/>
                </a:solidFill>
                <a:latin typeface="Open Sans"/>
                <a:ea typeface="Open Sans"/>
                <a:cs typeface="Open Sans"/>
                <a:sym typeface="Open Sans"/>
              </a:rPr>
              <a:t>sul</a:t>
            </a:r>
            <a:r>
              <a:rPr lang="en-US" sz="1500" b="0" i="0" u="none" strike="noStrike" cap="none" dirty="0">
                <a:solidFill>
                  <a:schemeClr val="tx1"/>
                </a:solidFill>
                <a:latin typeface="Open Sans"/>
                <a:ea typeface="Open Sans"/>
                <a:cs typeface="Open Sans"/>
                <a:sym typeface="Open Sans"/>
              </a:rPr>
              <a:t> proprio </a:t>
            </a:r>
            <a:r>
              <a:rPr lang="en-US" sz="1500" b="0" i="0" u="none" strike="noStrike" cap="none" dirty="0" err="1">
                <a:solidFill>
                  <a:schemeClr val="tx1"/>
                </a:solidFill>
                <a:latin typeface="Open Sans"/>
                <a:ea typeface="Open Sans"/>
                <a:cs typeface="Open Sans"/>
                <a:sym typeface="Open Sans"/>
              </a:rPr>
              <a:t>sito</a:t>
            </a:r>
            <a:r>
              <a:rPr lang="en-US" sz="1500" b="0" i="0" u="none" strike="noStrike" cap="none" dirty="0">
                <a:solidFill>
                  <a:schemeClr val="tx1"/>
                </a:solidFill>
                <a:latin typeface="Open Sans"/>
                <a:ea typeface="Open Sans"/>
                <a:cs typeface="Open Sans"/>
                <a:sym typeface="Open Sans"/>
              </a:rPr>
              <a:t> </a:t>
            </a:r>
            <a:r>
              <a:rPr lang="en-US" sz="1500" b="0" i="0" u="none" strike="noStrike" cap="none" dirty="0" err="1">
                <a:solidFill>
                  <a:schemeClr val="tx1"/>
                </a:solidFill>
                <a:latin typeface="Open Sans"/>
                <a:ea typeface="Open Sans"/>
                <a:cs typeface="Open Sans"/>
                <a:sym typeface="Open Sans"/>
              </a:rPr>
              <a:t>istituzionale</a:t>
            </a:r>
            <a:r>
              <a:rPr lang="en-US" sz="1500" b="0" i="0" u="none" strike="noStrike" cap="none" dirty="0">
                <a:solidFill>
                  <a:schemeClr val="tx1"/>
                </a:solidFill>
                <a:latin typeface="Open Sans"/>
                <a:ea typeface="Open Sans"/>
                <a:cs typeface="Open Sans"/>
                <a:sym typeface="Open Sans"/>
              </a:rPr>
              <a:t>.</a:t>
            </a:r>
            <a:endParaRPr dirty="0">
              <a:solidFill>
                <a:schemeClr val="tx1"/>
              </a:solidFill>
            </a:endParaRPr>
          </a:p>
        </p:txBody>
      </p:sp>
      <p:sp>
        <p:nvSpPr>
          <p:cNvPr id="232" name="Google Shape;232;p22"/>
          <p:cNvSpPr txBox="1"/>
          <p:nvPr/>
        </p:nvSpPr>
        <p:spPr>
          <a:xfrm>
            <a:off x="6572250" y="3990975"/>
            <a:ext cx="4714875" cy="369332"/>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dirty="0" err="1">
                <a:solidFill>
                  <a:schemeClr val="tx1"/>
                </a:solidFill>
                <a:latin typeface="Open Sans"/>
                <a:ea typeface="Open Sans"/>
                <a:cs typeface="Open Sans"/>
                <a:sym typeface="Open Sans"/>
              </a:rPr>
              <a:t>Supporta</a:t>
            </a:r>
            <a:r>
              <a:rPr lang="en-US" sz="1500" b="0" i="0" u="none" strike="noStrike" cap="none" dirty="0">
                <a:solidFill>
                  <a:schemeClr val="tx1"/>
                </a:solidFill>
                <a:latin typeface="Open Sans"/>
                <a:ea typeface="Open Sans"/>
                <a:cs typeface="Open Sans"/>
                <a:sym typeface="Open Sans"/>
              </a:rPr>
              <a:t> il </a:t>
            </a:r>
            <a:r>
              <a:rPr lang="en-US" sz="1500" b="0" i="0" u="none" strike="noStrike" cap="none" dirty="0" err="1">
                <a:solidFill>
                  <a:schemeClr val="tx1"/>
                </a:solidFill>
                <a:latin typeface="Open Sans"/>
                <a:ea typeface="Open Sans"/>
                <a:cs typeface="Open Sans"/>
                <a:sym typeface="Open Sans"/>
              </a:rPr>
              <a:t>formato</a:t>
            </a:r>
            <a:r>
              <a:rPr lang="en-US" sz="1500" b="0" i="0" u="none" strike="noStrike" cap="none" dirty="0">
                <a:solidFill>
                  <a:schemeClr val="tx1"/>
                </a:solidFill>
                <a:latin typeface="Open Sans"/>
                <a:ea typeface="Open Sans"/>
                <a:cs typeface="Open Sans"/>
                <a:sym typeface="Open Sans"/>
              </a:rPr>
              <a:t> </a:t>
            </a:r>
            <a:r>
              <a:rPr lang="en-US" sz="1500" b="0" i="0" u="none" strike="noStrike" cap="none" dirty="0" err="1">
                <a:solidFill>
                  <a:schemeClr val="tx1"/>
                </a:solidFill>
                <a:latin typeface="Open Sans"/>
                <a:ea typeface="Open Sans"/>
                <a:cs typeface="Open Sans"/>
                <a:sym typeface="Open Sans"/>
              </a:rPr>
              <a:t>CycloneDX</a:t>
            </a:r>
            <a:r>
              <a:rPr lang="en-US" sz="1500" b="0" i="0" u="none" strike="noStrike" cap="none" dirty="0">
                <a:solidFill>
                  <a:schemeClr val="tx1"/>
                </a:solidFill>
                <a:latin typeface="Open Sans"/>
                <a:ea typeface="Open Sans"/>
                <a:cs typeface="Open Sans"/>
                <a:sym typeface="Open Sans"/>
              </a:rPr>
              <a:t> v1.6.</a:t>
            </a:r>
            <a:endParaRPr dirty="0">
              <a:solidFill>
                <a:schemeClr val="tx1"/>
              </a:solidFill>
            </a:endParaRPr>
          </a:p>
        </p:txBody>
      </p:sp>
      <p:sp>
        <p:nvSpPr>
          <p:cNvPr id="233" name="Google Shape;233;p22"/>
          <p:cNvSpPr txBox="1"/>
          <p:nvPr/>
        </p:nvSpPr>
        <p:spPr>
          <a:xfrm>
            <a:off x="6572250" y="4486275"/>
            <a:ext cx="4714800" cy="1083374"/>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dirty="0" err="1">
                <a:solidFill>
                  <a:schemeClr val="tx1"/>
                </a:solidFill>
                <a:latin typeface="Open Sans"/>
                <a:ea typeface="Open Sans"/>
                <a:cs typeface="Open Sans"/>
                <a:sym typeface="Open Sans"/>
              </a:rPr>
              <a:t>Consente</a:t>
            </a:r>
            <a:r>
              <a:rPr lang="en-US" sz="1500" b="0" i="0" u="none" strike="noStrike" cap="none" dirty="0">
                <a:solidFill>
                  <a:schemeClr val="tx1"/>
                </a:solidFill>
                <a:latin typeface="Open Sans"/>
                <a:ea typeface="Open Sans"/>
                <a:cs typeface="Open Sans"/>
                <a:sym typeface="Open Sans"/>
              </a:rPr>
              <a:t> </a:t>
            </a:r>
            <a:r>
              <a:rPr lang="en-US" sz="1500" b="0" i="0" u="none" strike="noStrike" cap="none" dirty="0" err="1">
                <a:solidFill>
                  <a:schemeClr val="tx1"/>
                </a:solidFill>
                <a:latin typeface="Open Sans"/>
                <a:ea typeface="Open Sans"/>
                <a:cs typeface="Open Sans"/>
                <a:sym typeface="Open Sans"/>
              </a:rPr>
              <a:t>validazione</a:t>
            </a:r>
            <a:r>
              <a:rPr lang="en-US" sz="1500" b="0" i="0" u="none" strike="noStrike" cap="none" dirty="0">
                <a:solidFill>
                  <a:schemeClr val="tx1"/>
                </a:solidFill>
                <a:latin typeface="Open Sans"/>
                <a:ea typeface="Open Sans"/>
                <a:cs typeface="Open Sans"/>
                <a:sym typeface="Open Sans"/>
              </a:rPr>
              <a:t> </a:t>
            </a:r>
            <a:r>
              <a:rPr lang="en-US" sz="1500" b="0" i="0" u="none" strike="noStrike" cap="none" dirty="0" err="1">
                <a:solidFill>
                  <a:schemeClr val="tx1"/>
                </a:solidFill>
                <a:latin typeface="Open Sans"/>
                <a:ea typeface="Open Sans"/>
                <a:cs typeface="Open Sans"/>
                <a:sym typeface="Open Sans"/>
              </a:rPr>
              <a:t>sintattica</a:t>
            </a:r>
            <a:r>
              <a:rPr lang="en-US" sz="1500" b="0" i="0" u="none" strike="noStrike" cap="none" dirty="0">
                <a:solidFill>
                  <a:schemeClr val="tx1"/>
                </a:solidFill>
                <a:latin typeface="Open Sans"/>
                <a:ea typeface="Open Sans"/>
                <a:cs typeface="Open Sans"/>
                <a:sym typeface="Open Sans"/>
              </a:rPr>
              <a:t> e </a:t>
            </a:r>
            <a:r>
              <a:rPr lang="en-US" sz="1500" b="0" i="0" u="none" strike="noStrike" cap="none" dirty="0" err="1">
                <a:solidFill>
                  <a:schemeClr val="tx1"/>
                </a:solidFill>
                <a:latin typeface="Open Sans"/>
                <a:ea typeface="Open Sans"/>
                <a:cs typeface="Open Sans"/>
                <a:sym typeface="Open Sans"/>
              </a:rPr>
              <a:t>analisi</a:t>
            </a:r>
            <a:r>
              <a:rPr lang="en-US" sz="1500" b="0" i="0" u="none" strike="noStrike" cap="none" dirty="0">
                <a:solidFill>
                  <a:schemeClr val="tx1"/>
                </a:solidFill>
                <a:latin typeface="Open Sans"/>
                <a:ea typeface="Open Sans"/>
                <a:cs typeface="Open Sans"/>
                <a:sym typeface="Open Sans"/>
              </a:rPr>
              <a:t> </a:t>
            </a:r>
            <a:r>
              <a:rPr lang="en-US" sz="1500" b="0" i="0" u="none" strike="noStrike" cap="none" dirty="0" err="1">
                <a:solidFill>
                  <a:schemeClr val="tx1"/>
                </a:solidFill>
                <a:latin typeface="Open Sans"/>
                <a:ea typeface="Open Sans"/>
                <a:cs typeface="Open Sans"/>
                <a:sym typeface="Open Sans"/>
              </a:rPr>
              <a:t>dei</a:t>
            </a:r>
            <a:r>
              <a:rPr lang="en-US" sz="1500" b="0" i="0" u="none" strike="noStrike" cap="none" dirty="0">
                <a:solidFill>
                  <a:schemeClr val="tx1"/>
                </a:solidFill>
                <a:latin typeface="Open Sans"/>
                <a:ea typeface="Open Sans"/>
                <a:cs typeface="Open Sans"/>
                <a:sym typeface="Open Sans"/>
              </a:rPr>
              <a:t> </a:t>
            </a:r>
            <a:r>
              <a:rPr lang="en-US" sz="1500" b="0" i="0" u="none" strike="noStrike" cap="none" dirty="0" err="1">
                <a:solidFill>
                  <a:schemeClr val="tx1"/>
                </a:solidFill>
                <a:latin typeface="Open Sans"/>
                <a:ea typeface="Open Sans"/>
                <a:cs typeface="Open Sans"/>
                <a:sym typeface="Open Sans"/>
              </a:rPr>
              <a:t>requisiti</a:t>
            </a:r>
            <a:r>
              <a:rPr lang="en-US" sz="1500" b="0" i="0" u="none" strike="noStrike" cap="none" dirty="0">
                <a:solidFill>
                  <a:schemeClr val="tx1"/>
                </a:solidFill>
                <a:latin typeface="Open Sans"/>
                <a:ea typeface="Open Sans"/>
                <a:cs typeface="Open Sans"/>
                <a:sym typeface="Open Sans"/>
              </a:rPr>
              <a:t> delle Linee Guida.</a:t>
            </a:r>
            <a:endParaRPr sz="1500" b="0" i="0" u="none" strike="noStrike" cap="none" dirty="0">
              <a:solidFill>
                <a:schemeClr val="tx1"/>
              </a:solidFill>
              <a:latin typeface="Open Sans"/>
              <a:ea typeface="Open Sans"/>
              <a:cs typeface="Open Sans"/>
              <a:sym typeface="Open Sans"/>
            </a:endParaRPr>
          </a:p>
          <a:p>
            <a:pPr marL="0" marR="0" lvl="0" indent="0" algn="l" rtl="0">
              <a:lnSpc>
                <a:spcPct val="160000"/>
              </a:lnSpc>
              <a:spcBef>
                <a:spcPts val="0"/>
              </a:spcBef>
              <a:spcAft>
                <a:spcPts val="0"/>
              </a:spcAft>
              <a:buNone/>
            </a:pPr>
            <a:r>
              <a:rPr lang="en-US" u="sng" dirty="0">
                <a:solidFill>
                  <a:schemeClr val="tx1"/>
                </a:solidFill>
                <a:hlinkClick r:id="rId4">
                  <a:extLst>
                    <a:ext uri="{A12FA001-AC4F-418D-AE19-62706E023703}">
                      <ahyp:hlinkClr xmlns:ahyp="http://schemas.microsoft.com/office/drawing/2018/hyperlinkcolor" val="tx"/>
                    </a:ext>
                  </a:extLst>
                </a:hlinkClick>
              </a:rPr>
              <a:t>https://cyclonedx.org/tool-center/</a:t>
            </a:r>
            <a:endParaRPr sz="1700" dirty="0">
              <a:solidFill>
                <a:schemeClr val="tx1"/>
              </a:solidFill>
              <a:latin typeface="Open Sans"/>
              <a:ea typeface="Open Sans"/>
              <a:cs typeface="Open Sans"/>
              <a:sym typeface="Open Sans"/>
            </a:endParaRPr>
          </a:p>
        </p:txBody>
      </p:sp>
      <p:sp>
        <p:nvSpPr>
          <p:cNvPr id="234" name="Google Shape;234;p22"/>
          <p:cNvSpPr txBox="1"/>
          <p:nvPr/>
        </p:nvSpPr>
        <p:spPr>
          <a:xfrm>
            <a:off x="762000" y="571500"/>
            <a:ext cx="11401425" cy="495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150" b="1" i="0" u="none" strike="noStrike" cap="none">
                <a:solidFill>
                  <a:srgbClr val="2EC4B6"/>
                </a:solidFill>
                <a:latin typeface="Montserrat"/>
                <a:ea typeface="Montserrat"/>
                <a:cs typeface="Montserrat"/>
                <a:sym typeface="Montserrat"/>
              </a:rPr>
              <a:t>STRUMENTI PER LA GESTIONE BOM</a:t>
            </a:r>
            <a:endParaRPr/>
          </a:p>
        </p:txBody>
      </p:sp>
      <p:sp>
        <p:nvSpPr>
          <p:cNvPr id="235" name="Google Shape;235;p22"/>
          <p:cNvSpPr/>
          <p:nvPr/>
        </p:nvSpPr>
        <p:spPr>
          <a:xfrm>
            <a:off x="571500" y="571500"/>
            <a:ext cx="57150" cy="495300"/>
          </a:xfrm>
          <a:prstGeom prst="rect">
            <a:avLst/>
          </a:prstGeom>
          <a:solidFill>
            <a:srgbClr val="2EC4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aphicFrame>
        <p:nvGraphicFramePr>
          <p:cNvPr id="236" name="Google Shape;236;p22"/>
          <p:cNvGraphicFramePr/>
          <p:nvPr>
            <p:extLst>
              <p:ext uri="{D42A27DB-BD31-4B8C-83A1-F6EECF244321}">
                <p14:modId xmlns:p14="http://schemas.microsoft.com/office/powerpoint/2010/main" val="614923125"/>
              </p:ext>
            </p:extLst>
          </p:nvPr>
        </p:nvGraphicFramePr>
        <p:xfrm>
          <a:off x="133350" y="1187879"/>
          <a:ext cx="6105525" cy="3872903"/>
        </p:xfrm>
        <a:graphic>
          <a:graphicData uri="http://schemas.openxmlformats.org/drawingml/2006/table">
            <a:tbl>
              <a:tblPr>
                <a:noFill/>
                <a:tableStyleId>{A7503DFA-3764-46A8-A0D0-7CA5CFAB270B}</a:tableStyleId>
              </a:tblPr>
              <a:tblGrid>
                <a:gridCol w="2552700">
                  <a:extLst>
                    <a:ext uri="{9D8B030D-6E8A-4147-A177-3AD203B41FA5}">
                      <a16:colId xmlns:a16="http://schemas.microsoft.com/office/drawing/2014/main" val="20000"/>
                    </a:ext>
                  </a:extLst>
                </a:gridCol>
                <a:gridCol w="2000250">
                  <a:extLst>
                    <a:ext uri="{9D8B030D-6E8A-4147-A177-3AD203B41FA5}">
                      <a16:colId xmlns:a16="http://schemas.microsoft.com/office/drawing/2014/main" val="20001"/>
                    </a:ext>
                  </a:extLst>
                </a:gridCol>
                <a:gridCol w="1552575">
                  <a:extLst>
                    <a:ext uri="{9D8B030D-6E8A-4147-A177-3AD203B41FA5}">
                      <a16:colId xmlns:a16="http://schemas.microsoft.com/office/drawing/2014/main" val="20002"/>
                    </a:ext>
                  </a:extLst>
                </a:gridCol>
              </a:tblGrid>
              <a:tr h="209550">
                <a:tc>
                  <a:txBody>
                    <a:bodyPr/>
                    <a:lstStyle/>
                    <a:p>
                      <a:pPr marL="0" lvl="0" indent="0" algn="ctr" rtl="0">
                        <a:lnSpc>
                          <a:spcPct val="115000"/>
                        </a:lnSpc>
                        <a:spcBef>
                          <a:spcPts val="0"/>
                        </a:spcBef>
                        <a:spcAft>
                          <a:spcPts val="0"/>
                        </a:spcAft>
                        <a:buNone/>
                      </a:pPr>
                      <a:r>
                        <a:rPr lang="en-US" sz="1100" b="1" dirty="0" err="1">
                          <a:solidFill>
                            <a:schemeClr val="tx1"/>
                          </a:solidFill>
                        </a:rPr>
                        <a:t>Strumento</a:t>
                      </a:r>
                      <a:endParaRPr sz="1100" b="1" dirty="0">
                        <a:solidFill>
                          <a:schemeClr val="tx1"/>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r>
                        <a:rPr lang="en-US" sz="1100" b="1" dirty="0" err="1">
                          <a:solidFill>
                            <a:schemeClr val="tx1"/>
                          </a:solidFill>
                        </a:rPr>
                        <a:t>Descrizione</a:t>
                      </a:r>
                      <a:endParaRPr sz="1100" b="1" dirty="0">
                        <a:solidFill>
                          <a:schemeClr val="tx1"/>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r>
                        <a:rPr lang="en-US" sz="1100" b="1">
                          <a:solidFill>
                            <a:schemeClr val="tx1"/>
                          </a:solidFill>
                        </a:rPr>
                        <a:t>Funzionalità</a:t>
                      </a:r>
                      <a:endParaRPr sz="1100" b="1">
                        <a:solidFill>
                          <a:schemeClr val="tx1"/>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14375">
                <a:tc>
                  <a:txBody>
                    <a:bodyPr/>
                    <a:lstStyle/>
                    <a:p>
                      <a:pPr marL="0" lvl="0" indent="0" algn="l" rtl="0">
                        <a:lnSpc>
                          <a:spcPct val="115000"/>
                        </a:lnSpc>
                        <a:spcBef>
                          <a:spcPts val="0"/>
                        </a:spcBef>
                        <a:spcAft>
                          <a:spcPts val="0"/>
                        </a:spcAft>
                        <a:buNone/>
                      </a:pPr>
                      <a:r>
                        <a:rPr lang="en-US">
                          <a:solidFill>
                            <a:schemeClr val="tx1"/>
                          </a:solidFill>
                        </a:rPr>
                        <a:t>Cyclonedx-python https://github.com/CycloneDX/cyclonedx- python</a:t>
                      </a:r>
                      <a:endParaRPr>
                        <a:solidFill>
                          <a:schemeClr val="tx1"/>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15000"/>
                        </a:lnSpc>
                        <a:spcBef>
                          <a:spcPts val="0"/>
                        </a:spcBef>
                        <a:spcAft>
                          <a:spcPts val="0"/>
                        </a:spcAft>
                        <a:buNone/>
                      </a:pPr>
                      <a:r>
                        <a:rPr lang="en-US" dirty="0" err="1">
                          <a:solidFill>
                            <a:schemeClr val="tx1"/>
                          </a:solidFill>
                        </a:rPr>
                        <a:t>Strumento</a:t>
                      </a:r>
                      <a:r>
                        <a:rPr lang="en-US" dirty="0">
                          <a:solidFill>
                            <a:schemeClr val="tx1"/>
                          </a:solidFill>
                        </a:rPr>
                        <a:t> </a:t>
                      </a:r>
                      <a:r>
                        <a:rPr lang="en-US" dirty="0" err="1">
                          <a:solidFill>
                            <a:schemeClr val="tx1"/>
                          </a:solidFill>
                        </a:rPr>
                        <a:t>realizzato</a:t>
                      </a:r>
                      <a:r>
                        <a:rPr lang="en-US" dirty="0">
                          <a:solidFill>
                            <a:schemeClr val="tx1"/>
                          </a:solidFill>
                        </a:rPr>
                        <a:t> in </a:t>
                      </a:r>
                      <a:r>
                        <a:rPr lang="en-US" dirty="0" err="1">
                          <a:solidFill>
                            <a:schemeClr val="tx1"/>
                          </a:solidFill>
                        </a:rPr>
                        <a:t>linguaggio</a:t>
                      </a:r>
                      <a:r>
                        <a:rPr lang="en-US" dirty="0">
                          <a:solidFill>
                            <a:schemeClr val="tx1"/>
                          </a:solidFill>
                        </a:rPr>
                        <a:t> python </a:t>
                      </a:r>
                      <a:r>
                        <a:rPr lang="en-US" dirty="0" err="1">
                          <a:solidFill>
                            <a:schemeClr val="tx1"/>
                          </a:solidFill>
                        </a:rPr>
                        <a:t>che</a:t>
                      </a:r>
                      <a:r>
                        <a:rPr lang="en-US" dirty="0">
                          <a:solidFill>
                            <a:schemeClr val="tx1"/>
                          </a:solidFill>
                        </a:rPr>
                        <a:t> </a:t>
                      </a:r>
                      <a:r>
                        <a:rPr lang="en-US" dirty="0" err="1">
                          <a:solidFill>
                            <a:schemeClr val="tx1"/>
                          </a:solidFill>
                        </a:rPr>
                        <a:t>supporta</a:t>
                      </a:r>
                      <a:r>
                        <a:rPr lang="en-US" dirty="0">
                          <a:solidFill>
                            <a:schemeClr val="tx1"/>
                          </a:solidFill>
                        </a:rPr>
                        <a:t> la </a:t>
                      </a:r>
                      <a:r>
                        <a:rPr lang="en-US" dirty="0" err="1">
                          <a:solidFill>
                            <a:schemeClr val="tx1"/>
                          </a:solidFill>
                        </a:rPr>
                        <a:t>generazione</a:t>
                      </a:r>
                      <a:r>
                        <a:rPr lang="en-US" dirty="0">
                          <a:solidFill>
                            <a:schemeClr val="tx1"/>
                          </a:solidFill>
                        </a:rPr>
                        <a:t> di SBOM in </a:t>
                      </a:r>
                      <a:r>
                        <a:rPr lang="en-US" dirty="0" err="1">
                          <a:solidFill>
                            <a:schemeClr val="tx1"/>
                          </a:solidFill>
                        </a:rPr>
                        <a:t>formato</a:t>
                      </a:r>
                      <a:r>
                        <a:rPr lang="en-US" dirty="0">
                          <a:solidFill>
                            <a:schemeClr val="tx1"/>
                          </a:solidFill>
                        </a:rPr>
                        <a:t> </a:t>
                      </a:r>
                      <a:r>
                        <a:rPr lang="en-US" dirty="0" err="1">
                          <a:solidFill>
                            <a:schemeClr val="tx1"/>
                          </a:solidFill>
                        </a:rPr>
                        <a:t>CycloneDX</a:t>
                      </a:r>
                      <a:r>
                        <a:rPr lang="en-US" dirty="0">
                          <a:solidFill>
                            <a:schemeClr val="tx1"/>
                          </a:solidFill>
                        </a:rPr>
                        <a:t>.</a:t>
                      </a:r>
                      <a:endParaRPr dirty="0">
                        <a:solidFill>
                          <a:schemeClr val="tx1"/>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15000"/>
                        </a:lnSpc>
                        <a:spcBef>
                          <a:spcPts val="0"/>
                        </a:spcBef>
                        <a:spcAft>
                          <a:spcPts val="0"/>
                        </a:spcAft>
                        <a:buNone/>
                      </a:pPr>
                      <a:r>
                        <a:rPr lang="en-US">
                          <a:solidFill>
                            <a:schemeClr val="tx1"/>
                          </a:solidFill>
                        </a:rPr>
                        <a:t>Generazione ed Analisi della BOM.</a:t>
                      </a:r>
                      <a:endParaRPr>
                        <a:solidFill>
                          <a:schemeClr val="tx1"/>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66800">
                <a:tc>
                  <a:txBody>
                    <a:bodyPr/>
                    <a:lstStyle/>
                    <a:p>
                      <a:pPr marL="0" lvl="0" indent="0" algn="l" rtl="0">
                        <a:lnSpc>
                          <a:spcPct val="115000"/>
                        </a:lnSpc>
                        <a:spcBef>
                          <a:spcPts val="0"/>
                        </a:spcBef>
                        <a:spcAft>
                          <a:spcPts val="0"/>
                        </a:spcAft>
                        <a:buNone/>
                      </a:pPr>
                      <a:r>
                        <a:rPr lang="en-US">
                          <a:solidFill>
                            <a:schemeClr val="tx1"/>
                          </a:solidFill>
                        </a:rPr>
                        <a:t>CycloneDX CLI</a:t>
                      </a:r>
                      <a:endParaRPr>
                        <a:solidFill>
                          <a:schemeClr val="tx1"/>
                        </a:solidFill>
                      </a:endParaRPr>
                    </a:p>
                    <a:p>
                      <a:pPr marL="0" lvl="0" indent="0" algn="l" rtl="0">
                        <a:lnSpc>
                          <a:spcPct val="115000"/>
                        </a:lnSpc>
                        <a:spcBef>
                          <a:spcPts val="0"/>
                        </a:spcBef>
                        <a:spcAft>
                          <a:spcPts val="0"/>
                        </a:spcAft>
                        <a:buNone/>
                      </a:pPr>
                      <a:r>
                        <a:rPr lang="en-US">
                          <a:solidFill>
                            <a:schemeClr val="tx1"/>
                          </a:solidFill>
                        </a:rPr>
                        <a:t>https://github.com/CycloneDX/cyclonedx-cli</a:t>
                      </a:r>
                      <a:endParaRPr>
                        <a:solidFill>
                          <a:schemeClr val="tx1"/>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15000"/>
                        </a:lnSpc>
                        <a:spcBef>
                          <a:spcPts val="0"/>
                        </a:spcBef>
                        <a:spcAft>
                          <a:spcPts val="0"/>
                        </a:spcAft>
                        <a:buNone/>
                      </a:pPr>
                      <a:r>
                        <a:rPr lang="en-US">
                          <a:solidFill>
                            <a:schemeClr val="tx1"/>
                          </a:solidFill>
                        </a:rPr>
                        <a:t>Strumento impiegabile da riga di comando, disponibile per vari sistemi operativi, che supporta l’analisi, la validazione, la firma e la conversione della BOM.</a:t>
                      </a:r>
                      <a:endParaRPr>
                        <a:solidFill>
                          <a:schemeClr val="tx1"/>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15000"/>
                        </a:lnSpc>
                        <a:spcBef>
                          <a:spcPts val="0"/>
                        </a:spcBef>
                        <a:spcAft>
                          <a:spcPts val="0"/>
                        </a:spcAft>
                        <a:buNone/>
                      </a:pPr>
                      <a:r>
                        <a:rPr lang="en-US" dirty="0" err="1">
                          <a:solidFill>
                            <a:schemeClr val="tx1"/>
                          </a:solidFill>
                        </a:rPr>
                        <a:t>Analisi</a:t>
                      </a:r>
                      <a:r>
                        <a:rPr lang="en-US" dirty="0">
                          <a:solidFill>
                            <a:schemeClr val="tx1"/>
                          </a:solidFill>
                        </a:rPr>
                        <a:t>, </a:t>
                      </a:r>
                      <a:r>
                        <a:rPr lang="en-US" dirty="0" err="1">
                          <a:solidFill>
                            <a:schemeClr val="tx1"/>
                          </a:solidFill>
                        </a:rPr>
                        <a:t>Validazione</a:t>
                      </a:r>
                      <a:r>
                        <a:rPr lang="en-US" dirty="0">
                          <a:solidFill>
                            <a:schemeClr val="tx1"/>
                          </a:solidFill>
                        </a:rPr>
                        <a:t>, </a:t>
                      </a:r>
                      <a:r>
                        <a:rPr lang="en-US" dirty="0" err="1">
                          <a:solidFill>
                            <a:schemeClr val="tx1"/>
                          </a:solidFill>
                        </a:rPr>
                        <a:t>Firma</a:t>
                      </a:r>
                      <a:r>
                        <a:rPr lang="en-US" dirty="0">
                          <a:solidFill>
                            <a:schemeClr val="tx1"/>
                          </a:solidFill>
                        </a:rPr>
                        <a:t> e </a:t>
                      </a:r>
                      <a:r>
                        <a:rPr lang="en-US" dirty="0" err="1">
                          <a:solidFill>
                            <a:schemeClr val="tx1"/>
                          </a:solidFill>
                        </a:rPr>
                        <a:t>Conversione</a:t>
                      </a:r>
                      <a:r>
                        <a:rPr lang="en-US" dirty="0">
                          <a:solidFill>
                            <a:schemeClr val="tx1"/>
                          </a:solidFill>
                        </a:rPr>
                        <a:t> del </a:t>
                      </a:r>
                      <a:r>
                        <a:rPr lang="en-US" dirty="0" err="1">
                          <a:solidFill>
                            <a:schemeClr val="tx1"/>
                          </a:solidFill>
                        </a:rPr>
                        <a:t>formato</a:t>
                      </a:r>
                      <a:r>
                        <a:rPr lang="en-US" dirty="0">
                          <a:solidFill>
                            <a:schemeClr val="tx1"/>
                          </a:solidFill>
                        </a:rPr>
                        <a:t> della BOM.</a:t>
                      </a:r>
                      <a:endParaRPr dirty="0">
                        <a:solidFill>
                          <a:schemeClr val="tx1"/>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2" name="Google Shape;242;p23" descr="image.png"/>
          <p:cNvPicPr preferRelativeResize="0"/>
          <p:nvPr/>
        </p:nvPicPr>
        <p:blipFill rotWithShape="1">
          <a:blip r:embed="rId3">
            <a:alphaModFix/>
          </a:blip>
          <a:srcRect/>
          <a:stretch/>
        </p:blipFill>
        <p:spPr>
          <a:xfrm>
            <a:off x="571500" y="2057400"/>
            <a:ext cx="5238750" cy="3619500"/>
          </a:xfrm>
          <a:prstGeom prst="rect">
            <a:avLst/>
          </a:prstGeom>
          <a:noFill/>
          <a:ln>
            <a:noFill/>
          </a:ln>
        </p:spPr>
      </p:pic>
      <p:pic>
        <p:nvPicPr>
          <p:cNvPr id="243" name="Google Shape;243;p23" descr="image.png"/>
          <p:cNvPicPr preferRelativeResize="0"/>
          <p:nvPr/>
        </p:nvPicPr>
        <p:blipFill rotWithShape="1">
          <a:blip r:embed="rId4">
            <a:alphaModFix/>
          </a:blip>
          <a:srcRect/>
          <a:stretch/>
        </p:blipFill>
        <p:spPr>
          <a:xfrm>
            <a:off x="581025" y="2066925"/>
            <a:ext cx="5219700" cy="3600450"/>
          </a:xfrm>
          <a:prstGeom prst="rect">
            <a:avLst/>
          </a:prstGeom>
          <a:noFill/>
          <a:ln>
            <a:noFill/>
          </a:ln>
        </p:spPr>
      </p:pic>
      <p:sp>
        <p:nvSpPr>
          <p:cNvPr id="244" name="Google Shape;244;p23"/>
          <p:cNvSpPr txBox="1"/>
          <p:nvPr/>
        </p:nvSpPr>
        <p:spPr>
          <a:xfrm>
            <a:off x="6381750" y="2233612"/>
            <a:ext cx="5500687" cy="2190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4" b="1" i="0" u="none" strike="noStrike" cap="none">
                <a:solidFill>
                  <a:schemeClr val="tx1"/>
                </a:solidFill>
                <a:latin typeface="Montserrat"/>
                <a:ea typeface="Montserrat"/>
                <a:cs typeface="Montserrat"/>
                <a:sym typeface="Montserrat"/>
              </a:rPr>
              <a:t>PAESI CONSIDERATI "SICURI"</a:t>
            </a:r>
            <a:endParaRPr>
              <a:solidFill>
                <a:schemeClr val="tx1"/>
              </a:solidFill>
            </a:endParaRPr>
          </a:p>
        </p:txBody>
      </p:sp>
      <p:sp>
        <p:nvSpPr>
          <p:cNvPr id="245" name="Google Shape;245;p23"/>
          <p:cNvSpPr txBox="1"/>
          <p:nvPr/>
        </p:nvSpPr>
        <p:spPr>
          <a:xfrm>
            <a:off x="6381750" y="4700587"/>
            <a:ext cx="5238750" cy="738664"/>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chemeClr val="tx1"/>
                </a:solidFill>
                <a:latin typeface="Open Sans"/>
                <a:ea typeface="Open Sans"/>
                <a:cs typeface="Open Sans"/>
                <a:sym typeface="Open Sans"/>
              </a:rPr>
              <a:t>Rileva il Paese del </a:t>
            </a:r>
            <a:r>
              <a:rPr lang="en-US" sz="1500" b="1" i="0" u="none" strike="noStrike" cap="none">
                <a:solidFill>
                  <a:schemeClr val="tx1"/>
                </a:solidFill>
                <a:latin typeface="Open Sans"/>
                <a:ea typeface="Open Sans"/>
                <a:cs typeface="Open Sans"/>
                <a:sym typeface="Open Sans"/>
              </a:rPr>
              <a:t>sito produttivo</a:t>
            </a:r>
            <a:r>
              <a:rPr lang="en-US" sz="1500" b="0" i="0" u="none" strike="noStrike" cap="none">
                <a:solidFill>
                  <a:schemeClr val="tx1"/>
                </a:solidFill>
                <a:latin typeface="Open Sans"/>
                <a:ea typeface="Open Sans"/>
                <a:cs typeface="Open Sans"/>
                <a:sym typeface="Open Sans"/>
              </a:rPr>
              <a:t> o il luogo di </a:t>
            </a:r>
            <a:r>
              <a:rPr lang="en-US" sz="1500" b="1" i="0" u="none" strike="noStrike" cap="none">
                <a:solidFill>
                  <a:schemeClr val="tx1"/>
                </a:solidFill>
                <a:latin typeface="Open Sans"/>
                <a:ea typeface="Open Sans"/>
                <a:cs typeface="Open Sans"/>
                <a:sym typeface="Open Sans"/>
              </a:rPr>
              <a:t>erogazione del servizio</a:t>
            </a:r>
            <a:r>
              <a:rPr lang="en-US" sz="1500" b="0" i="0" u="none" strike="noStrike" cap="none">
                <a:solidFill>
                  <a:schemeClr val="tx1"/>
                </a:solidFill>
                <a:latin typeface="Open Sans"/>
                <a:ea typeface="Open Sans"/>
                <a:cs typeface="Open Sans"/>
                <a:sym typeface="Open Sans"/>
              </a:rPr>
              <a:t>.</a:t>
            </a:r>
            <a:endParaRPr>
              <a:solidFill>
                <a:schemeClr val="tx1"/>
              </a:solidFill>
            </a:endParaRPr>
          </a:p>
        </p:txBody>
      </p:sp>
      <p:sp>
        <p:nvSpPr>
          <p:cNvPr id="246" name="Google Shape;246;p23"/>
          <p:cNvSpPr txBox="1"/>
          <p:nvPr/>
        </p:nvSpPr>
        <p:spPr>
          <a:xfrm>
            <a:off x="6762750" y="2605087"/>
            <a:ext cx="4857750" cy="369332"/>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chemeClr val="tx1"/>
                </a:solidFill>
                <a:latin typeface="Open Sans"/>
                <a:ea typeface="Open Sans"/>
                <a:cs typeface="Open Sans"/>
                <a:sym typeface="Open Sans"/>
              </a:rPr>
              <a:t>Italia ed Unione Europea.</a:t>
            </a:r>
            <a:endParaRPr>
              <a:solidFill>
                <a:schemeClr val="tx1"/>
              </a:solidFill>
            </a:endParaRPr>
          </a:p>
        </p:txBody>
      </p:sp>
      <p:sp>
        <p:nvSpPr>
          <p:cNvPr id="247" name="Google Shape;247;p23"/>
          <p:cNvSpPr txBox="1"/>
          <p:nvPr/>
        </p:nvSpPr>
        <p:spPr>
          <a:xfrm>
            <a:off x="6762750" y="3100387"/>
            <a:ext cx="4857750" cy="369332"/>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chemeClr val="tx1"/>
                </a:solidFill>
                <a:latin typeface="Open Sans"/>
                <a:ea typeface="Open Sans"/>
                <a:cs typeface="Open Sans"/>
                <a:sym typeface="Open Sans"/>
              </a:rPr>
              <a:t>Paesi aderenti alla NATO.</a:t>
            </a:r>
            <a:endParaRPr>
              <a:solidFill>
                <a:schemeClr val="tx1"/>
              </a:solidFill>
            </a:endParaRPr>
          </a:p>
        </p:txBody>
      </p:sp>
      <p:sp>
        <p:nvSpPr>
          <p:cNvPr id="248" name="Google Shape;248;p23"/>
          <p:cNvSpPr txBox="1"/>
          <p:nvPr/>
        </p:nvSpPr>
        <p:spPr>
          <a:xfrm>
            <a:off x="6762750" y="3595687"/>
            <a:ext cx="4857750" cy="1107996"/>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chemeClr val="tx1"/>
                </a:solidFill>
                <a:latin typeface="Open Sans"/>
                <a:ea typeface="Open Sans"/>
                <a:cs typeface="Open Sans"/>
                <a:sym typeface="Open Sans"/>
              </a:rPr>
              <a:t>Paesi con accordi di collaborazione (Allegato 3 DPCM): Australia, Corea del Sud, Giappone, Israele, Nuova Zelanda, Svizzera.</a:t>
            </a:r>
            <a:endParaRPr>
              <a:solidFill>
                <a:schemeClr val="tx1"/>
              </a:solidFill>
            </a:endParaRPr>
          </a:p>
        </p:txBody>
      </p:sp>
      <p:sp>
        <p:nvSpPr>
          <p:cNvPr id="249" name="Google Shape;249;p23"/>
          <p:cNvSpPr txBox="1"/>
          <p:nvPr/>
        </p:nvSpPr>
        <p:spPr>
          <a:xfrm>
            <a:off x="762000" y="571500"/>
            <a:ext cx="11401425" cy="495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150" b="1" i="0" u="none" strike="noStrike" cap="none">
                <a:solidFill>
                  <a:srgbClr val="2EC4B6"/>
                </a:solidFill>
                <a:latin typeface="Montserrat"/>
                <a:ea typeface="Montserrat"/>
                <a:cs typeface="Montserrat"/>
                <a:sym typeface="Montserrat"/>
              </a:rPr>
              <a:t>NAZIONALITÀ DELLA TECNOLOGIA</a:t>
            </a:r>
            <a:endParaRPr/>
          </a:p>
        </p:txBody>
      </p:sp>
      <p:sp>
        <p:nvSpPr>
          <p:cNvPr id="250" name="Google Shape;250;p23"/>
          <p:cNvSpPr/>
          <p:nvPr/>
        </p:nvSpPr>
        <p:spPr>
          <a:xfrm>
            <a:off x="571500" y="571500"/>
            <a:ext cx="57150" cy="495300"/>
          </a:xfrm>
          <a:prstGeom prst="rect">
            <a:avLst/>
          </a:prstGeom>
          <a:solidFill>
            <a:srgbClr val="2EC4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51" name="Google Shape;251;p23" descr="image.png"/>
          <p:cNvPicPr preferRelativeResize="0"/>
          <p:nvPr/>
        </p:nvPicPr>
        <p:blipFill rotWithShape="1">
          <a:blip r:embed="rId5">
            <a:alphaModFix/>
          </a:blip>
          <a:srcRect/>
          <a:stretch/>
        </p:blipFill>
        <p:spPr>
          <a:xfrm>
            <a:off x="6381750" y="2605087"/>
            <a:ext cx="228600" cy="247650"/>
          </a:xfrm>
          <a:prstGeom prst="rect">
            <a:avLst/>
          </a:prstGeom>
          <a:noFill/>
          <a:ln>
            <a:noFill/>
          </a:ln>
        </p:spPr>
      </p:pic>
      <p:pic>
        <p:nvPicPr>
          <p:cNvPr id="252" name="Google Shape;252;p23" descr="image.png"/>
          <p:cNvPicPr preferRelativeResize="0"/>
          <p:nvPr/>
        </p:nvPicPr>
        <p:blipFill rotWithShape="1">
          <a:blip r:embed="rId5">
            <a:alphaModFix/>
          </a:blip>
          <a:srcRect/>
          <a:stretch/>
        </p:blipFill>
        <p:spPr>
          <a:xfrm>
            <a:off x="6381750" y="3100387"/>
            <a:ext cx="228600" cy="247650"/>
          </a:xfrm>
          <a:prstGeom prst="rect">
            <a:avLst/>
          </a:prstGeom>
          <a:noFill/>
          <a:ln>
            <a:noFill/>
          </a:ln>
        </p:spPr>
      </p:pic>
      <p:pic>
        <p:nvPicPr>
          <p:cNvPr id="253" name="Google Shape;253;p23" descr="image.png"/>
          <p:cNvPicPr preferRelativeResize="0"/>
          <p:nvPr/>
        </p:nvPicPr>
        <p:blipFill rotWithShape="1">
          <a:blip r:embed="rId5">
            <a:alphaModFix/>
          </a:blip>
          <a:srcRect/>
          <a:stretch/>
        </p:blipFill>
        <p:spPr>
          <a:xfrm>
            <a:off x="6381750" y="3595687"/>
            <a:ext cx="228600" cy="247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9" name="Google Shape;259;p24" descr="image.png"/>
          <p:cNvPicPr preferRelativeResize="0"/>
          <p:nvPr/>
        </p:nvPicPr>
        <p:blipFill rotWithShape="1">
          <a:blip r:embed="rId3">
            <a:alphaModFix/>
          </a:blip>
          <a:srcRect/>
          <a:stretch/>
        </p:blipFill>
        <p:spPr>
          <a:xfrm>
            <a:off x="571500" y="1971675"/>
            <a:ext cx="11049000" cy="3790950"/>
          </a:xfrm>
          <a:prstGeom prst="rect">
            <a:avLst/>
          </a:prstGeom>
          <a:noFill/>
          <a:ln>
            <a:noFill/>
          </a:ln>
        </p:spPr>
      </p:pic>
      <p:sp>
        <p:nvSpPr>
          <p:cNvPr id="260" name="Google Shape;260;p24"/>
          <p:cNvSpPr txBox="1"/>
          <p:nvPr/>
        </p:nvSpPr>
        <p:spPr>
          <a:xfrm>
            <a:off x="904875" y="2305050"/>
            <a:ext cx="10901362" cy="2762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2EC4B6"/>
                </a:solidFill>
                <a:latin typeface="Montserrat"/>
                <a:ea typeface="Montserrat"/>
                <a:cs typeface="Montserrat"/>
                <a:sym typeface="Montserrat"/>
              </a:rPr>
              <a:t>VERIFICA DELLA PROVENIENZA</a:t>
            </a:r>
            <a:endParaRPr/>
          </a:p>
        </p:txBody>
      </p:sp>
      <p:sp>
        <p:nvSpPr>
          <p:cNvPr id="261" name="Google Shape;261;p24"/>
          <p:cNvSpPr txBox="1"/>
          <p:nvPr/>
        </p:nvSpPr>
        <p:spPr>
          <a:xfrm>
            <a:off x="904875" y="2771775"/>
            <a:ext cx="10382250" cy="369332"/>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chemeClr val="tx1"/>
                </a:solidFill>
                <a:latin typeface="Open Sans"/>
                <a:ea typeface="Open Sans"/>
                <a:cs typeface="Open Sans"/>
                <a:sym typeface="Open Sans"/>
              </a:rPr>
              <a:t>Per ogni componente di Livello 1, deve essere indicato:</a:t>
            </a:r>
            <a:endParaRPr>
              <a:solidFill>
                <a:schemeClr val="tx1"/>
              </a:solidFill>
            </a:endParaRPr>
          </a:p>
        </p:txBody>
      </p:sp>
      <p:sp>
        <p:nvSpPr>
          <p:cNvPr id="262" name="Google Shape;262;p24"/>
          <p:cNvSpPr txBox="1"/>
          <p:nvPr/>
        </p:nvSpPr>
        <p:spPr>
          <a:xfrm>
            <a:off x="904875" y="4895850"/>
            <a:ext cx="10382250" cy="369332"/>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chemeClr val="tx1"/>
                </a:solidFill>
                <a:latin typeface="Open Sans"/>
                <a:ea typeface="Open Sans"/>
                <a:cs typeface="Open Sans"/>
                <a:sym typeface="Open Sans"/>
              </a:rPr>
              <a:t>Tutti i componenti devono appartenere ai Paesi sicuri per ottenere il punteggio.</a:t>
            </a:r>
            <a:endParaRPr>
              <a:solidFill>
                <a:schemeClr val="tx1"/>
              </a:solidFill>
            </a:endParaRPr>
          </a:p>
        </p:txBody>
      </p:sp>
      <p:sp>
        <p:nvSpPr>
          <p:cNvPr id="263" name="Google Shape;263;p24"/>
          <p:cNvSpPr/>
          <p:nvPr/>
        </p:nvSpPr>
        <p:spPr>
          <a:xfrm>
            <a:off x="904875" y="4752975"/>
            <a:ext cx="10382250" cy="9525"/>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tx1"/>
              </a:solidFill>
              <a:latin typeface="Calibri"/>
              <a:ea typeface="Calibri"/>
              <a:cs typeface="Calibri"/>
              <a:sym typeface="Calibri"/>
            </a:endParaRPr>
          </a:p>
        </p:txBody>
      </p:sp>
      <p:sp>
        <p:nvSpPr>
          <p:cNvPr id="264" name="Google Shape;264;p24"/>
          <p:cNvSpPr txBox="1"/>
          <p:nvPr/>
        </p:nvSpPr>
        <p:spPr>
          <a:xfrm>
            <a:off x="1285875" y="3267075"/>
            <a:ext cx="10001250" cy="369332"/>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chemeClr val="tx1"/>
                </a:solidFill>
                <a:latin typeface="Open Sans"/>
                <a:ea typeface="Open Sans"/>
                <a:cs typeface="Open Sans"/>
                <a:sym typeface="Open Sans"/>
              </a:rPr>
              <a:t>Campo </a:t>
            </a:r>
            <a:r>
              <a:rPr lang="en-US" sz="1500" b="1" i="0" u="none" strike="noStrike" cap="none">
                <a:solidFill>
                  <a:schemeClr val="tx1"/>
                </a:solidFill>
                <a:latin typeface="Open Sans"/>
                <a:ea typeface="Open Sans"/>
                <a:cs typeface="Open Sans"/>
                <a:sym typeface="Open Sans"/>
              </a:rPr>
              <a:t>Manufacturer</a:t>
            </a:r>
            <a:r>
              <a:rPr lang="en-US" sz="1500" b="0" i="0" u="none" strike="noStrike" cap="none">
                <a:solidFill>
                  <a:schemeClr val="tx1"/>
                </a:solidFill>
                <a:latin typeface="Open Sans"/>
                <a:ea typeface="Open Sans"/>
                <a:cs typeface="Open Sans"/>
                <a:sym typeface="Open Sans"/>
              </a:rPr>
              <a:t>: Sede del sito produttivo fisico.</a:t>
            </a:r>
            <a:endParaRPr>
              <a:solidFill>
                <a:schemeClr val="tx1"/>
              </a:solidFill>
            </a:endParaRPr>
          </a:p>
        </p:txBody>
      </p:sp>
      <p:sp>
        <p:nvSpPr>
          <p:cNvPr id="265" name="Google Shape;265;p24"/>
          <p:cNvSpPr txBox="1"/>
          <p:nvPr/>
        </p:nvSpPr>
        <p:spPr>
          <a:xfrm>
            <a:off x="1285875" y="3762375"/>
            <a:ext cx="10001250" cy="369332"/>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chemeClr val="tx1"/>
                </a:solidFill>
                <a:latin typeface="Open Sans"/>
                <a:ea typeface="Open Sans"/>
                <a:cs typeface="Open Sans"/>
                <a:sym typeface="Open Sans"/>
              </a:rPr>
              <a:t>Campo </a:t>
            </a:r>
            <a:r>
              <a:rPr lang="en-US" sz="1500" b="1" i="0" u="none" strike="noStrike" cap="none">
                <a:solidFill>
                  <a:schemeClr val="tx1"/>
                </a:solidFill>
                <a:latin typeface="Open Sans"/>
                <a:ea typeface="Open Sans"/>
                <a:cs typeface="Open Sans"/>
                <a:sym typeface="Open Sans"/>
              </a:rPr>
              <a:t>Provider</a:t>
            </a:r>
            <a:r>
              <a:rPr lang="en-US" sz="1500" b="0" i="0" u="none" strike="noStrike" cap="none">
                <a:solidFill>
                  <a:schemeClr val="tx1"/>
                </a:solidFill>
                <a:latin typeface="Open Sans"/>
                <a:ea typeface="Open Sans"/>
                <a:cs typeface="Open Sans"/>
                <a:sym typeface="Open Sans"/>
              </a:rPr>
              <a:t>: Sede dell'infrastruttura di erogazione.</a:t>
            </a:r>
            <a:endParaRPr>
              <a:solidFill>
                <a:schemeClr val="tx1"/>
              </a:solidFill>
            </a:endParaRPr>
          </a:p>
        </p:txBody>
      </p:sp>
      <p:sp>
        <p:nvSpPr>
          <p:cNvPr id="266" name="Google Shape;266;p24"/>
          <p:cNvSpPr txBox="1"/>
          <p:nvPr/>
        </p:nvSpPr>
        <p:spPr>
          <a:xfrm>
            <a:off x="1285875" y="4257675"/>
            <a:ext cx="10001250" cy="369332"/>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chemeClr val="tx1"/>
                </a:solidFill>
                <a:latin typeface="Open Sans"/>
                <a:ea typeface="Open Sans"/>
                <a:cs typeface="Open Sans"/>
                <a:sym typeface="Open Sans"/>
              </a:rPr>
              <a:t>Sottocampo </a:t>
            </a:r>
            <a:r>
              <a:rPr lang="en-US" sz="1500" b="1" i="0" u="none" strike="noStrike" cap="none">
                <a:solidFill>
                  <a:schemeClr val="tx1"/>
                </a:solidFill>
                <a:latin typeface="Open Sans"/>
                <a:ea typeface="Open Sans"/>
                <a:cs typeface="Open Sans"/>
                <a:sym typeface="Open Sans"/>
              </a:rPr>
              <a:t>address.country</a:t>
            </a:r>
            <a:r>
              <a:rPr lang="en-US" sz="1500" b="0" i="0" u="none" strike="noStrike" cap="none">
                <a:solidFill>
                  <a:schemeClr val="tx1"/>
                </a:solidFill>
                <a:latin typeface="Open Sans"/>
                <a:ea typeface="Open Sans"/>
                <a:cs typeface="Open Sans"/>
                <a:sym typeface="Open Sans"/>
              </a:rPr>
              <a:t>: Codice Paese standard.</a:t>
            </a:r>
            <a:endParaRPr>
              <a:solidFill>
                <a:schemeClr val="tx1"/>
              </a:solidFill>
            </a:endParaRPr>
          </a:p>
        </p:txBody>
      </p:sp>
      <p:sp>
        <p:nvSpPr>
          <p:cNvPr id="267" name="Google Shape;267;p24"/>
          <p:cNvSpPr txBox="1"/>
          <p:nvPr/>
        </p:nvSpPr>
        <p:spPr>
          <a:xfrm>
            <a:off x="762000" y="571500"/>
            <a:ext cx="11401425" cy="495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150" b="1" i="0" u="none" strike="noStrike" cap="none">
                <a:solidFill>
                  <a:srgbClr val="2EC4B6"/>
                </a:solidFill>
                <a:latin typeface="Montserrat"/>
                <a:ea typeface="Montserrat"/>
                <a:cs typeface="Montserrat"/>
                <a:sym typeface="Montserrat"/>
              </a:rPr>
              <a:t>CRITERI VALUTATIVI NELLA BOM</a:t>
            </a:r>
            <a:endParaRPr/>
          </a:p>
        </p:txBody>
      </p:sp>
      <p:sp>
        <p:nvSpPr>
          <p:cNvPr id="268" name="Google Shape;268;p24"/>
          <p:cNvSpPr/>
          <p:nvPr/>
        </p:nvSpPr>
        <p:spPr>
          <a:xfrm>
            <a:off x="571500" y="571500"/>
            <a:ext cx="57150" cy="495300"/>
          </a:xfrm>
          <a:prstGeom prst="rect">
            <a:avLst/>
          </a:prstGeom>
          <a:solidFill>
            <a:srgbClr val="2EC4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69" name="Google Shape;269;p24" descr="image.png"/>
          <p:cNvPicPr preferRelativeResize="0"/>
          <p:nvPr/>
        </p:nvPicPr>
        <p:blipFill rotWithShape="1">
          <a:blip r:embed="rId4">
            <a:alphaModFix/>
          </a:blip>
          <a:srcRect/>
          <a:stretch/>
        </p:blipFill>
        <p:spPr>
          <a:xfrm>
            <a:off x="904875" y="3267075"/>
            <a:ext cx="228600" cy="247650"/>
          </a:xfrm>
          <a:prstGeom prst="rect">
            <a:avLst/>
          </a:prstGeom>
          <a:noFill/>
          <a:ln>
            <a:noFill/>
          </a:ln>
        </p:spPr>
      </p:pic>
      <p:pic>
        <p:nvPicPr>
          <p:cNvPr id="270" name="Google Shape;270;p24" descr="image.png"/>
          <p:cNvPicPr preferRelativeResize="0"/>
          <p:nvPr/>
        </p:nvPicPr>
        <p:blipFill rotWithShape="1">
          <a:blip r:embed="rId4">
            <a:alphaModFix/>
          </a:blip>
          <a:srcRect/>
          <a:stretch/>
        </p:blipFill>
        <p:spPr>
          <a:xfrm>
            <a:off x="904875" y="3762375"/>
            <a:ext cx="228600" cy="247650"/>
          </a:xfrm>
          <a:prstGeom prst="rect">
            <a:avLst/>
          </a:prstGeom>
          <a:noFill/>
          <a:ln>
            <a:noFill/>
          </a:ln>
        </p:spPr>
      </p:pic>
      <p:pic>
        <p:nvPicPr>
          <p:cNvPr id="271" name="Google Shape;271;p24" descr="image.png"/>
          <p:cNvPicPr preferRelativeResize="0"/>
          <p:nvPr/>
        </p:nvPicPr>
        <p:blipFill rotWithShape="1">
          <a:blip r:embed="rId4">
            <a:alphaModFix/>
          </a:blip>
          <a:srcRect/>
          <a:stretch/>
        </p:blipFill>
        <p:spPr>
          <a:xfrm>
            <a:off x="904875" y="4257675"/>
            <a:ext cx="228600" cy="247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Google Shape;277;p25"/>
          <p:cNvSpPr txBox="1"/>
          <p:nvPr/>
        </p:nvSpPr>
        <p:spPr>
          <a:xfrm>
            <a:off x="1905000" y="2476648"/>
            <a:ext cx="8763000" cy="1745093"/>
          </a:xfrm>
          <a:prstGeom prst="rect">
            <a:avLst/>
          </a:prstGeom>
          <a:noFill/>
          <a:ln>
            <a:noFill/>
          </a:ln>
        </p:spPr>
        <p:txBody>
          <a:bodyPr spcFirstLastPara="1" wrap="square" lIns="0" tIns="0" rIns="0" bIns="0" anchor="t" anchorCtr="0">
            <a:spAutoFit/>
          </a:bodyPr>
          <a:lstStyle/>
          <a:p>
            <a:pPr marL="0" marR="0" lvl="0" indent="0" algn="l" rtl="0">
              <a:lnSpc>
                <a:spcPct val="139962"/>
              </a:lnSpc>
              <a:spcBef>
                <a:spcPts val="0"/>
              </a:spcBef>
              <a:spcAft>
                <a:spcPts val="0"/>
              </a:spcAft>
              <a:buNone/>
            </a:pPr>
            <a:r>
              <a:rPr lang="en-US" sz="2700" b="0" i="0" u="none" strike="noStrike" cap="none">
                <a:solidFill>
                  <a:schemeClr val="tx1"/>
                </a:solidFill>
                <a:latin typeface="Montserrat"/>
                <a:ea typeface="Montserrat"/>
                <a:cs typeface="Montserrat"/>
                <a:sym typeface="Montserrat"/>
              </a:rPr>
              <a:t>"Le stazioni appaltanti </a:t>
            </a:r>
            <a:r>
              <a:rPr lang="en-US" sz="2700" b="1" i="0" u="none" strike="noStrike" cap="none">
                <a:solidFill>
                  <a:schemeClr val="tx1"/>
                </a:solidFill>
                <a:latin typeface="Montserrat"/>
                <a:ea typeface="Montserrat"/>
                <a:cs typeface="Montserrat"/>
                <a:sym typeface="Montserrat"/>
              </a:rPr>
              <a:t>devono espressamente inserire</a:t>
            </a:r>
            <a:r>
              <a:rPr lang="en-US" sz="2700" b="0" i="0" u="none" strike="noStrike" cap="none">
                <a:solidFill>
                  <a:schemeClr val="tx1"/>
                </a:solidFill>
                <a:latin typeface="Montserrat"/>
                <a:ea typeface="Montserrat"/>
                <a:cs typeface="Montserrat"/>
                <a:sym typeface="Montserrat"/>
              </a:rPr>
              <a:t> nei documenti di gara il riferimento alla premialità."</a:t>
            </a:r>
            <a:endParaRPr>
              <a:solidFill>
                <a:schemeClr val="tx1"/>
              </a:solidFill>
            </a:endParaRPr>
          </a:p>
        </p:txBody>
      </p:sp>
      <p:sp>
        <p:nvSpPr>
          <p:cNvPr id="278" name="Google Shape;278;p25"/>
          <p:cNvSpPr/>
          <p:nvPr/>
        </p:nvSpPr>
        <p:spPr>
          <a:xfrm>
            <a:off x="1524000" y="2476648"/>
            <a:ext cx="95250" cy="1439912"/>
          </a:xfrm>
          <a:prstGeom prst="rect">
            <a:avLst/>
          </a:prstGeom>
          <a:solidFill>
            <a:srgbClr val="2EC4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tx1"/>
              </a:solidFill>
              <a:latin typeface="Calibri"/>
              <a:ea typeface="Calibri"/>
              <a:cs typeface="Calibri"/>
              <a:sym typeface="Calibri"/>
            </a:endParaRPr>
          </a:p>
        </p:txBody>
      </p:sp>
      <p:sp>
        <p:nvSpPr>
          <p:cNvPr id="279" name="Google Shape;279;p25"/>
          <p:cNvSpPr txBox="1"/>
          <p:nvPr/>
        </p:nvSpPr>
        <p:spPr>
          <a:xfrm>
            <a:off x="1524000" y="4297560"/>
            <a:ext cx="9144000" cy="886397"/>
          </a:xfrm>
          <a:prstGeom prst="rect">
            <a:avLst/>
          </a:prstGeom>
          <a:noFill/>
          <a:ln>
            <a:noFill/>
          </a:ln>
        </p:spPr>
        <p:txBody>
          <a:bodyPr spcFirstLastPara="1" wrap="square" lIns="0" tIns="0" rIns="0" bIns="0" anchor="t" anchorCtr="0">
            <a:spAutoFit/>
          </a:bodyPr>
          <a:lstStyle/>
          <a:p>
            <a:pPr marL="0" marR="0" lvl="0" indent="0" algn="l" rtl="0">
              <a:lnSpc>
                <a:spcPct val="159944"/>
              </a:lnSpc>
              <a:spcBef>
                <a:spcPts val="0"/>
              </a:spcBef>
              <a:spcAft>
                <a:spcPts val="0"/>
              </a:spcAft>
              <a:buNone/>
            </a:pPr>
            <a:r>
              <a:rPr lang="en-US" sz="1800" b="0" i="0" u="none" strike="noStrike" cap="none">
                <a:solidFill>
                  <a:schemeClr val="tx1"/>
                </a:solidFill>
                <a:latin typeface="Open Sans"/>
                <a:ea typeface="Open Sans"/>
                <a:cs typeface="Open Sans"/>
                <a:sym typeface="Open Sans"/>
              </a:rPr>
              <a:t>L'obbligo sussiste per tutti i soggetti Perimetro, inclusi i </a:t>
            </a:r>
            <a:r>
              <a:rPr lang="en-US" sz="1800" b="1" i="0" u="none" strike="noStrike" cap="none">
                <a:solidFill>
                  <a:schemeClr val="tx1"/>
                </a:solidFill>
                <a:latin typeface="Open Sans"/>
                <a:ea typeface="Open Sans"/>
                <a:cs typeface="Open Sans"/>
                <a:sym typeface="Open Sans"/>
              </a:rPr>
              <a:t>soggetti privati</a:t>
            </a:r>
            <a:r>
              <a:rPr lang="en-US" sz="1800" b="0" i="0" u="none" strike="noStrike" cap="none">
                <a:solidFill>
                  <a:schemeClr val="tx1"/>
                </a:solidFill>
                <a:latin typeface="Open Sans"/>
                <a:ea typeface="Open Sans"/>
                <a:cs typeface="Open Sans"/>
                <a:sym typeface="Open Sans"/>
              </a:rPr>
              <a:t> anche se non vincolati dal Codice degli Appalti (D.Lgs. 36/2023).</a:t>
            </a:r>
            <a:endParaRPr>
              <a:solidFill>
                <a:schemeClr val="tx1"/>
              </a:solidFill>
            </a:endParaRPr>
          </a:p>
        </p:txBody>
      </p:sp>
      <p:sp>
        <p:nvSpPr>
          <p:cNvPr id="280" name="Google Shape;280;p25"/>
          <p:cNvSpPr txBox="1"/>
          <p:nvPr/>
        </p:nvSpPr>
        <p:spPr>
          <a:xfrm>
            <a:off x="762000" y="571500"/>
            <a:ext cx="11401425" cy="495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150" b="1" i="0" u="none" strike="noStrike" cap="none">
                <a:solidFill>
                  <a:srgbClr val="2EC4B6"/>
                </a:solidFill>
                <a:latin typeface="Montserrat"/>
                <a:ea typeface="Montserrat"/>
                <a:cs typeface="Montserrat"/>
                <a:sym typeface="Montserrat"/>
              </a:rPr>
              <a:t>OBBLIGATORIETÀ DEL CRITERIO</a:t>
            </a:r>
            <a:endParaRPr/>
          </a:p>
        </p:txBody>
      </p:sp>
      <p:sp>
        <p:nvSpPr>
          <p:cNvPr id="281" name="Google Shape;281;p25"/>
          <p:cNvSpPr/>
          <p:nvPr/>
        </p:nvSpPr>
        <p:spPr>
          <a:xfrm>
            <a:off x="571500" y="571500"/>
            <a:ext cx="57150" cy="495300"/>
          </a:xfrm>
          <a:prstGeom prst="rect">
            <a:avLst/>
          </a:prstGeom>
          <a:solidFill>
            <a:srgbClr val="2EC4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7" name="Google Shape;287;p26"/>
          <p:cNvSpPr txBox="1"/>
          <p:nvPr/>
        </p:nvSpPr>
        <p:spPr>
          <a:xfrm>
            <a:off x="571500" y="3009900"/>
            <a:ext cx="981075" cy="1714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3500" b="1" i="0" u="none" strike="noStrike" cap="none">
                <a:solidFill>
                  <a:srgbClr val="2EC4B6"/>
                </a:solidFill>
                <a:latin typeface="Open Sans"/>
                <a:ea typeface="Open Sans"/>
                <a:cs typeface="Open Sans"/>
                <a:sym typeface="Open Sans"/>
              </a:rPr>
              <a:t>8</a:t>
            </a:r>
            <a:endParaRPr/>
          </a:p>
        </p:txBody>
      </p:sp>
      <p:sp>
        <p:nvSpPr>
          <p:cNvPr id="288" name="Google Shape;288;p26"/>
          <p:cNvSpPr txBox="1"/>
          <p:nvPr/>
        </p:nvSpPr>
        <p:spPr>
          <a:xfrm>
            <a:off x="1933575" y="2671762"/>
            <a:ext cx="8941117" cy="2190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4" b="1" i="0" u="none" strike="noStrike" cap="none">
                <a:solidFill>
                  <a:schemeClr val="tx1"/>
                </a:solidFill>
                <a:latin typeface="Montserrat"/>
                <a:ea typeface="Montserrat"/>
                <a:cs typeface="Montserrat"/>
                <a:sym typeface="Montserrat"/>
              </a:rPr>
              <a:t>PUNTI "ON/OFF"</a:t>
            </a:r>
            <a:endParaRPr>
              <a:solidFill>
                <a:schemeClr val="tx1"/>
              </a:solidFill>
            </a:endParaRPr>
          </a:p>
        </p:txBody>
      </p:sp>
      <p:sp>
        <p:nvSpPr>
          <p:cNvPr id="289" name="Google Shape;289;p26"/>
          <p:cNvSpPr txBox="1"/>
          <p:nvPr/>
        </p:nvSpPr>
        <p:spPr>
          <a:xfrm>
            <a:off x="1933575" y="3081337"/>
            <a:ext cx="8515350" cy="369332"/>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chemeClr val="tx1"/>
                </a:solidFill>
                <a:latin typeface="Open Sans"/>
                <a:ea typeface="Open Sans"/>
                <a:cs typeface="Open Sans"/>
                <a:sym typeface="Open Sans"/>
              </a:rPr>
              <a:t>Il punteggio è fisso e </a:t>
            </a:r>
            <a:r>
              <a:rPr lang="en-US" sz="1500" b="1" i="0" u="none" strike="noStrike" cap="none">
                <a:solidFill>
                  <a:schemeClr val="tx1"/>
                </a:solidFill>
                <a:latin typeface="Open Sans"/>
                <a:ea typeface="Open Sans"/>
                <a:cs typeface="Open Sans"/>
                <a:sym typeface="Open Sans"/>
              </a:rPr>
              <a:t>non frazionabile</a:t>
            </a:r>
            <a:r>
              <a:rPr lang="en-US" sz="1500" b="0" i="0" u="none" strike="noStrike" cap="none">
                <a:solidFill>
                  <a:schemeClr val="tx1"/>
                </a:solidFill>
                <a:latin typeface="Open Sans"/>
                <a:ea typeface="Open Sans"/>
                <a:cs typeface="Open Sans"/>
                <a:sym typeface="Open Sans"/>
              </a:rPr>
              <a:t>.</a:t>
            </a:r>
            <a:endParaRPr>
              <a:solidFill>
                <a:schemeClr val="tx1"/>
              </a:solidFill>
            </a:endParaRPr>
          </a:p>
        </p:txBody>
      </p:sp>
      <p:sp>
        <p:nvSpPr>
          <p:cNvPr id="290" name="Google Shape;290;p26"/>
          <p:cNvSpPr txBox="1"/>
          <p:nvPr/>
        </p:nvSpPr>
        <p:spPr>
          <a:xfrm>
            <a:off x="1933575" y="3576637"/>
            <a:ext cx="8515350" cy="738664"/>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chemeClr val="tx1"/>
                </a:solidFill>
                <a:latin typeface="Open Sans"/>
                <a:ea typeface="Open Sans"/>
                <a:cs typeface="Open Sans"/>
                <a:sym typeface="Open Sans"/>
              </a:rPr>
              <a:t>Si applica integralmente se </a:t>
            </a:r>
            <a:r>
              <a:rPr lang="en-US" sz="1500" b="1" i="0" u="none" strike="noStrike" cap="none">
                <a:solidFill>
                  <a:schemeClr val="tx1"/>
                </a:solidFill>
                <a:latin typeface="Open Sans"/>
                <a:ea typeface="Open Sans"/>
                <a:cs typeface="Open Sans"/>
                <a:sym typeface="Open Sans"/>
              </a:rPr>
              <a:t>ogni</a:t>
            </a:r>
            <a:r>
              <a:rPr lang="en-US" sz="1500" b="0" i="0" u="none" strike="noStrike" cap="none">
                <a:solidFill>
                  <a:schemeClr val="tx1"/>
                </a:solidFill>
                <a:latin typeface="Open Sans"/>
                <a:ea typeface="Open Sans"/>
                <a:cs typeface="Open Sans"/>
                <a:sym typeface="Open Sans"/>
              </a:rPr>
              <a:t> componente/servizio di Livello 1 rispetta i requisiti di nazionalità.</a:t>
            </a:r>
            <a:endParaRPr>
              <a:solidFill>
                <a:schemeClr val="tx1"/>
              </a:solidFill>
            </a:endParaRPr>
          </a:p>
        </p:txBody>
      </p:sp>
      <p:sp>
        <p:nvSpPr>
          <p:cNvPr id="291" name="Google Shape;291;p26"/>
          <p:cNvSpPr txBox="1"/>
          <p:nvPr/>
        </p:nvSpPr>
        <p:spPr>
          <a:xfrm>
            <a:off x="1933575" y="4071937"/>
            <a:ext cx="8515350" cy="369332"/>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chemeClr val="tx1"/>
                </a:solidFill>
                <a:latin typeface="Open Sans"/>
                <a:ea typeface="Open Sans"/>
                <a:cs typeface="Open Sans"/>
                <a:sym typeface="Open Sans"/>
              </a:rPr>
              <a:t>Se un solo componente non è conforme, il punteggio attribuito è 0.</a:t>
            </a:r>
            <a:endParaRPr>
              <a:solidFill>
                <a:schemeClr val="tx1"/>
              </a:solidFill>
            </a:endParaRPr>
          </a:p>
        </p:txBody>
      </p:sp>
      <p:sp>
        <p:nvSpPr>
          <p:cNvPr id="292" name="Google Shape;292;p26"/>
          <p:cNvSpPr txBox="1"/>
          <p:nvPr/>
        </p:nvSpPr>
        <p:spPr>
          <a:xfrm>
            <a:off x="1933575" y="4567237"/>
            <a:ext cx="8515350" cy="369332"/>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1" i="0" u="none" strike="noStrike" cap="none">
                <a:solidFill>
                  <a:schemeClr val="tx1"/>
                </a:solidFill>
                <a:latin typeface="Open Sans"/>
                <a:ea typeface="Open Sans"/>
                <a:cs typeface="Open Sans"/>
                <a:sym typeface="Open Sans"/>
              </a:rPr>
              <a:t>NB: Nei casi di interessi strategici, il punteggio economico è limitato al 10%.</a:t>
            </a:r>
            <a:endParaRPr>
              <a:solidFill>
                <a:schemeClr val="tx1"/>
              </a:solidFill>
            </a:endParaRPr>
          </a:p>
        </p:txBody>
      </p:sp>
      <p:sp>
        <p:nvSpPr>
          <p:cNvPr id="293" name="Google Shape;293;p26"/>
          <p:cNvSpPr txBox="1"/>
          <p:nvPr/>
        </p:nvSpPr>
        <p:spPr>
          <a:xfrm>
            <a:off x="762000" y="539602"/>
            <a:ext cx="11401500" cy="969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3150" b="1">
                <a:solidFill>
                  <a:srgbClr val="2EC4B6"/>
                </a:solidFill>
                <a:latin typeface="Montserrat"/>
                <a:ea typeface="Montserrat"/>
                <a:cs typeface="Montserrat"/>
                <a:sym typeface="Montserrat"/>
              </a:rPr>
              <a:t>MODALITÀ DI CALCOLO E PONDERAZIONE DEL CRITERIO DI PREMIALITÀ</a:t>
            </a:r>
            <a:endParaRPr sz="3150" b="1">
              <a:solidFill>
                <a:srgbClr val="2EC4B6"/>
              </a:solidFill>
              <a:latin typeface="Montserrat"/>
              <a:ea typeface="Montserrat"/>
              <a:cs typeface="Montserrat"/>
              <a:sym typeface="Montserrat"/>
            </a:endParaRPr>
          </a:p>
        </p:txBody>
      </p:sp>
      <p:sp>
        <p:nvSpPr>
          <p:cNvPr id="294" name="Google Shape;294;p26"/>
          <p:cNvSpPr/>
          <p:nvPr/>
        </p:nvSpPr>
        <p:spPr>
          <a:xfrm>
            <a:off x="571500" y="571500"/>
            <a:ext cx="57150" cy="495300"/>
          </a:xfrm>
          <a:prstGeom prst="rect">
            <a:avLst/>
          </a:prstGeom>
          <a:solidFill>
            <a:srgbClr val="2EC4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300" name="Google Shape;300;p27" descr="image.png"/>
          <p:cNvPicPr preferRelativeResize="0"/>
          <p:nvPr/>
        </p:nvPicPr>
        <p:blipFill rotWithShape="1">
          <a:blip r:embed="rId3">
            <a:alphaModFix/>
          </a:blip>
          <a:srcRect/>
          <a:stretch/>
        </p:blipFill>
        <p:spPr>
          <a:xfrm>
            <a:off x="628650" y="931766"/>
            <a:ext cx="5381625" cy="5018075"/>
          </a:xfrm>
          <a:prstGeom prst="rect">
            <a:avLst/>
          </a:prstGeom>
          <a:noFill/>
          <a:ln>
            <a:noFill/>
          </a:ln>
        </p:spPr>
      </p:pic>
      <p:pic>
        <p:nvPicPr>
          <p:cNvPr id="301" name="Google Shape;301;p27" descr="image.png"/>
          <p:cNvPicPr preferRelativeResize="0"/>
          <p:nvPr/>
        </p:nvPicPr>
        <p:blipFill rotWithShape="1">
          <a:blip r:embed="rId3">
            <a:alphaModFix/>
          </a:blip>
          <a:srcRect/>
          <a:stretch/>
        </p:blipFill>
        <p:spPr>
          <a:xfrm>
            <a:off x="6238875" y="931768"/>
            <a:ext cx="5381625" cy="5018075"/>
          </a:xfrm>
          <a:prstGeom prst="rect">
            <a:avLst/>
          </a:prstGeom>
          <a:noFill/>
          <a:ln>
            <a:noFill/>
          </a:ln>
        </p:spPr>
      </p:pic>
      <p:sp>
        <p:nvSpPr>
          <p:cNvPr id="302" name="Google Shape;302;p27"/>
          <p:cNvSpPr txBox="1"/>
          <p:nvPr/>
        </p:nvSpPr>
        <p:spPr>
          <a:xfrm>
            <a:off x="904875" y="1129034"/>
            <a:ext cx="4950600" cy="277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2EC4B6"/>
                </a:solidFill>
                <a:latin typeface="Montserrat"/>
                <a:ea typeface="Montserrat"/>
                <a:cs typeface="Montserrat"/>
                <a:sym typeface="Montserrat"/>
              </a:rPr>
              <a:t>IPOTESI 1: GENERALE</a:t>
            </a:r>
            <a:endParaRPr/>
          </a:p>
        </p:txBody>
      </p:sp>
      <p:pic>
        <p:nvPicPr>
          <p:cNvPr id="303" name="Google Shape;303;p27" descr="image.png"/>
          <p:cNvPicPr preferRelativeResize="0"/>
          <p:nvPr/>
        </p:nvPicPr>
        <p:blipFill rotWithShape="1">
          <a:blip r:embed="rId4">
            <a:alphaModFix/>
          </a:blip>
          <a:srcRect l="-127190" t="70830" r="127190" b="-70830"/>
          <a:stretch/>
        </p:blipFill>
        <p:spPr>
          <a:xfrm>
            <a:off x="904875" y="2940405"/>
            <a:ext cx="4714875" cy="1260871"/>
          </a:xfrm>
          <a:prstGeom prst="rect">
            <a:avLst/>
          </a:prstGeom>
          <a:noFill/>
          <a:ln>
            <a:noFill/>
          </a:ln>
        </p:spPr>
      </p:pic>
      <p:sp>
        <p:nvSpPr>
          <p:cNvPr id="304" name="Google Shape;304;p27"/>
          <p:cNvSpPr txBox="1"/>
          <p:nvPr/>
        </p:nvSpPr>
        <p:spPr>
          <a:xfrm>
            <a:off x="6556300" y="1129518"/>
            <a:ext cx="4950600" cy="277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2EC4B6"/>
                </a:solidFill>
                <a:latin typeface="Montserrat"/>
                <a:ea typeface="Montserrat"/>
                <a:cs typeface="Montserrat"/>
                <a:sym typeface="Montserrat"/>
              </a:rPr>
              <a:t>IPOTESI 2: TELCO</a:t>
            </a:r>
            <a:endParaRPr/>
          </a:p>
        </p:txBody>
      </p:sp>
      <p:sp>
        <p:nvSpPr>
          <p:cNvPr id="305" name="Google Shape;305;p27"/>
          <p:cNvSpPr txBox="1"/>
          <p:nvPr/>
        </p:nvSpPr>
        <p:spPr>
          <a:xfrm>
            <a:off x="762000" y="571500"/>
            <a:ext cx="11401425" cy="495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150" b="1" i="0" u="none" strike="noStrike" cap="none">
                <a:solidFill>
                  <a:srgbClr val="2EC4B6"/>
                </a:solidFill>
                <a:latin typeface="Montserrat"/>
                <a:ea typeface="Montserrat"/>
                <a:cs typeface="Montserrat"/>
                <a:sym typeface="Montserrat"/>
              </a:rPr>
              <a:t>CLAUSOLE TIPO PER I BANDI</a:t>
            </a:r>
            <a:endParaRPr/>
          </a:p>
        </p:txBody>
      </p:sp>
      <p:sp>
        <p:nvSpPr>
          <p:cNvPr id="306" name="Google Shape;306;p27"/>
          <p:cNvSpPr/>
          <p:nvPr/>
        </p:nvSpPr>
        <p:spPr>
          <a:xfrm>
            <a:off x="571500" y="571500"/>
            <a:ext cx="57150" cy="495300"/>
          </a:xfrm>
          <a:prstGeom prst="rect">
            <a:avLst/>
          </a:prstGeom>
          <a:solidFill>
            <a:srgbClr val="2EC4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07" name="Google Shape;307;p27"/>
          <p:cNvSpPr txBox="1"/>
          <p:nvPr/>
        </p:nvSpPr>
        <p:spPr>
          <a:xfrm>
            <a:off x="904875" y="1640941"/>
            <a:ext cx="4950600" cy="38598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lt1"/>
                </a:solidFill>
                <a:latin typeface="Calibri"/>
                <a:ea typeface="Calibri"/>
                <a:cs typeface="Calibri"/>
                <a:sym typeface="Calibri"/>
              </a:rPr>
              <a:t>“Ai sensi dell’articolo 4, primo periodo, del DPCM del 30 aprile 2025, come modificato dal DPCM 2 ottobre 2025, gli operatori economici producono, in sede di offerta, l’elenco di tutti gli elementi (componenti o servizi) per il livello 1 della BOM (Bill of Materials) conforme ai requisiti di cui alle Linee guida adottate dall’Agenzia per la cybersicurezza nazionale, sentita l’Autorità nazionale anticorruzione, comprensiva almeno dei campi minimi indicati nelle medesime Linee guida, nonché una autodichiarazione che attesti che la propria offerta contempla, al livello di dettaglio riportato nella BOM, di cui si attesta la correttezza e la completezza, l’uso di tecnologie di cybersicurezza italiane, o di Paesi appartenenti all'Unione europea, o di Paesi aderenti all'Alleanza atlantica (NATO), o di Paesi terzi di cui all’Allegato 3 del citato DPCM. La BOM dovrà essere fornita, ai sensi dell’Allegato 1, parte II, n. 1), lett. a), del DPCM 30 aprile 2025, in formato CycloneDX versione 1.6 o altro formato equivalente, previa autorizzazione della stazione appaltante”.</a:t>
            </a:r>
            <a:endParaRPr>
              <a:solidFill>
                <a:schemeClr val="lt1"/>
              </a:solidFill>
              <a:latin typeface="Calibri"/>
              <a:ea typeface="Calibri"/>
              <a:cs typeface="Calibri"/>
              <a:sym typeface="Calibri"/>
            </a:endParaRPr>
          </a:p>
        </p:txBody>
      </p:sp>
      <p:sp>
        <p:nvSpPr>
          <p:cNvPr id="308" name="Google Shape;308;p27"/>
          <p:cNvSpPr txBox="1"/>
          <p:nvPr/>
        </p:nvSpPr>
        <p:spPr>
          <a:xfrm>
            <a:off x="6439388" y="1640941"/>
            <a:ext cx="4980600" cy="40671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dirty="0">
                <a:solidFill>
                  <a:schemeClr val="lt1"/>
                </a:solidFill>
                <a:latin typeface="Calibri"/>
                <a:ea typeface="Calibri"/>
                <a:cs typeface="Calibri"/>
                <a:sym typeface="Calibri"/>
              </a:rPr>
              <a:t>“Ai sensi </a:t>
            </a:r>
            <a:r>
              <a:rPr lang="en-US" sz="1300" dirty="0" err="1">
                <a:solidFill>
                  <a:schemeClr val="lt1"/>
                </a:solidFill>
                <a:latin typeface="Calibri"/>
                <a:ea typeface="Calibri"/>
                <a:cs typeface="Calibri"/>
                <a:sym typeface="Calibri"/>
              </a:rPr>
              <a:t>dell’articolo</a:t>
            </a:r>
            <a:r>
              <a:rPr lang="en-US" sz="1300" dirty="0">
                <a:solidFill>
                  <a:schemeClr val="lt1"/>
                </a:solidFill>
                <a:latin typeface="Calibri"/>
                <a:ea typeface="Calibri"/>
                <a:cs typeface="Calibri"/>
                <a:sym typeface="Calibri"/>
              </a:rPr>
              <a:t> 4, secondo e </a:t>
            </a:r>
            <a:r>
              <a:rPr lang="en-US" sz="1300" dirty="0" err="1">
                <a:solidFill>
                  <a:schemeClr val="lt1"/>
                </a:solidFill>
                <a:latin typeface="Calibri"/>
                <a:ea typeface="Calibri"/>
                <a:cs typeface="Calibri"/>
                <a:sym typeface="Calibri"/>
              </a:rPr>
              <a:t>terzo</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periodo</a:t>
            </a:r>
            <a:r>
              <a:rPr lang="en-US" sz="1300" dirty="0">
                <a:solidFill>
                  <a:schemeClr val="lt1"/>
                </a:solidFill>
                <a:latin typeface="Calibri"/>
                <a:ea typeface="Calibri"/>
                <a:cs typeface="Calibri"/>
                <a:sym typeface="Calibri"/>
              </a:rPr>
              <a:t>, del DPCM del 30 </a:t>
            </a:r>
            <a:r>
              <a:rPr lang="en-US" sz="1300" dirty="0" err="1">
                <a:solidFill>
                  <a:schemeClr val="lt1"/>
                </a:solidFill>
                <a:latin typeface="Calibri"/>
                <a:ea typeface="Calibri"/>
                <a:cs typeface="Calibri"/>
                <a:sym typeface="Calibri"/>
              </a:rPr>
              <a:t>aprile</a:t>
            </a:r>
            <a:r>
              <a:rPr lang="en-US" sz="1300" dirty="0">
                <a:solidFill>
                  <a:schemeClr val="lt1"/>
                </a:solidFill>
                <a:latin typeface="Calibri"/>
                <a:ea typeface="Calibri"/>
                <a:cs typeface="Calibri"/>
                <a:sym typeface="Calibri"/>
              </a:rPr>
              <a:t> 2025, come </a:t>
            </a:r>
            <a:r>
              <a:rPr lang="en-US" sz="1300" dirty="0" err="1">
                <a:solidFill>
                  <a:schemeClr val="lt1"/>
                </a:solidFill>
                <a:latin typeface="Calibri"/>
                <a:ea typeface="Calibri"/>
                <a:cs typeface="Calibri"/>
                <a:sym typeface="Calibri"/>
              </a:rPr>
              <a:t>modificato</a:t>
            </a:r>
            <a:r>
              <a:rPr lang="en-US" sz="1300" dirty="0">
                <a:solidFill>
                  <a:schemeClr val="lt1"/>
                </a:solidFill>
                <a:latin typeface="Calibri"/>
                <a:ea typeface="Calibri"/>
                <a:cs typeface="Calibri"/>
                <a:sym typeface="Calibri"/>
              </a:rPr>
              <a:t> dal DPCM 2 </a:t>
            </a:r>
            <a:r>
              <a:rPr lang="en-US" sz="1300" dirty="0" err="1">
                <a:solidFill>
                  <a:schemeClr val="lt1"/>
                </a:solidFill>
                <a:latin typeface="Calibri"/>
                <a:ea typeface="Calibri"/>
                <a:cs typeface="Calibri"/>
                <a:sym typeface="Calibri"/>
              </a:rPr>
              <a:t>ottobre</a:t>
            </a:r>
            <a:r>
              <a:rPr lang="en-US" sz="1300" dirty="0">
                <a:solidFill>
                  <a:schemeClr val="lt1"/>
                </a:solidFill>
                <a:latin typeface="Calibri"/>
                <a:ea typeface="Calibri"/>
                <a:cs typeface="Calibri"/>
                <a:sym typeface="Calibri"/>
              </a:rPr>
              <a:t> 2025, </a:t>
            </a:r>
            <a:r>
              <a:rPr lang="en-US" sz="1300" dirty="0" err="1">
                <a:solidFill>
                  <a:schemeClr val="lt1"/>
                </a:solidFill>
                <a:latin typeface="Calibri"/>
                <a:ea typeface="Calibri"/>
                <a:cs typeface="Calibri"/>
                <a:sym typeface="Calibri"/>
              </a:rPr>
              <a:t>gli</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operatori</a:t>
            </a:r>
            <a:r>
              <a:rPr lang="en-US" sz="1300" dirty="0">
                <a:solidFill>
                  <a:schemeClr val="lt1"/>
                </a:solidFill>
                <a:latin typeface="Calibri"/>
                <a:ea typeface="Calibri"/>
                <a:cs typeface="Calibri"/>
                <a:sym typeface="Calibri"/>
              </a:rPr>
              <a:t> economici </a:t>
            </a:r>
            <a:r>
              <a:rPr lang="en-US" sz="1300" dirty="0" err="1">
                <a:solidFill>
                  <a:schemeClr val="lt1"/>
                </a:solidFill>
                <a:latin typeface="Calibri"/>
                <a:ea typeface="Calibri"/>
                <a:cs typeface="Calibri"/>
                <a:sym typeface="Calibri"/>
              </a:rPr>
              <a:t>producono</a:t>
            </a:r>
            <a:r>
              <a:rPr lang="en-US" sz="1300" dirty="0">
                <a:solidFill>
                  <a:schemeClr val="lt1"/>
                </a:solidFill>
                <a:latin typeface="Calibri"/>
                <a:ea typeface="Calibri"/>
                <a:cs typeface="Calibri"/>
                <a:sym typeface="Calibri"/>
              </a:rPr>
              <a:t>, in </a:t>
            </a:r>
            <a:r>
              <a:rPr lang="en-US" sz="1300" dirty="0" err="1">
                <a:solidFill>
                  <a:schemeClr val="lt1"/>
                </a:solidFill>
                <a:latin typeface="Calibri"/>
                <a:ea typeface="Calibri"/>
                <a:cs typeface="Calibri"/>
                <a:sym typeface="Calibri"/>
              </a:rPr>
              <a:t>sede</a:t>
            </a:r>
            <a:r>
              <a:rPr lang="en-US" sz="1300" dirty="0">
                <a:solidFill>
                  <a:schemeClr val="lt1"/>
                </a:solidFill>
                <a:latin typeface="Calibri"/>
                <a:ea typeface="Calibri"/>
                <a:cs typeface="Calibri"/>
                <a:sym typeface="Calibri"/>
              </a:rPr>
              <a:t> di </a:t>
            </a:r>
            <a:r>
              <a:rPr lang="en-US" sz="1300" dirty="0" err="1">
                <a:solidFill>
                  <a:schemeClr val="lt1"/>
                </a:solidFill>
                <a:latin typeface="Calibri"/>
                <a:ea typeface="Calibri"/>
                <a:cs typeface="Calibri"/>
                <a:sym typeface="Calibri"/>
              </a:rPr>
              <a:t>offerta</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l’elenco</a:t>
            </a:r>
            <a:r>
              <a:rPr lang="en-US" sz="1300" dirty="0">
                <a:solidFill>
                  <a:schemeClr val="lt1"/>
                </a:solidFill>
                <a:latin typeface="Calibri"/>
                <a:ea typeface="Calibri"/>
                <a:cs typeface="Calibri"/>
                <a:sym typeface="Calibri"/>
              </a:rPr>
              <a:t> di tutti </a:t>
            </a:r>
            <a:r>
              <a:rPr lang="en-US" sz="1300" dirty="0" err="1">
                <a:solidFill>
                  <a:schemeClr val="lt1"/>
                </a:solidFill>
                <a:latin typeface="Calibri"/>
                <a:ea typeface="Calibri"/>
                <a:cs typeface="Calibri"/>
                <a:sym typeface="Calibri"/>
              </a:rPr>
              <a:t>i</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componenti</a:t>
            </a:r>
            <a:r>
              <a:rPr lang="en-US" sz="1300" dirty="0">
                <a:solidFill>
                  <a:schemeClr val="lt1"/>
                </a:solidFill>
                <a:latin typeface="Calibri"/>
                <a:ea typeface="Calibri"/>
                <a:cs typeface="Calibri"/>
                <a:sym typeface="Calibri"/>
              </a:rPr>
              <a:t> di </a:t>
            </a:r>
            <a:r>
              <a:rPr lang="en-US" sz="1300" dirty="0" err="1">
                <a:solidFill>
                  <a:schemeClr val="lt1"/>
                </a:solidFill>
                <a:latin typeface="Calibri"/>
                <a:ea typeface="Calibri"/>
                <a:cs typeface="Calibri"/>
                <a:sym typeface="Calibri"/>
              </a:rPr>
              <a:t>fabbricazione</a:t>
            </a:r>
            <a:r>
              <a:rPr lang="en-US" sz="1300" dirty="0">
                <a:solidFill>
                  <a:schemeClr val="lt1"/>
                </a:solidFill>
                <a:latin typeface="Calibri"/>
                <a:ea typeface="Calibri"/>
                <a:cs typeface="Calibri"/>
                <a:sym typeface="Calibri"/>
              </a:rPr>
              <a:t> delle </a:t>
            </a:r>
            <a:r>
              <a:rPr lang="en-US" sz="1300" dirty="0" err="1">
                <a:solidFill>
                  <a:schemeClr val="lt1"/>
                </a:solidFill>
                <a:latin typeface="Calibri"/>
                <a:ea typeface="Calibri"/>
                <a:cs typeface="Calibri"/>
                <a:sym typeface="Calibri"/>
              </a:rPr>
              <a:t>infrastrutture</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impiegate</a:t>
            </a:r>
            <a:r>
              <a:rPr lang="en-US" sz="1300" dirty="0">
                <a:solidFill>
                  <a:schemeClr val="lt1"/>
                </a:solidFill>
                <a:latin typeface="Calibri"/>
                <a:ea typeface="Calibri"/>
                <a:cs typeface="Calibri"/>
                <a:sym typeface="Calibri"/>
              </a:rPr>
              <a:t> per </a:t>
            </a:r>
            <a:r>
              <a:rPr lang="en-US" sz="1300" dirty="0" err="1">
                <a:solidFill>
                  <a:schemeClr val="lt1"/>
                </a:solidFill>
                <a:latin typeface="Calibri"/>
                <a:ea typeface="Calibri"/>
                <a:cs typeface="Calibri"/>
                <a:sym typeface="Calibri"/>
              </a:rPr>
              <a:t>erogare</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i</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servizi</a:t>
            </a:r>
            <a:r>
              <a:rPr lang="en-US" sz="1300" dirty="0">
                <a:solidFill>
                  <a:schemeClr val="lt1"/>
                </a:solidFill>
                <a:latin typeface="Calibri"/>
                <a:ea typeface="Calibri"/>
                <a:cs typeface="Calibri"/>
                <a:sym typeface="Calibri"/>
              </a:rPr>
              <a:t> e </a:t>
            </a:r>
            <a:r>
              <a:rPr lang="en-US" sz="1300" dirty="0" err="1">
                <a:solidFill>
                  <a:schemeClr val="lt1"/>
                </a:solidFill>
                <a:latin typeface="Calibri"/>
                <a:ea typeface="Calibri"/>
                <a:cs typeface="Calibri"/>
                <a:sym typeface="Calibri"/>
              </a:rPr>
              <a:t>sistemi</a:t>
            </a:r>
            <a:r>
              <a:rPr lang="en-US" sz="1300" dirty="0">
                <a:solidFill>
                  <a:schemeClr val="lt1"/>
                </a:solidFill>
                <a:latin typeface="Calibri"/>
                <a:ea typeface="Calibri"/>
                <a:cs typeface="Calibri"/>
                <a:sym typeface="Calibri"/>
              </a:rPr>
              <a:t> di </a:t>
            </a:r>
            <a:r>
              <a:rPr lang="en-US" sz="1300" dirty="0" err="1">
                <a:solidFill>
                  <a:schemeClr val="lt1"/>
                </a:solidFill>
                <a:latin typeface="Calibri"/>
                <a:ea typeface="Calibri"/>
                <a:cs typeface="Calibri"/>
                <a:sym typeface="Calibri"/>
              </a:rPr>
              <a:t>telefonia</a:t>
            </a:r>
            <a:r>
              <a:rPr lang="en-US" sz="1300" dirty="0">
                <a:solidFill>
                  <a:schemeClr val="lt1"/>
                </a:solidFill>
                <a:latin typeface="Calibri"/>
                <a:ea typeface="Calibri"/>
                <a:cs typeface="Calibri"/>
                <a:sym typeface="Calibri"/>
              </a:rPr>
              <a:t> mobile 4G e 5G, in </a:t>
            </a:r>
            <a:r>
              <a:rPr lang="en-US" sz="1300" dirty="0" err="1">
                <a:solidFill>
                  <a:schemeClr val="lt1"/>
                </a:solidFill>
                <a:latin typeface="Calibri"/>
                <a:ea typeface="Calibri"/>
                <a:cs typeface="Calibri"/>
                <a:sym typeface="Calibri"/>
              </a:rPr>
              <a:t>versione</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sia</a:t>
            </a:r>
            <a:r>
              <a:rPr lang="en-US" sz="1300" dirty="0">
                <a:solidFill>
                  <a:schemeClr val="lt1"/>
                </a:solidFill>
                <a:latin typeface="Calibri"/>
                <a:ea typeface="Calibri"/>
                <a:cs typeface="Calibri"/>
                <a:sym typeface="Calibri"/>
              </a:rPr>
              <a:t> stand-alone </a:t>
            </a:r>
            <a:r>
              <a:rPr lang="en-US" sz="1300" dirty="0" err="1">
                <a:solidFill>
                  <a:schemeClr val="lt1"/>
                </a:solidFill>
                <a:latin typeface="Calibri"/>
                <a:ea typeface="Calibri"/>
                <a:cs typeface="Calibri"/>
                <a:sym typeface="Calibri"/>
              </a:rPr>
              <a:t>che</a:t>
            </a:r>
            <a:r>
              <a:rPr lang="en-US" sz="1300" dirty="0">
                <a:solidFill>
                  <a:schemeClr val="lt1"/>
                </a:solidFill>
                <a:latin typeface="Calibri"/>
                <a:ea typeface="Calibri"/>
                <a:cs typeface="Calibri"/>
                <a:sym typeface="Calibri"/>
              </a:rPr>
              <a:t> non stand-alone, e successive </a:t>
            </a:r>
            <a:r>
              <a:rPr lang="en-US" sz="1300" dirty="0" err="1">
                <a:solidFill>
                  <a:schemeClr val="lt1"/>
                </a:solidFill>
                <a:latin typeface="Calibri"/>
                <a:ea typeface="Calibri"/>
                <a:cs typeface="Calibri"/>
                <a:sym typeface="Calibri"/>
              </a:rPr>
              <a:t>evoluzioni</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tecnologiche</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conforme</a:t>
            </a:r>
            <a:r>
              <a:rPr lang="en-US" sz="1300" dirty="0">
                <a:solidFill>
                  <a:schemeClr val="lt1"/>
                </a:solidFill>
                <a:latin typeface="Calibri"/>
                <a:ea typeface="Calibri"/>
                <a:cs typeface="Calibri"/>
                <a:sym typeface="Calibri"/>
              </a:rPr>
              <a:t> ai </a:t>
            </a:r>
            <a:r>
              <a:rPr lang="en-US" sz="1300" dirty="0" err="1">
                <a:solidFill>
                  <a:schemeClr val="lt1"/>
                </a:solidFill>
                <a:latin typeface="Calibri"/>
                <a:ea typeface="Calibri"/>
                <a:cs typeface="Calibri"/>
                <a:sym typeface="Calibri"/>
              </a:rPr>
              <a:t>requisiti</a:t>
            </a:r>
            <a:r>
              <a:rPr lang="en-US" sz="1300" dirty="0">
                <a:solidFill>
                  <a:schemeClr val="lt1"/>
                </a:solidFill>
                <a:latin typeface="Calibri"/>
                <a:ea typeface="Calibri"/>
                <a:cs typeface="Calibri"/>
                <a:sym typeface="Calibri"/>
              </a:rPr>
              <a:t> di cui alle Linee </a:t>
            </a:r>
            <a:r>
              <a:rPr lang="en-US" sz="1300" dirty="0" err="1">
                <a:solidFill>
                  <a:schemeClr val="lt1"/>
                </a:solidFill>
                <a:latin typeface="Calibri"/>
                <a:ea typeface="Calibri"/>
                <a:cs typeface="Calibri"/>
                <a:sym typeface="Calibri"/>
              </a:rPr>
              <a:t>guida</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adottate</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dall’Agenzia</a:t>
            </a:r>
            <a:r>
              <a:rPr lang="en-US" sz="1300" dirty="0">
                <a:solidFill>
                  <a:schemeClr val="lt1"/>
                </a:solidFill>
                <a:latin typeface="Calibri"/>
                <a:ea typeface="Calibri"/>
                <a:cs typeface="Calibri"/>
                <a:sym typeface="Calibri"/>
              </a:rPr>
              <a:t> per la </a:t>
            </a:r>
            <a:r>
              <a:rPr lang="en-US" sz="1300" dirty="0" err="1">
                <a:solidFill>
                  <a:schemeClr val="lt1"/>
                </a:solidFill>
                <a:latin typeface="Calibri"/>
                <a:ea typeface="Calibri"/>
                <a:cs typeface="Calibri"/>
                <a:sym typeface="Calibri"/>
              </a:rPr>
              <a:t>cybersicurezza</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nazionale</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sentita</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l’Autorità</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nazionale</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anticorruzione</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comprensiva</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dei</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campi</a:t>
            </a:r>
            <a:r>
              <a:rPr lang="en-US" sz="1300" dirty="0">
                <a:solidFill>
                  <a:schemeClr val="lt1"/>
                </a:solidFill>
                <a:latin typeface="Calibri"/>
                <a:ea typeface="Calibri"/>
                <a:cs typeface="Calibri"/>
                <a:sym typeface="Calibri"/>
              </a:rPr>
              <a:t> del </a:t>
            </a:r>
            <a:r>
              <a:rPr lang="en-US" sz="1300" dirty="0" err="1">
                <a:solidFill>
                  <a:schemeClr val="lt1"/>
                </a:solidFill>
                <a:latin typeface="Calibri"/>
                <a:ea typeface="Calibri"/>
                <a:cs typeface="Calibri"/>
                <a:sym typeface="Calibri"/>
              </a:rPr>
              <a:t>prospetto</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indicati</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nelle</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medesime</a:t>
            </a:r>
            <a:r>
              <a:rPr lang="en-US" sz="1300" dirty="0">
                <a:solidFill>
                  <a:schemeClr val="lt1"/>
                </a:solidFill>
                <a:latin typeface="Calibri"/>
                <a:ea typeface="Calibri"/>
                <a:cs typeface="Calibri"/>
                <a:sym typeface="Calibri"/>
              </a:rPr>
              <a:t> Linee </a:t>
            </a:r>
            <a:r>
              <a:rPr lang="en-US" sz="1300" dirty="0" err="1">
                <a:solidFill>
                  <a:schemeClr val="lt1"/>
                </a:solidFill>
                <a:latin typeface="Calibri"/>
                <a:ea typeface="Calibri"/>
                <a:cs typeface="Calibri"/>
                <a:sym typeface="Calibri"/>
              </a:rPr>
              <a:t>guida</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nonché</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una</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autodichiarazione</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che</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attesti</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che</a:t>
            </a:r>
            <a:r>
              <a:rPr lang="en-US" sz="1300" dirty="0">
                <a:solidFill>
                  <a:schemeClr val="lt1"/>
                </a:solidFill>
                <a:latin typeface="Calibri"/>
                <a:ea typeface="Calibri"/>
                <a:cs typeface="Calibri"/>
                <a:sym typeface="Calibri"/>
              </a:rPr>
              <a:t> la propria </a:t>
            </a:r>
            <a:r>
              <a:rPr lang="en-US" sz="1300" dirty="0" err="1">
                <a:solidFill>
                  <a:schemeClr val="lt1"/>
                </a:solidFill>
                <a:latin typeface="Calibri"/>
                <a:ea typeface="Calibri"/>
                <a:cs typeface="Calibri"/>
                <a:sym typeface="Calibri"/>
              </a:rPr>
              <a:t>offerta</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contempla</a:t>
            </a:r>
            <a:r>
              <a:rPr lang="en-US" sz="1300" dirty="0">
                <a:solidFill>
                  <a:schemeClr val="lt1"/>
                </a:solidFill>
                <a:latin typeface="Calibri"/>
                <a:ea typeface="Calibri"/>
                <a:cs typeface="Calibri"/>
                <a:sym typeface="Calibri"/>
              </a:rPr>
              <a:t>, al </a:t>
            </a:r>
            <a:r>
              <a:rPr lang="en-US" sz="1300" dirty="0" err="1">
                <a:solidFill>
                  <a:schemeClr val="lt1"/>
                </a:solidFill>
                <a:latin typeface="Calibri"/>
                <a:ea typeface="Calibri"/>
                <a:cs typeface="Calibri"/>
                <a:sym typeface="Calibri"/>
              </a:rPr>
              <a:t>livello</a:t>
            </a:r>
            <a:r>
              <a:rPr lang="en-US" sz="1300" dirty="0">
                <a:solidFill>
                  <a:schemeClr val="lt1"/>
                </a:solidFill>
                <a:latin typeface="Calibri"/>
                <a:ea typeface="Calibri"/>
                <a:cs typeface="Calibri"/>
                <a:sym typeface="Calibri"/>
              </a:rPr>
              <a:t> del </a:t>
            </a:r>
            <a:r>
              <a:rPr lang="en-US" sz="1300" dirty="0" err="1">
                <a:solidFill>
                  <a:schemeClr val="lt1"/>
                </a:solidFill>
                <a:latin typeface="Calibri"/>
                <a:ea typeface="Calibri"/>
                <a:cs typeface="Calibri"/>
                <a:sym typeface="Calibri"/>
              </a:rPr>
              <a:t>prospetto</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indicato</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nelle</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medesime</a:t>
            </a:r>
            <a:r>
              <a:rPr lang="en-US" sz="1300" dirty="0">
                <a:solidFill>
                  <a:schemeClr val="lt1"/>
                </a:solidFill>
                <a:latin typeface="Calibri"/>
                <a:ea typeface="Calibri"/>
                <a:cs typeface="Calibri"/>
                <a:sym typeface="Calibri"/>
              </a:rPr>
              <a:t> Linee </a:t>
            </a:r>
            <a:r>
              <a:rPr lang="en-US" sz="1300" dirty="0" err="1">
                <a:solidFill>
                  <a:schemeClr val="lt1"/>
                </a:solidFill>
                <a:latin typeface="Calibri"/>
                <a:ea typeface="Calibri"/>
                <a:cs typeface="Calibri"/>
                <a:sym typeface="Calibri"/>
              </a:rPr>
              <a:t>guida</a:t>
            </a:r>
            <a:r>
              <a:rPr lang="en-US" sz="1300" dirty="0">
                <a:solidFill>
                  <a:schemeClr val="lt1"/>
                </a:solidFill>
                <a:latin typeface="Calibri"/>
                <a:ea typeface="Calibri"/>
                <a:cs typeface="Calibri"/>
                <a:sym typeface="Calibri"/>
              </a:rPr>
              <a:t>, di cui </a:t>
            </a:r>
            <a:r>
              <a:rPr lang="en-US" sz="1300" dirty="0" err="1">
                <a:solidFill>
                  <a:schemeClr val="lt1"/>
                </a:solidFill>
                <a:latin typeface="Calibri"/>
                <a:ea typeface="Calibri"/>
                <a:cs typeface="Calibri"/>
                <a:sym typeface="Calibri"/>
              </a:rPr>
              <a:t>si</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attesta</a:t>
            </a:r>
            <a:r>
              <a:rPr lang="en-US" sz="1300" dirty="0">
                <a:solidFill>
                  <a:schemeClr val="lt1"/>
                </a:solidFill>
                <a:latin typeface="Calibri"/>
                <a:ea typeface="Calibri"/>
                <a:cs typeface="Calibri"/>
                <a:sym typeface="Calibri"/>
              </a:rPr>
              <a:t> la </a:t>
            </a:r>
            <a:r>
              <a:rPr lang="en-US" sz="1300" dirty="0" err="1">
                <a:solidFill>
                  <a:schemeClr val="lt1"/>
                </a:solidFill>
                <a:latin typeface="Calibri"/>
                <a:ea typeface="Calibri"/>
                <a:cs typeface="Calibri"/>
                <a:sym typeface="Calibri"/>
              </a:rPr>
              <a:t>correttezza</a:t>
            </a:r>
            <a:r>
              <a:rPr lang="en-US" sz="1300" dirty="0">
                <a:solidFill>
                  <a:schemeClr val="lt1"/>
                </a:solidFill>
                <a:latin typeface="Calibri"/>
                <a:ea typeface="Calibri"/>
                <a:cs typeface="Calibri"/>
                <a:sym typeface="Calibri"/>
              </a:rPr>
              <a:t> e la </a:t>
            </a:r>
            <a:r>
              <a:rPr lang="en-US" sz="1300" dirty="0" err="1">
                <a:solidFill>
                  <a:schemeClr val="lt1"/>
                </a:solidFill>
                <a:latin typeface="Calibri"/>
                <a:ea typeface="Calibri"/>
                <a:cs typeface="Calibri"/>
                <a:sym typeface="Calibri"/>
              </a:rPr>
              <a:t>completezza</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l’uso</a:t>
            </a:r>
            <a:r>
              <a:rPr lang="en-US" sz="1300" dirty="0">
                <a:solidFill>
                  <a:schemeClr val="lt1"/>
                </a:solidFill>
                <a:latin typeface="Calibri"/>
                <a:ea typeface="Calibri"/>
                <a:cs typeface="Calibri"/>
                <a:sym typeface="Calibri"/>
              </a:rPr>
              <a:t> di </a:t>
            </a:r>
            <a:r>
              <a:rPr lang="en-US" sz="1300" dirty="0" err="1">
                <a:solidFill>
                  <a:schemeClr val="lt1"/>
                </a:solidFill>
                <a:latin typeface="Calibri"/>
                <a:ea typeface="Calibri"/>
                <a:cs typeface="Calibri"/>
                <a:sym typeface="Calibri"/>
              </a:rPr>
              <a:t>tecnologie</a:t>
            </a:r>
            <a:r>
              <a:rPr lang="en-US" sz="1300" dirty="0">
                <a:solidFill>
                  <a:schemeClr val="lt1"/>
                </a:solidFill>
                <a:latin typeface="Calibri"/>
                <a:ea typeface="Calibri"/>
                <a:cs typeface="Calibri"/>
                <a:sym typeface="Calibri"/>
              </a:rPr>
              <a:t> di </a:t>
            </a:r>
            <a:r>
              <a:rPr lang="en-US" sz="1300" dirty="0" err="1">
                <a:solidFill>
                  <a:schemeClr val="lt1"/>
                </a:solidFill>
                <a:latin typeface="Calibri"/>
                <a:ea typeface="Calibri"/>
                <a:cs typeface="Calibri"/>
                <a:sym typeface="Calibri"/>
              </a:rPr>
              <a:t>cybersicurezza</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italiane</a:t>
            </a:r>
            <a:r>
              <a:rPr lang="en-US" sz="1300" dirty="0">
                <a:solidFill>
                  <a:schemeClr val="lt1"/>
                </a:solidFill>
                <a:latin typeface="Calibri"/>
                <a:ea typeface="Calibri"/>
                <a:cs typeface="Calibri"/>
                <a:sym typeface="Calibri"/>
              </a:rPr>
              <a:t>, o di </a:t>
            </a:r>
            <a:r>
              <a:rPr lang="en-US" sz="1300" dirty="0" err="1">
                <a:solidFill>
                  <a:schemeClr val="lt1"/>
                </a:solidFill>
                <a:latin typeface="Calibri"/>
                <a:ea typeface="Calibri"/>
                <a:cs typeface="Calibri"/>
                <a:sym typeface="Calibri"/>
              </a:rPr>
              <a:t>Paesi</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appartenenti</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all'Unione</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europea</a:t>
            </a:r>
            <a:r>
              <a:rPr lang="en-US" sz="1300" dirty="0">
                <a:solidFill>
                  <a:schemeClr val="lt1"/>
                </a:solidFill>
                <a:latin typeface="Calibri"/>
                <a:ea typeface="Calibri"/>
                <a:cs typeface="Calibri"/>
                <a:sym typeface="Calibri"/>
              </a:rPr>
              <a:t>, o di </a:t>
            </a:r>
            <a:r>
              <a:rPr lang="en-US" sz="1300" dirty="0" err="1">
                <a:solidFill>
                  <a:schemeClr val="lt1"/>
                </a:solidFill>
                <a:latin typeface="Calibri"/>
                <a:ea typeface="Calibri"/>
                <a:cs typeface="Calibri"/>
                <a:sym typeface="Calibri"/>
              </a:rPr>
              <a:t>Paesi</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aderenti</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all'Alleanza</a:t>
            </a:r>
            <a:r>
              <a:rPr lang="en-US" sz="1300" dirty="0">
                <a:solidFill>
                  <a:schemeClr val="lt1"/>
                </a:solidFill>
                <a:latin typeface="Calibri"/>
                <a:ea typeface="Calibri"/>
                <a:cs typeface="Calibri"/>
                <a:sym typeface="Calibri"/>
              </a:rPr>
              <a:t> atlantica (NATO), o di </a:t>
            </a:r>
            <a:r>
              <a:rPr lang="en-US" sz="1300" dirty="0" err="1">
                <a:solidFill>
                  <a:schemeClr val="lt1"/>
                </a:solidFill>
                <a:latin typeface="Calibri"/>
                <a:ea typeface="Calibri"/>
                <a:cs typeface="Calibri"/>
                <a:sym typeface="Calibri"/>
              </a:rPr>
              <a:t>Paesi</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terzi</a:t>
            </a:r>
            <a:r>
              <a:rPr lang="en-US" sz="1300" dirty="0">
                <a:solidFill>
                  <a:schemeClr val="lt1"/>
                </a:solidFill>
                <a:latin typeface="Calibri"/>
                <a:ea typeface="Calibri"/>
                <a:cs typeface="Calibri"/>
                <a:sym typeface="Calibri"/>
              </a:rPr>
              <a:t> di cui </a:t>
            </a:r>
            <a:r>
              <a:rPr lang="en-US" sz="1300" dirty="0" err="1">
                <a:solidFill>
                  <a:schemeClr val="lt1"/>
                </a:solidFill>
                <a:latin typeface="Calibri"/>
                <a:ea typeface="Calibri"/>
                <a:cs typeface="Calibri"/>
                <a:sym typeface="Calibri"/>
              </a:rPr>
              <a:t>all’Allegato</a:t>
            </a:r>
            <a:r>
              <a:rPr lang="en-US" sz="1300" dirty="0">
                <a:solidFill>
                  <a:schemeClr val="lt1"/>
                </a:solidFill>
                <a:latin typeface="Calibri"/>
                <a:ea typeface="Calibri"/>
                <a:cs typeface="Calibri"/>
                <a:sym typeface="Calibri"/>
              </a:rPr>
              <a:t> 3 del citato DPCM. Il </a:t>
            </a:r>
            <a:r>
              <a:rPr lang="en-US" sz="1300" dirty="0" err="1">
                <a:solidFill>
                  <a:schemeClr val="lt1"/>
                </a:solidFill>
                <a:latin typeface="Calibri"/>
                <a:ea typeface="Calibri"/>
                <a:cs typeface="Calibri"/>
                <a:sym typeface="Calibri"/>
              </a:rPr>
              <a:t>prospetto</a:t>
            </a:r>
            <a:r>
              <a:rPr lang="en-US" sz="1300" dirty="0">
                <a:solidFill>
                  <a:schemeClr val="lt1"/>
                </a:solidFill>
                <a:latin typeface="Calibri"/>
                <a:ea typeface="Calibri"/>
                <a:cs typeface="Calibri"/>
                <a:sym typeface="Calibri"/>
              </a:rPr>
              <a:t> di tutti </a:t>
            </a:r>
            <a:r>
              <a:rPr lang="en-US" sz="1300" dirty="0" err="1">
                <a:solidFill>
                  <a:schemeClr val="lt1"/>
                </a:solidFill>
                <a:latin typeface="Calibri"/>
                <a:ea typeface="Calibri"/>
                <a:cs typeface="Calibri"/>
                <a:sym typeface="Calibri"/>
              </a:rPr>
              <a:t>i</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componenti</a:t>
            </a:r>
            <a:r>
              <a:rPr lang="en-US" sz="1300" dirty="0">
                <a:solidFill>
                  <a:schemeClr val="lt1"/>
                </a:solidFill>
                <a:latin typeface="Calibri"/>
                <a:ea typeface="Calibri"/>
                <a:cs typeface="Calibri"/>
                <a:sym typeface="Calibri"/>
              </a:rPr>
              <a:t> di </a:t>
            </a:r>
            <a:r>
              <a:rPr lang="en-US" sz="1300" dirty="0" err="1">
                <a:solidFill>
                  <a:schemeClr val="lt1"/>
                </a:solidFill>
                <a:latin typeface="Calibri"/>
                <a:ea typeface="Calibri"/>
                <a:cs typeface="Calibri"/>
                <a:sym typeface="Calibri"/>
              </a:rPr>
              <a:t>fabbricazione</a:t>
            </a:r>
            <a:r>
              <a:rPr lang="en-US" sz="1300" dirty="0">
                <a:solidFill>
                  <a:schemeClr val="lt1"/>
                </a:solidFill>
                <a:latin typeface="Calibri"/>
                <a:ea typeface="Calibri"/>
                <a:cs typeface="Calibri"/>
                <a:sym typeface="Calibri"/>
              </a:rPr>
              <a:t> delle </a:t>
            </a:r>
            <a:r>
              <a:rPr lang="en-US" sz="1300" dirty="0" err="1">
                <a:solidFill>
                  <a:schemeClr val="lt1"/>
                </a:solidFill>
                <a:latin typeface="Calibri"/>
                <a:ea typeface="Calibri"/>
                <a:cs typeface="Calibri"/>
                <a:sym typeface="Calibri"/>
              </a:rPr>
              <a:t>infrastrutture</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impiegate</a:t>
            </a:r>
            <a:r>
              <a:rPr lang="en-US" sz="1300" dirty="0">
                <a:solidFill>
                  <a:schemeClr val="lt1"/>
                </a:solidFill>
                <a:latin typeface="Calibri"/>
                <a:ea typeface="Calibri"/>
                <a:cs typeface="Calibri"/>
                <a:sym typeface="Calibri"/>
              </a:rPr>
              <a:t> per </a:t>
            </a:r>
            <a:r>
              <a:rPr lang="en-US" sz="1300" dirty="0" err="1">
                <a:solidFill>
                  <a:schemeClr val="lt1"/>
                </a:solidFill>
                <a:latin typeface="Calibri"/>
                <a:ea typeface="Calibri"/>
                <a:cs typeface="Calibri"/>
                <a:sym typeface="Calibri"/>
              </a:rPr>
              <a:t>erogare</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i</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servizi</a:t>
            </a:r>
            <a:r>
              <a:rPr lang="en-US" sz="1300" dirty="0">
                <a:solidFill>
                  <a:schemeClr val="lt1"/>
                </a:solidFill>
                <a:latin typeface="Calibri"/>
                <a:ea typeface="Calibri"/>
                <a:cs typeface="Calibri"/>
                <a:sym typeface="Calibri"/>
              </a:rPr>
              <a:t> e </a:t>
            </a:r>
            <a:r>
              <a:rPr lang="en-US" sz="1300" dirty="0" err="1">
                <a:solidFill>
                  <a:schemeClr val="lt1"/>
                </a:solidFill>
                <a:latin typeface="Calibri"/>
                <a:ea typeface="Calibri"/>
                <a:cs typeface="Calibri"/>
                <a:sym typeface="Calibri"/>
              </a:rPr>
              <a:t>sistemi</a:t>
            </a:r>
            <a:r>
              <a:rPr lang="en-US" sz="1300" dirty="0">
                <a:solidFill>
                  <a:schemeClr val="lt1"/>
                </a:solidFill>
                <a:latin typeface="Calibri"/>
                <a:ea typeface="Calibri"/>
                <a:cs typeface="Calibri"/>
                <a:sym typeface="Calibri"/>
              </a:rPr>
              <a:t> di </a:t>
            </a:r>
            <a:r>
              <a:rPr lang="en-US" sz="1300" dirty="0" err="1">
                <a:solidFill>
                  <a:schemeClr val="lt1"/>
                </a:solidFill>
                <a:latin typeface="Calibri"/>
                <a:ea typeface="Calibri"/>
                <a:cs typeface="Calibri"/>
                <a:sym typeface="Calibri"/>
              </a:rPr>
              <a:t>telefonia</a:t>
            </a:r>
            <a:r>
              <a:rPr lang="en-US" sz="1300" dirty="0">
                <a:solidFill>
                  <a:schemeClr val="lt1"/>
                </a:solidFill>
                <a:latin typeface="Calibri"/>
                <a:ea typeface="Calibri"/>
                <a:cs typeface="Calibri"/>
                <a:sym typeface="Calibri"/>
              </a:rPr>
              <a:t> mobile 4G e 5G, in </a:t>
            </a:r>
            <a:r>
              <a:rPr lang="en-US" sz="1300" dirty="0" err="1">
                <a:solidFill>
                  <a:schemeClr val="lt1"/>
                </a:solidFill>
                <a:latin typeface="Calibri"/>
                <a:ea typeface="Calibri"/>
                <a:cs typeface="Calibri"/>
                <a:sym typeface="Calibri"/>
              </a:rPr>
              <a:t>versione</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sia</a:t>
            </a:r>
            <a:r>
              <a:rPr lang="en-US" sz="1300" dirty="0">
                <a:solidFill>
                  <a:schemeClr val="lt1"/>
                </a:solidFill>
                <a:latin typeface="Calibri"/>
                <a:ea typeface="Calibri"/>
                <a:cs typeface="Calibri"/>
                <a:sym typeface="Calibri"/>
              </a:rPr>
              <a:t> stand-alone </a:t>
            </a:r>
            <a:r>
              <a:rPr lang="en-US" sz="1300" dirty="0" err="1">
                <a:solidFill>
                  <a:schemeClr val="lt1"/>
                </a:solidFill>
                <a:latin typeface="Calibri"/>
                <a:ea typeface="Calibri"/>
                <a:cs typeface="Calibri"/>
                <a:sym typeface="Calibri"/>
              </a:rPr>
              <a:t>che</a:t>
            </a:r>
            <a:r>
              <a:rPr lang="en-US" sz="1300" dirty="0">
                <a:solidFill>
                  <a:schemeClr val="lt1"/>
                </a:solidFill>
                <a:latin typeface="Calibri"/>
                <a:ea typeface="Calibri"/>
                <a:cs typeface="Calibri"/>
                <a:sym typeface="Calibri"/>
              </a:rPr>
              <a:t> non stand-alone, e successive </a:t>
            </a:r>
            <a:r>
              <a:rPr lang="en-US" sz="1300" dirty="0" err="1">
                <a:solidFill>
                  <a:schemeClr val="lt1"/>
                </a:solidFill>
                <a:latin typeface="Calibri"/>
                <a:ea typeface="Calibri"/>
                <a:cs typeface="Calibri"/>
                <a:sym typeface="Calibri"/>
              </a:rPr>
              <a:t>evoluzioni</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tecnologiche</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dovrà</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essere</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fornito</a:t>
            </a:r>
            <a:r>
              <a:rPr lang="en-US" sz="1300" dirty="0">
                <a:solidFill>
                  <a:schemeClr val="lt1"/>
                </a:solidFill>
                <a:latin typeface="Calibri"/>
                <a:ea typeface="Calibri"/>
                <a:cs typeface="Calibri"/>
                <a:sym typeface="Calibri"/>
              </a:rPr>
              <a:t> come </a:t>
            </a:r>
            <a:r>
              <a:rPr lang="en-US" sz="1300" dirty="0" err="1">
                <a:solidFill>
                  <a:schemeClr val="lt1"/>
                </a:solidFill>
                <a:latin typeface="Calibri"/>
                <a:ea typeface="Calibri"/>
                <a:cs typeface="Calibri"/>
                <a:sym typeface="Calibri"/>
              </a:rPr>
              <a:t>previsto</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nel</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prospetto</a:t>
            </a:r>
            <a:r>
              <a:rPr lang="en-US" sz="1300" dirty="0">
                <a:solidFill>
                  <a:schemeClr val="lt1"/>
                </a:solidFill>
                <a:latin typeface="Calibri"/>
                <a:ea typeface="Calibri"/>
                <a:cs typeface="Calibri"/>
                <a:sym typeface="Calibri"/>
              </a:rPr>
              <a:t> di cui </a:t>
            </a:r>
            <a:r>
              <a:rPr lang="en-US" sz="1300" dirty="0" err="1">
                <a:solidFill>
                  <a:schemeClr val="lt1"/>
                </a:solidFill>
                <a:latin typeface="Calibri"/>
                <a:ea typeface="Calibri"/>
                <a:cs typeface="Calibri"/>
                <a:sym typeface="Calibri"/>
              </a:rPr>
              <a:t>all’Appendice</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tecnica</a:t>
            </a:r>
            <a:r>
              <a:rPr lang="en-US" sz="1300" dirty="0">
                <a:solidFill>
                  <a:schemeClr val="lt1"/>
                </a:solidFill>
                <a:latin typeface="Calibri"/>
                <a:ea typeface="Calibri"/>
                <a:cs typeface="Calibri"/>
                <a:sym typeface="Calibri"/>
              </a:rPr>
              <a:t> TELCO delle </a:t>
            </a:r>
            <a:r>
              <a:rPr lang="en-US" sz="1300" dirty="0" err="1">
                <a:solidFill>
                  <a:schemeClr val="lt1"/>
                </a:solidFill>
                <a:latin typeface="Calibri"/>
                <a:ea typeface="Calibri"/>
                <a:cs typeface="Calibri"/>
                <a:sym typeface="Calibri"/>
              </a:rPr>
              <a:t>medesime</a:t>
            </a:r>
            <a:r>
              <a:rPr lang="en-US" sz="1300" dirty="0">
                <a:solidFill>
                  <a:schemeClr val="lt1"/>
                </a:solidFill>
                <a:latin typeface="Calibri"/>
                <a:ea typeface="Calibri"/>
                <a:cs typeface="Calibri"/>
                <a:sym typeface="Calibri"/>
              </a:rPr>
              <a:t> Linee </a:t>
            </a:r>
            <a:r>
              <a:rPr lang="en-US" sz="1300" dirty="0" err="1">
                <a:solidFill>
                  <a:schemeClr val="lt1"/>
                </a:solidFill>
                <a:latin typeface="Calibri"/>
                <a:ea typeface="Calibri"/>
                <a:cs typeface="Calibri"/>
                <a:sym typeface="Calibri"/>
              </a:rPr>
              <a:t>guida</a:t>
            </a:r>
            <a:r>
              <a:rPr lang="en-US" sz="1300" dirty="0">
                <a:solidFill>
                  <a:schemeClr val="lt1"/>
                </a:solidFill>
                <a:latin typeface="Calibri"/>
                <a:ea typeface="Calibri"/>
                <a:cs typeface="Calibri"/>
                <a:sym typeface="Calibri"/>
              </a:rPr>
              <a:t>”.</a:t>
            </a:r>
            <a:endParaRPr sz="1300" dirty="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p28"/>
          <p:cNvSpPr txBox="1"/>
          <p:nvPr/>
        </p:nvSpPr>
        <p:spPr>
          <a:xfrm>
            <a:off x="762000" y="571500"/>
            <a:ext cx="5000625" cy="990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150" b="1" i="0" u="none" strike="noStrike" cap="none">
                <a:solidFill>
                  <a:srgbClr val="2EC4B6"/>
                </a:solidFill>
                <a:latin typeface="Montserrat"/>
                <a:ea typeface="Montserrat"/>
                <a:cs typeface="Montserrat"/>
                <a:sym typeface="Montserrat"/>
              </a:rPr>
              <a:t>CONTROLLI E VERIFICHE</a:t>
            </a:r>
            <a:endParaRPr/>
          </a:p>
        </p:txBody>
      </p:sp>
      <p:sp>
        <p:nvSpPr>
          <p:cNvPr id="315" name="Google Shape;315;p28"/>
          <p:cNvSpPr/>
          <p:nvPr/>
        </p:nvSpPr>
        <p:spPr>
          <a:xfrm>
            <a:off x="571500" y="571500"/>
            <a:ext cx="57150" cy="990600"/>
          </a:xfrm>
          <a:prstGeom prst="rect">
            <a:avLst/>
          </a:prstGeom>
          <a:solidFill>
            <a:srgbClr val="2EC4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16" name="Google Shape;316;p28"/>
          <p:cNvSpPr txBox="1"/>
          <p:nvPr/>
        </p:nvSpPr>
        <p:spPr>
          <a:xfrm>
            <a:off x="571500" y="1943100"/>
            <a:ext cx="5200650" cy="2190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4" b="1" i="0" u="none" strike="noStrike" cap="none">
                <a:solidFill>
                  <a:schemeClr val="tx1"/>
                </a:solidFill>
                <a:latin typeface="Montserrat"/>
                <a:ea typeface="Montserrat"/>
                <a:cs typeface="Montserrat"/>
                <a:sym typeface="Montserrat"/>
              </a:rPr>
              <a:t>CONSEGUENZE DELLE DIFFORMITÀ</a:t>
            </a:r>
            <a:endParaRPr>
              <a:solidFill>
                <a:schemeClr val="tx1"/>
              </a:solidFill>
            </a:endParaRPr>
          </a:p>
        </p:txBody>
      </p:sp>
      <p:sp>
        <p:nvSpPr>
          <p:cNvPr id="317" name="Google Shape;317;p28"/>
          <p:cNvSpPr txBox="1"/>
          <p:nvPr/>
        </p:nvSpPr>
        <p:spPr>
          <a:xfrm>
            <a:off x="571500" y="5057775"/>
            <a:ext cx="10707600" cy="369332"/>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dirty="0">
                <a:solidFill>
                  <a:schemeClr val="tx1"/>
                </a:solidFill>
                <a:latin typeface="Open Sans"/>
                <a:ea typeface="Open Sans"/>
                <a:cs typeface="Open Sans"/>
                <a:sym typeface="Open Sans"/>
              </a:rPr>
              <a:t>Le </a:t>
            </a:r>
            <a:r>
              <a:rPr lang="en-US" sz="1500" b="0" i="0" u="none" strike="noStrike" cap="none" dirty="0" err="1">
                <a:solidFill>
                  <a:schemeClr val="tx1"/>
                </a:solidFill>
                <a:latin typeface="Open Sans"/>
                <a:ea typeface="Open Sans"/>
                <a:cs typeface="Open Sans"/>
                <a:sym typeface="Open Sans"/>
              </a:rPr>
              <a:t>stazioni</a:t>
            </a:r>
            <a:r>
              <a:rPr lang="en-US" sz="1500" b="0" i="0" u="none" strike="noStrike" cap="none" dirty="0">
                <a:solidFill>
                  <a:schemeClr val="tx1"/>
                </a:solidFill>
                <a:latin typeface="Open Sans"/>
                <a:ea typeface="Open Sans"/>
                <a:cs typeface="Open Sans"/>
                <a:sym typeface="Open Sans"/>
              </a:rPr>
              <a:t> </a:t>
            </a:r>
            <a:r>
              <a:rPr lang="en-US" sz="1500" b="0" i="0" u="none" strike="noStrike" cap="none" dirty="0" err="1">
                <a:solidFill>
                  <a:schemeClr val="tx1"/>
                </a:solidFill>
                <a:latin typeface="Open Sans"/>
                <a:ea typeface="Open Sans"/>
                <a:cs typeface="Open Sans"/>
                <a:sym typeface="Open Sans"/>
              </a:rPr>
              <a:t>appaltanti</a:t>
            </a:r>
            <a:r>
              <a:rPr lang="en-US" sz="1500" b="0" i="0" u="none" strike="noStrike" cap="none" dirty="0">
                <a:solidFill>
                  <a:schemeClr val="tx1"/>
                </a:solidFill>
                <a:latin typeface="Open Sans"/>
                <a:ea typeface="Open Sans"/>
                <a:cs typeface="Open Sans"/>
                <a:sym typeface="Open Sans"/>
              </a:rPr>
              <a:t> </a:t>
            </a:r>
            <a:r>
              <a:rPr lang="en-US" sz="1500" b="0" i="0" u="none" strike="noStrike" cap="none" dirty="0" err="1">
                <a:solidFill>
                  <a:schemeClr val="tx1"/>
                </a:solidFill>
                <a:latin typeface="Open Sans"/>
                <a:ea typeface="Open Sans"/>
                <a:cs typeface="Open Sans"/>
                <a:sym typeface="Open Sans"/>
              </a:rPr>
              <a:t>devono</a:t>
            </a:r>
            <a:r>
              <a:rPr lang="en-US" sz="1500" b="0" i="0" u="none" strike="noStrike" cap="none" dirty="0">
                <a:solidFill>
                  <a:schemeClr val="tx1"/>
                </a:solidFill>
                <a:latin typeface="Open Sans"/>
                <a:ea typeface="Open Sans"/>
                <a:cs typeface="Open Sans"/>
                <a:sym typeface="Open Sans"/>
              </a:rPr>
              <a:t> </a:t>
            </a:r>
            <a:r>
              <a:rPr lang="en-US" sz="1500" b="0" i="0" u="none" strike="noStrike" cap="none" dirty="0" err="1">
                <a:solidFill>
                  <a:schemeClr val="tx1"/>
                </a:solidFill>
                <a:latin typeface="Open Sans"/>
                <a:ea typeface="Open Sans"/>
                <a:cs typeface="Open Sans"/>
                <a:sym typeface="Open Sans"/>
              </a:rPr>
              <a:t>procedere</a:t>
            </a:r>
            <a:r>
              <a:rPr lang="en-US" sz="1500" b="0" i="0" u="none" strike="noStrike" cap="none" dirty="0">
                <a:solidFill>
                  <a:schemeClr val="tx1"/>
                </a:solidFill>
                <a:latin typeface="Open Sans"/>
                <a:ea typeface="Open Sans"/>
                <a:cs typeface="Open Sans"/>
                <a:sym typeface="Open Sans"/>
              </a:rPr>
              <a:t> con </a:t>
            </a:r>
            <a:r>
              <a:rPr lang="en-US" sz="1500" b="0" i="0" u="none" strike="noStrike" cap="none" dirty="0" err="1">
                <a:solidFill>
                  <a:schemeClr val="tx1"/>
                </a:solidFill>
                <a:latin typeface="Open Sans"/>
                <a:ea typeface="Open Sans"/>
                <a:cs typeface="Open Sans"/>
                <a:sym typeface="Open Sans"/>
              </a:rPr>
              <a:t>gare</a:t>
            </a:r>
            <a:r>
              <a:rPr lang="en-US" sz="1500" b="0" i="0" u="none" strike="noStrike" cap="none" dirty="0">
                <a:solidFill>
                  <a:schemeClr val="tx1"/>
                </a:solidFill>
                <a:latin typeface="Open Sans"/>
                <a:ea typeface="Open Sans"/>
                <a:cs typeface="Open Sans"/>
                <a:sym typeface="Open Sans"/>
              </a:rPr>
              <a:t> o </a:t>
            </a:r>
            <a:r>
              <a:rPr lang="en-US" sz="1500" b="0" i="0" u="none" strike="noStrike" cap="none" dirty="0" err="1">
                <a:solidFill>
                  <a:schemeClr val="tx1"/>
                </a:solidFill>
                <a:latin typeface="Open Sans"/>
                <a:ea typeface="Open Sans"/>
                <a:cs typeface="Open Sans"/>
                <a:sym typeface="Open Sans"/>
              </a:rPr>
              <a:t>lotti</a:t>
            </a:r>
            <a:r>
              <a:rPr lang="en-US" sz="1500" b="0" i="0" u="none" strike="noStrike" cap="none" dirty="0">
                <a:solidFill>
                  <a:schemeClr val="tx1"/>
                </a:solidFill>
                <a:latin typeface="Open Sans"/>
                <a:ea typeface="Open Sans"/>
                <a:cs typeface="Open Sans"/>
                <a:sym typeface="Open Sans"/>
              </a:rPr>
              <a:t> </a:t>
            </a:r>
            <a:r>
              <a:rPr lang="en-US" sz="1500" b="0" i="0" u="none" strike="noStrike" cap="none" dirty="0" err="1">
                <a:solidFill>
                  <a:schemeClr val="tx1"/>
                </a:solidFill>
                <a:latin typeface="Open Sans"/>
                <a:ea typeface="Open Sans"/>
                <a:cs typeface="Open Sans"/>
                <a:sym typeface="Open Sans"/>
              </a:rPr>
              <a:t>dedicati</a:t>
            </a:r>
            <a:r>
              <a:rPr lang="en-US" sz="1500" b="0" i="0" u="none" strike="noStrike" cap="none" dirty="0">
                <a:solidFill>
                  <a:schemeClr val="tx1"/>
                </a:solidFill>
                <a:latin typeface="Open Sans"/>
                <a:ea typeface="Open Sans"/>
                <a:cs typeface="Open Sans"/>
                <a:sym typeface="Open Sans"/>
              </a:rPr>
              <a:t> per </a:t>
            </a:r>
            <a:r>
              <a:rPr lang="en-US" sz="1500" b="0" i="0" u="none" strike="noStrike" cap="none" dirty="0" err="1">
                <a:solidFill>
                  <a:schemeClr val="tx1"/>
                </a:solidFill>
                <a:latin typeface="Open Sans"/>
                <a:ea typeface="Open Sans"/>
                <a:cs typeface="Open Sans"/>
                <a:sym typeface="Open Sans"/>
              </a:rPr>
              <a:t>gli</a:t>
            </a:r>
            <a:r>
              <a:rPr lang="en-US" sz="1500" b="0" i="0" u="none" strike="noStrike" cap="none" dirty="0">
                <a:solidFill>
                  <a:schemeClr val="tx1"/>
                </a:solidFill>
                <a:latin typeface="Open Sans"/>
                <a:ea typeface="Open Sans"/>
                <a:cs typeface="Open Sans"/>
                <a:sym typeface="Open Sans"/>
              </a:rPr>
              <a:t> </a:t>
            </a:r>
            <a:r>
              <a:rPr lang="en-US" sz="1500" b="0" i="0" u="none" strike="noStrike" cap="none" dirty="0" err="1">
                <a:solidFill>
                  <a:schemeClr val="tx1"/>
                </a:solidFill>
                <a:latin typeface="Open Sans"/>
                <a:ea typeface="Open Sans"/>
                <a:cs typeface="Open Sans"/>
                <a:sym typeface="Open Sans"/>
              </a:rPr>
              <a:t>interessi</a:t>
            </a:r>
            <a:r>
              <a:rPr lang="en-US" sz="1500" b="0" i="0" u="none" strike="noStrike" cap="none" dirty="0">
                <a:solidFill>
                  <a:schemeClr val="tx1"/>
                </a:solidFill>
                <a:latin typeface="Open Sans"/>
                <a:ea typeface="Open Sans"/>
                <a:cs typeface="Open Sans"/>
                <a:sym typeface="Open Sans"/>
              </a:rPr>
              <a:t> </a:t>
            </a:r>
            <a:r>
              <a:rPr lang="en-US" sz="1500" b="0" i="0" u="none" strike="noStrike" cap="none" dirty="0" err="1">
                <a:solidFill>
                  <a:schemeClr val="tx1"/>
                </a:solidFill>
                <a:latin typeface="Open Sans"/>
                <a:ea typeface="Open Sans"/>
                <a:cs typeface="Open Sans"/>
                <a:sym typeface="Open Sans"/>
              </a:rPr>
              <a:t>strategici</a:t>
            </a:r>
            <a:r>
              <a:rPr lang="en-US" sz="1500" b="0" i="0" u="none" strike="noStrike" cap="none" dirty="0">
                <a:solidFill>
                  <a:schemeClr val="tx1"/>
                </a:solidFill>
                <a:latin typeface="Open Sans"/>
                <a:ea typeface="Open Sans"/>
                <a:cs typeface="Open Sans"/>
                <a:sym typeface="Open Sans"/>
              </a:rPr>
              <a:t>.</a:t>
            </a:r>
            <a:endParaRPr dirty="0">
              <a:solidFill>
                <a:schemeClr val="tx1"/>
              </a:solidFill>
            </a:endParaRPr>
          </a:p>
        </p:txBody>
      </p:sp>
      <p:sp>
        <p:nvSpPr>
          <p:cNvPr id="318" name="Google Shape;318;p28"/>
          <p:cNvSpPr txBox="1"/>
          <p:nvPr/>
        </p:nvSpPr>
        <p:spPr>
          <a:xfrm>
            <a:off x="952500" y="2314575"/>
            <a:ext cx="6833700" cy="369332"/>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1" i="0" u="none" strike="noStrike" cap="none">
                <a:solidFill>
                  <a:schemeClr val="tx1"/>
                </a:solidFill>
                <a:latin typeface="Open Sans"/>
                <a:ea typeface="Open Sans"/>
                <a:cs typeface="Open Sans"/>
                <a:sym typeface="Open Sans"/>
              </a:rPr>
              <a:t>Scrutinio Tecnologico</a:t>
            </a:r>
            <a:r>
              <a:rPr lang="en-US" sz="1500" b="0" i="0" u="none" strike="noStrike" cap="none">
                <a:solidFill>
                  <a:schemeClr val="tx1"/>
                </a:solidFill>
                <a:latin typeface="Open Sans"/>
                <a:ea typeface="Open Sans"/>
                <a:cs typeface="Open Sans"/>
                <a:sym typeface="Open Sans"/>
              </a:rPr>
              <a:t>: Effettuato da ACN sui beni acquisiti.</a:t>
            </a:r>
            <a:endParaRPr>
              <a:solidFill>
                <a:schemeClr val="tx1"/>
              </a:solidFill>
            </a:endParaRPr>
          </a:p>
        </p:txBody>
      </p:sp>
      <p:sp>
        <p:nvSpPr>
          <p:cNvPr id="319" name="Google Shape;319;p28"/>
          <p:cNvSpPr txBox="1"/>
          <p:nvPr/>
        </p:nvSpPr>
        <p:spPr>
          <a:xfrm>
            <a:off x="952500" y="3114675"/>
            <a:ext cx="7535400" cy="369332"/>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1" i="0" u="none" strike="noStrike" cap="none">
                <a:solidFill>
                  <a:schemeClr val="tx1"/>
                </a:solidFill>
                <a:latin typeface="Open Sans"/>
                <a:ea typeface="Open Sans"/>
                <a:cs typeface="Open Sans"/>
                <a:sym typeface="Open Sans"/>
              </a:rPr>
              <a:t>Risoluzione Contrattuale</a:t>
            </a:r>
            <a:r>
              <a:rPr lang="en-US" sz="1500" b="0" i="0" u="none" strike="noStrike" cap="none">
                <a:solidFill>
                  <a:schemeClr val="tx1"/>
                </a:solidFill>
                <a:latin typeface="Open Sans"/>
                <a:ea typeface="Open Sans"/>
                <a:cs typeface="Open Sans"/>
                <a:sym typeface="Open Sans"/>
              </a:rPr>
              <a:t>: Clausola di risoluzione espressa in caso di falso.</a:t>
            </a:r>
            <a:endParaRPr>
              <a:solidFill>
                <a:schemeClr val="tx1"/>
              </a:solidFill>
            </a:endParaRPr>
          </a:p>
        </p:txBody>
      </p:sp>
      <p:sp>
        <p:nvSpPr>
          <p:cNvPr id="320" name="Google Shape;320;p28"/>
          <p:cNvSpPr txBox="1"/>
          <p:nvPr/>
        </p:nvSpPr>
        <p:spPr>
          <a:xfrm>
            <a:off x="952500" y="3914775"/>
            <a:ext cx="7344000" cy="369332"/>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1" i="0" u="none" strike="noStrike" cap="none">
                <a:solidFill>
                  <a:schemeClr val="tx1"/>
                </a:solidFill>
                <a:latin typeface="Open Sans"/>
                <a:ea typeface="Open Sans"/>
                <a:cs typeface="Open Sans"/>
                <a:sym typeface="Open Sans"/>
              </a:rPr>
              <a:t>Segnalazione ANAC</a:t>
            </a:r>
            <a:r>
              <a:rPr lang="en-US" sz="1500" b="0" i="0" u="none" strike="noStrike" cap="none">
                <a:solidFill>
                  <a:schemeClr val="tx1"/>
                </a:solidFill>
                <a:latin typeface="Open Sans"/>
                <a:ea typeface="Open Sans"/>
                <a:cs typeface="Open Sans"/>
                <a:sym typeface="Open Sans"/>
              </a:rPr>
              <a:t>: Violazione del principio di fiducia.</a:t>
            </a:r>
            <a:endParaRPr>
              <a:solidFill>
                <a:schemeClr val="tx1"/>
              </a:solidFill>
            </a:endParaRPr>
          </a:p>
        </p:txBody>
      </p:sp>
      <p:pic>
        <p:nvPicPr>
          <p:cNvPr id="321" name="Google Shape;321;p28" descr="image.png"/>
          <p:cNvPicPr preferRelativeResize="0"/>
          <p:nvPr/>
        </p:nvPicPr>
        <p:blipFill rotWithShape="1">
          <a:blip r:embed="rId3">
            <a:alphaModFix/>
          </a:blip>
          <a:srcRect/>
          <a:stretch/>
        </p:blipFill>
        <p:spPr>
          <a:xfrm>
            <a:off x="571500" y="2314575"/>
            <a:ext cx="228600" cy="247650"/>
          </a:xfrm>
          <a:prstGeom prst="rect">
            <a:avLst/>
          </a:prstGeom>
          <a:noFill/>
          <a:ln>
            <a:noFill/>
          </a:ln>
        </p:spPr>
      </p:pic>
      <p:pic>
        <p:nvPicPr>
          <p:cNvPr id="322" name="Google Shape;322;p28" descr="image.png"/>
          <p:cNvPicPr preferRelativeResize="0"/>
          <p:nvPr/>
        </p:nvPicPr>
        <p:blipFill rotWithShape="1">
          <a:blip r:embed="rId3">
            <a:alphaModFix/>
          </a:blip>
          <a:srcRect/>
          <a:stretch/>
        </p:blipFill>
        <p:spPr>
          <a:xfrm>
            <a:off x="571500" y="3114675"/>
            <a:ext cx="228600" cy="247650"/>
          </a:xfrm>
          <a:prstGeom prst="rect">
            <a:avLst/>
          </a:prstGeom>
          <a:noFill/>
          <a:ln>
            <a:noFill/>
          </a:ln>
        </p:spPr>
      </p:pic>
      <p:pic>
        <p:nvPicPr>
          <p:cNvPr id="323" name="Google Shape;323;p28" descr="image.png"/>
          <p:cNvPicPr preferRelativeResize="0"/>
          <p:nvPr/>
        </p:nvPicPr>
        <p:blipFill rotWithShape="1">
          <a:blip r:embed="rId3">
            <a:alphaModFix/>
          </a:blip>
          <a:srcRect/>
          <a:stretch/>
        </p:blipFill>
        <p:spPr>
          <a:xfrm>
            <a:off x="571500" y="3914775"/>
            <a:ext cx="228600" cy="247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2" name="CasellaDiTesto 1">
            <a:extLst>
              <a:ext uri="{FF2B5EF4-FFF2-40B4-BE49-F238E27FC236}">
                <a16:creationId xmlns:a16="http://schemas.microsoft.com/office/drawing/2014/main" id="{4B4B6F2F-C0B4-0E0F-AC94-500EB96F72EC}"/>
              </a:ext>
            </a:extLst>
          </p:cNvPr>
          <p:cNvSpPr txBox="1"/>
          <p:nvPr/>
        </p:nvSpPr>
        <p:spPr>
          <a:xfrm>
            <a:off x="420130" y="3205639"/>
            <a:ext cx="5675870" cy="2471261"/>
          </a:xfrm>
          <a:prstGeom prst="rect">
            <a:avLst/>
          </a:prstGeom>
          <a:solidFill>
            <a:schemeClr val="bg2"/>
          </a:solidFill>
        </p:spPr>
        <p:txBody>
          <a:bodyPr wrap="square" rtlCol="0">
            <a:spAutoFit/>
          </a:bodyPr>
          <a:lstStyle/>
          <a:p>
            <a:endParaRPr lang="it-IT" dirty="0"/>
          </a:p>
        </p:txBody>
      </p:sp>
      <p:pic>
        <p:nvPicPr>
          <p:cNvPr id="329" name="Google Shape;329;p29" descr="image.png"/>
          <p:cNvPicPr preferRelativeResize="0"/>
          <p:nvPr/>
        </p:nvPicPr>
        <p:blipFill rotWithShape="1">
          <a:blip r:embed="rId3">
            <a:alphaModFix/>
          </a:blip>
          <a:srcRect/>
          <a:stretch/>
        </p:blipFill>
        <p:spPr>
          <a:xfrm>
            <a:off x="571500" y="2057400"/>
            <a:ext cx="5238750" cy="3619500"/>
          </a:xfrm>
          <a:prstGeom prst="rect">
            <a:avLst/>
          </a:prstGeom>
          <a:noFill/>
          <a:ln>
            <a:noFill/>
          </a:ln>
        </p:spPr>
      </p:pic>
      <p:pic>
        <p:nvPicPr>
          <p:cNvPr id="330" name="Google Shape;330;p29" descr="image.png"/>
          <p:cNvPicPr preferRelativeResize="0"/>
          <p:nvPr/>
        </p:nvPicPr>
        <p:blipFill rotWithShape="1">
          <a:blip r:embed="rId4">
            <a:alphaModFix/>
          </a:blip>
          <a:srcRect/>
          <a:stretch/>
        </p:blipFill>
        <p:spPr>
          <a:xfrm>
            <a:off x="6381750" y="2057400"/>
            <a:ext cx="5238750" cy="3619500"/>
          </a:xfrm>
          <a:prstGeom prst="rect">
            <a:avLst/>
          </a:prstGeom>
          <a:noFill/>
          <a:ln>
            <a:noFill/>
          </a:ln>
        </p:spPr>
      </p:pic>
      <p:sp>
        <p:nvSpPr>
          <p:cNvPr id="331" name="Google Shape;331;p29"/>
          <p:cNvSpPr txBox="1"/>
          <p:nvPr/>
        </p:nvSpPr>
        <p:spPr>
          <a:xfrm>
            <a:off x="571500" y="2057400"/>
            <a:ext cx="5500687" cy="2190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4" b="1" i="0" u="none" strike="noStrike" cap="none">
                <a:solidFill>
                  <a:schemeClr val="tx1"/>
                </a:solidFill>
                <a:latin typeface="Montserrat"/>
                <a:ea typeface="Montserrat"/>
                <a:cs typeface="Montserrat"/>
                <a:sym typeface="Montserrat"/>
              </a:rPr>
              <a:t>ANALISI ARCHITETTURALE</a:t>
            </a:r>
            <a:endParaRPr>
              <a:solidFill>
                <a:schemeClr val="tx1"/>
              </a:solidFill>
            </a:endParaRPr>
          </a:p>
        </p:txBody>
      </p:sp>
      <p:sp>
        <p:nvSpPr>
          <p:cNvPr id="332" name="Google Shape;332;p29"/>
          <p:cNvSpPr txBox="1"/>
          <p:nvPr/>
        </p:nvSpPr>
        <p:spPr>
          <a:xfrm>
            <a:off x="571500" y="2466975"/>
            <a:ext cx="5238750" cy="738664"/>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chemeClr val="tx1"/>
                </a:solidFill>
                <a:latin typeface="Open Sans"/>
                <a:ea typeface="Open Sans"/>
                <a:cs typeface="Open Sans"/>
                <a:sym typeface="Open Sans"/>
              </a:rPr>
              <a:t>Approccio sistemico ispirato a ENISA. Si valutano i macro-componenti invece dei singoli bit.</a:t>
            </a:r>
            <a:endParaRPr>
              <a:solidFill>
                <a:schemeClr val="tx1"/>
              </a:solidFill>
            </a:endParaRPr>
          </a:p>
        </p:txBody>
      </p:sp>
      <p:pic>
        <p:nvPicPr>
          <p:cNvPr id="333" name="Google Shape;333;p29" descr="image.png"/>
          <p:cNvPicPr preferRelativeResize="0"/>
          <p:nvPr/>
        </p:nvPicPr>
        <p:blipFill rotWithShape="1">
          <a:blip r:embed="rId5">
            <a:alphaModFix/>
          </a:blip>
          <a:srcRect/>
          <a:stretch/>
        </p:blipFill>
        <p:spPr>
          <a:xfrm>
            <a:off x="6391275" y="2066925"/>
            <a:ext cx="5219700" cy="3600450"/>
          </a:xfrm>
          <a:prstGeom prst="rect">
            <a:avLst/>
          </a:prstGeom>
          <a:noFill/>
          <a:ln>
            <a:noFill/>
          </a:ln>
        </p:spPr>
      </p:pic>
      <p:sp>
        <p:nvSpPr>
          <p:cNvPr id="334" name="Google Shape;334;p29"/>
          <p:cNvSpPr txBox="1"/>
          <p:nvPr/>
        </p:nvSpPr>
        <p:spPr>
          <a:xfrm>
            <a:off x="762000" y="571500"/>
            <a:ext cx="11401425" cy="495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150" b="1" i="0" u="none" strike="noStrike" cap="none">
                <a:solidFill>
                  <a:srgbClr val="2EC4B6"/>
                </a:solidFill>
                <a:latin typeface="Montserrat"/>
                <a:ea typeface="Montserrat"/>
                <a:cs typeface="Montserrat"/>
                <a:sym typeface="Montserrat"/>
              </a:rPr>
              <a:t>APPENDICE TELCO: RETI 4G E 5G</a:t>
            </a:r>
            <a:endParaRPr/>
          </a:p>
        </p:txBody>
      </p:sp>
      <p:sp>
        <p:nvSpPr>
          <p:cNvPr id="335" name="Google Shape;335;p29"/>
          <p:cNvSpPr/>
          <p:nvPr/>
        </p:nvSpPr>
        <p:spPr>
          <a:xfrm>
            <a:off x="571500" y="571500"/>
            <a:ext cx="57150" cy="495300"/>
          </a:xfrm>
          <a:prstGeom prst="rect">
            <a:avLst/>
          </a:prstGeom>
          <a:solidFill>
            <a:srgbClr val="2EC4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1" name="Google Shape;341;p30"/>
          <p:cNvSpPr txBox="1"/>
          <p:nvPr/>
        </p:nvSpPr>
        <p:spPr>
          <a:xfrm>
            <a:off x="295275" y="1786086"/>
            <a:ext cx="11601450" cy="58102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750" b="1" i="0" u="none" strike="noStrike" cap="none" dirty="0">
                <a:solidFill>
                  <a:schemeClr val="tx1"/>
                </a:solidFill>
                <a:latin typeface="Montserrat"/>
                <a:ea typeface="Montserrat"/>
                <a:cs typeface="Montserrat"/>
                <a:sym typeface="Montserrat"/>
              </a:rPr>
              <a:t>CONCLUSIONI</a:t>
            </a:r>
            <a:endParaRPr dirty="0">
              <a:solidFill>
                <a:schemeClr val="tx1"/>
              </a:solidFill>
            </a:endParaRPr>
          </a:p>
        </p:txBody>
      </p:sp>
      <p:sp>
        <p:nvSpPr>
          <p:cNvPr id="342" name="Google Shape;342;p30"/>
          <p:cNvSpPr txBox="1"/>
          <p:nvPr/>
        </p:nvSpPr>
        <p:spPr>
          <a:xfrm>
            <a:off x="1809750" y="2652861"/>
            <a:ext cx="8572500" cy="1181862"/>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2400" b="0" i="0" u="none" strike="noStrike" cap="none">
                <a:solidFill>
                  <a:schemeClr val="tx1"/>
                </a:solidFill>
                <a:latin typeface="Open Sans"/>
                <a:ea typeface="Open Sans"/>
                <a:cs typeface="Open Sans"/>
                <a:sym typeface="Open Sans"/>
              </a:rPr>
              <a:t>"La sicurezza non è un costo, ma un </a:t>
            </a:r>
            <a:r>
              <a:rPr lang="en-US" sz="2400" b="1" i="0" u="none" strike="noStrike" cap="none">
                <a:solidFill>
                  <a:schemeClr val="tx1"/>
                </a:solidFill>
                <a:latin typeface="Open Sans"/>
                <a:ea typeface="Open Sans"/>
                <a:cs typeface="Open Sans"/>
                <a:sym typeface="Open Sans"/>
              </a:rPr>
              <a:t>investimento sulla continuità</a:t>
            </a:r>
            <a:r>
              <a:rPr lang="en-US" sz="2400" b="0" i="0" u="none" strike="noStrike" cap="none">
                <a:solidFill>
                  <a:schemeClr val="tx1"/>
                </a:solidFill>
                <a:latin typeface="Open Sans"/>
                <a:ea typeface="Open Sans"/>
                <a:cs typeface="Open Sans"/>
                <a:sym typeface="Open Sans"/>
              </a:rPr>
              <a:t> amministrativa."</a:t>
            </a:r>
            <a:endParaRPr>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2" name="Google Shape;92;p14" descr="image.png"/>
          <p:cNvPicPr preferRelativeResize="0"/>
          <p:nvPr/>
        </p:nvPicPr>
        <p:blipFill rotWithShape="1">
          <a:blip r:embed="rId3">
            <a:alphaModFix/>
          </a:blip>
          <a:srcRect/>
          <a:stretch/>
        </p:blipFill>
        <p:spPr>
          <a:xfrm>
            <a:off x="571500" y="1724025"/>
            <a:ext cx="5238750" cy="4286250"/>
          </a:xfrm>
          <a:prstGeom prst="rect">
            <a:avLst/>
          </a:prstGeom>
          <a:noFill/>
          <a:ln>
            <a:noFill/>
          </a:ln>
        </p:spPr>
      </p:pic>
      <p:pic>
        <p:nvPicPr>
          <p:cNvPr id="93" name="Google Shape;93;p14" descr="image.png"/>
          <p:cNvPicPr preferRelativeResize="0"/>
          <p:nvPr/>
        </p:nvPicPr>
        <p:blipFill rotWithShape="1">
          <a:blip r:embed="rId4">
            <a:alphaModFix/>
          </a:blip>
          <a:srcRect/>
          <a:stretch/>
        </p:blipFill>
        <p:spPr>
          <a:xfrm>
            <a:off x="581025" y="1733550"/>
            <a:ext cx="5219700" cy="4267200"/>
          </a:xfrm>
          <a:prstGeom prst="rect">
            <a:avLst/>
          </a:prstGeom>
          <a:noFill/>
          <a:ln>
            <a:noFill/>
          </a:ln>
        </p:spPr>
      </p:pic>
      <p:sp>
        <p:nvSpPr>
          <p:cNvPr id="94" name="Google Shape;94;p14"/>
          <p:cNvSpPr txBox="1"/>
          <p:nvPr/>
        </p:nvSpPr>
        <p:spPr>
          <a:xfrm>
            <a:off x="6381750" y="2309812"/>
            <a:ext cx="5500687" cy="2190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4" b="1" i="0" u="none" strike="noStrike" cap="none">
                <a:solidFill>
                  <a:srgbClr val="FFFFFF"/>
                </a:solidFill>
                <a:latin typeface="Montserrat"/>
                <a:ea typeface="Montserrat"/>
                <a:cs typeface="Montserrat"/>
                <a:sym typeface="Montserrat"/>
              </a:rPr>
              <a:t>GESTIONE DEL RISCHIO INTRINSECO</a:t>
            </a:r>
            <a:endParaRPr/>
          </a:p>
        </p:txBody>
      </p:sp>
      <p:sp>
        <p:nvSpPr>
          <p:cNvPr id="95" name="Google Shape;95;p14"/>
          <p:cNvSpPr txBox="1"/>
          <p:nvPr/>
        </p:nvSpPr>
        <p:spPr>
          <a:xfrm>
            <a:off x="6381750" y="2719387"/>
            <a:ext cx="5238750" cy="738664"/>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dirty="0">
                <a:solidFill>
                  <a:schemeClr val="tx1"/>
                </a:solidFill>
                <a:latin typeface="Open Sans"/>
                <a:ea typeface="Open Sans"/>
                <a:cs typeface="Open Sans"/>
                <a:sym typeface="Open Sans"/>
              </a:rPr>
              <a:t>I </a:t>
            </a:r>
            <a:r>
              <a:rPr lang="en-US" sz="1500" b="0" i="0" u="none" strike="noStrike" cap="none" dirty="0" err="1">
                <a:solidFill>
                  <a:schemeClr val="tx1"/>
                </a:solidFill>
                <a:latin typeface="Open Sans"/>
                <a:ea typeface="Open Sans"/>
                <a:cs typeface="Open Sans"/>
                <a:sym typeface="Open Sans"/>
              </a:rPr>
              <a:t>fornitori</a:t>
            </a:r>
            <a:r>
              <a:rPr lang="en-US" sz="1500" b="0" i="0" u="none" strike="noStrike" cap="none" dirty="0">
                <a:solidFill>
                  <a:schemeClr val="tx1"/>
                </a:solidFill>
                <a:latin typeface="Open Sans"/>
                <a:ea typeface="Open Sans"/>
                <a:cs typeface="Open Sans"/>
                <a:sym typeface="Open Sans"/>
              </a:rPr>
              <a:t> di software e hardware </a:t>
            </a:r>
            <a:r>
              <a:rPr lang="en-US" sz="1500" b="0" i="0" u="none" strike="noStrike" cap="none" dirty="0" err="1">
                <a:solidFill>
                  <a:schemeClr val="tx1"/>
                </a:solidFill>
                <a:latin typeface="Open Sans"/>
                <a:ea typeface="Open Sans"/>
                <a:cs typeface="Open Sans"/>
                <a:sym typeface="Open Sans"/>
              </a:rPr>
              <a:t>sono</a:t>
            </a:r>
            <a:r>
              <a:rPr lang="en-US" sz="1500" b="0" i="0" u="none" strike="noStrike" cap="none" dirty="0">
                <a:solidFill>
                  <a:schemeClr val="tx1"/>
                </a:solidFill>
                <a:latin typeface="Open Sans"/>
                <a:ea typeface="Open Sans"/>
                <a:cs typeface="Open Sans"/>
                <a:sym typeface="Open Sans"/>
              </a:rPr>
              <a:t> </a:t>
            </a:r>
            <a:r>
              <a:rPr lang="en-US" sz="1500" b="0" i="0" u="none" strike="noStrike" cap="none" dirty="0" err="1">
                <a:solidFill>
                  <a:schemeClr val="tx1"/>
                </a:solidFill>
                <a:latin typeface="Open Sans"/>
                <a:ea typeface="Open Sans"/>
                <a:cs typeface="Open Sans"/>
                <a:sym typeface="Open Sans"/>
              </a:rPr>
              <a:t>spesso</a:t>
            </a:r>
            <a:r>
              <a:rPr lang="en-US" sz="1500" b="0" i="0" u="none" strike="noStrike" cap="none" dirty="0">
                <a:solidFill>
                  <a:schemeClr val="tx1"/>
                </a:solidFill>
                <a:latin typeface="Open Sans"/>
                <a:ea typeface="Open Sans"/>
                <a:cs typeface="Open Sans"/>
                <a:sym typeface="Open Sans"/>
              </a:rPr>
              <a:t> </a:t>
            </a:r>
            <a:r>
              <a:rPr lang="en-US" sz="1500" b="0" i="0" u="none" strike="noStrike" cap="none" dirty="0" err="1">
                <a:solidFill>
                  <a:schemeClr val="tx1"/>
                </a:solidFill>
                <a:latin typeface="Open Sans"/>
                <a:ea typeface="Open Sans"/>
                <a:cs typeface="Open Sans"/>
                <a:sym typeface="Open Sans"/>
              </a:rPr>
              <a:t>i</a:t>
            </a:r>
            <a:r>
              <a:rPr lang="en-US" sz="1500" b="0" i="0" u="none" strike="noStrike" cap="none" dirty="0">
                <a:solidFill>
                  <a:schemeClr val="tx1"/>
                </a:solidFill>
                <a:latin typeface="Open Sans"/>
                <a:ea typeface="Open Sans"/>
                <a:cs typeface="Open Sans"/>
                <a:sym typeface="Open Sans"/>
              </a:rPr>
              <a:t> </a:t>
            </a:r>
            <a:r>
              <a:rPr lang="en-US" sz="1500" b="0" i="0" u="none" strike="noStrike" cap="none" dirty="0" err="1">
                <a:solidFill>
                  <a:schemeClr val="tx1"/>
                </a:solidFill>
                <a:latin typeface="Open Sans"/>
                <a:ea typeface="Open Sans"/>
                <a:cs typeface="Open Sans"/>
                <a:sym typeface="Open Sans"/>
              </a:rPr>
              <a:t>vettori</a:t>
            </a:r>
            <a:r>
              <a:rPr lang="en-US" sz="1500" b="0" i="0" u="none" strike="noStrike" cap="none" dirty="0">
                <a:solidFill>
                  <a:schemeClr val="tx1"/>
                </a:solidFill>
                <a:latin typeface="Open Sans"/>
                <a:ea typeface="Open Sans"/>
                <a:cs typeface="Open Sans"/>
                <a:sym typeface="Open Sans"/>
              </a:rPr>
              <a:t> </a:t>
            </a:r>
            <a:r>
              <a:rPr lang="en-US" sz="1500" b="0" i="0" u="none" strike="noStrike" cap="none" dirty="0" err="1">
                <a:solidFill>
                  <a:schemeClr val="tx1"/>
                </a:solidFill>
                <a:latin typeface="Open Sans"/>
                <a:ea typeface="Open Sans"/>
                <a:cs typeface="Open Sans"/>
                <a:sym typeface="Open Sans"/>
              </a:rPr>
              <a:t>iniziali</a:t>
            </a:r>
            <a:r>
              <a:rPr lang="en-US" sz="1500" b="0" i="0" u="none" strike="noStrike" cap="none" dirty="0">
                <a:solidFill>
                  <a:schemeClr val="tx1"/>
                </a:solidFill>
                <a:latin typeface="Open Sans"/>
                <a:ea typeface="Open Sans"/>
                <a:cs typeface="Open Sans"/>
                <a:sym typeface="Open Sans"/>
              </a:rPr>
              <a:t> di </a:t>
            </a:r>
            <a:r>
              <a:rPr lang="en-US" sz="1500" b="0" i="0" u="none" strike="noStrike" cap="none" dirty="0" err="1">
                <a:solidFill>
                  <a:schemeClr val="tx1"/>
                </a:solidFill>
                <a:latin typeface="Open Sans"/>
                <a:ea typeface="Open Sans"/>
                <a:cs typeface="Open Sans"/>
                <a:sym typeface="Open Sans"/>
              </a:rPr>
              <a:t>attacchi</a:t>
            </a:r>
            <a:r>
              <a:rPr lang="en-US" sz="1500" b="0" i="0" u="none" strike="noStrike" cap="none" dirty="0">
                <a:solidFill>
                  <a:schemeClr val="tx1"/>
                </a:solidFill>
                <a:latin typeface="Open Sans"/>
                <a:ea typeface="Open Sans"/>
                <a:cs typeface="Open Sans"/>
                <a:sym typeface="Open Sans"/>
              </a:rPr>
              <a:t> cyber </a:t>
            </a:r>
            <a:r>
              <a:rPr lang="en-US" sz="1500" b="0" i="0" u="none" strike="noStrike" cap="none" dirty="0" err="1">
                <a:solidFill>
                  <a:schemeClr val="tx1"/>
                </a:solidFill>
                <a:latin typeface="Open Sans"/>
                <a:ea typeface="Open Sans"/>
                <a:cs typeface="Open Sans"/>
                <a:sym typeface="Open Sans"/>
              </a:rPr>
              <a:t>sofisticati</a:t>
            </a:r>
            <a:r>
              <a:rPr lang="en-US" sz="1500" b="0" i="0" u="none" strike="noStrike" cap="none" dirty="0">
                <a:solidFill>
                  <a:schemeClr val="tx1"/>
                </a:solidFill>
                <a:latin typeface="Open Sans"/>
                <a:ea typeface="Open Sans"/>
                <a:cs typeface="Open Sans"/>
                <a:sym typeface="Open Sans"/>
              </a:rPr>
              <a:t>.</a:t>
            </a:r>
            <a:endParaRPr dirty="0">
              <a:solidFill>
                <a:schemeClr val="tx1"/>
              </a:solidFill>
            </a:endParaRPr>
          </a:p>
        </p:txBody>
      </p:sp>
      <p:sp>
        <p:nvSpPr>
          <p:cNvPr id="96" name="Google Shape;96;p14"/>
          <p:cNvSpPr txBox="1"/>
          <p:nvPr/>
        </p:nvSpPr>
        <p:spPr>
          <a:xfrm>
            <a:off x="6381750" y="3519487"/>
            <a:ext cx="5238750" cy="1107996"/>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dirty="0" err="1">
                <a:solidFill>
                  <a:schemeClr val="tx1"/>
                </a:solidFill>
                <a:latin typeface="Open Sans"/>
                <a:ea typeface="Open Sans"/>
                <a:cs typeface="Open Sans"/>
                <a:sym typeface="Open Sans"/>
              </a:rPr>
              <a:t>È</a:t>
            </a:r>
            <a:r>
              <a:rPr lang="en-US" sz="1500" b="0" i="0" u="none" strike="noStrike" cap="none" dirty="0">
                <a:solidFill>
                  <a:schemeClr val="tx1"/>
                </a:solidFill>
                <a:latin typeface="Open Sans"/>
                <a:ea typeface="Open Sans"/>
                <a:cs typeface="Open Sans"/>
                <a:sym typeface="Open Sans"/>
              </a:rPr>
              <a:t> </a:t>
            </a:r>
            <a:r>
              <a:rPr lang="en-US" sz="1500" b="0" i="0" u="none" strike="noStrike" cap="none" dirty="0" err="1">
                <a:solidFill>
                  <a:schemeClr val="tx1"/>
                </a:solidFill>
                <a:latin typeface="Open Sans"/>
                <a:ea typeface="Open Sans"/>
                <a:cs typeface="Open Sans"/>
                <a:sym typeface="Open Sans"/>
              </a:rPr>
              <a:t>essenziale</a:t>
            </a:r>
            <a:r>
              <a:rPr lang="en-US" sz="1500" b="0" i="0" u="none" strike="noStrike" cap="none" dirty="0">
                <a:solidFill>
                  <a:schemeClr val="tx1"/>
                </a:solidFill>
                <a:latin typeface="Open Sans"/>
                <a:ea typeface="Open Sans"/>
                <a:cs typeface="Open Sans"/>
                <a:sym typeface="Open Sans"/>
              </a:rPr>
              <a:t> </a:t>
            </a:r>
            <a:r>
              <a:rPr lang="en-US" sz="1500" b="0" i="0" u="none" strike="noStrike" cap="none" dirty="0" err="1">
                <a:solidFill>
                  <a:schemeClr val="tx1"/>
                </a:solidFill>
                <a:latin typeface="Open Sans"/>
                <a:ea typeface="Open Sans"/>
                <a:cs typeface="Open Sans"/>
                <a:sym typeface="Open Sans"/>
              </a:rPr>
              <a:t>assicurare</a:t>
            </a:r>
            <a:r>
              <a:rPr lang="en-US" sz="1500" b="0" i="0" u="none" strike="noStrike" cap="none" dirty="0">
                <a:solidFill>
                  <a:schemeClr val="tx1"/>
                </a:solidFill>
                <a:latin typeface="Open Sans"/>
                <a:ea typeface="Open Sans"/>
                <a:cs typeface="Open Sans"/>
                <a:sym typeface="Open Sans"/>
              </a:rPr>
              <a:t> </a:t>
            </a:r>
            <a:r>
              <a:rPr lang="en-US" sz="1500" b="0" i="0" u="none" strike="noStrike" cap="none" dirty="0" err="1">
                <a:solidFill>
                  <a:schemeClr val="tx1"/>
                </a:solidFill>
                <a:latin typeface="Open Sans"/>
                <a:ea typeface="Open Sans"/>
                <a:cs typeface="Open Sans"/>
                <a:sym typeface="Open Sans"/>
              </a:rPr>
              <a:t>che</a:t>
            </a:r>
            <a:r>
              <a:rPr lang="en-US" sz="1500" b="0" i="0" u="none" strike="noStrike" cap="none" dirty="0">
                <a:solidFill>
                  <a:schemeClr val="tx1"/>
                </a:solidFill>
                <a:latin typeface="Open Sans"/>
                <a:ea typeface="Open Sans"/>
                <a:cs typeface="Open Sans"/>
                <a:sym typeface="Open Sans"/>
              </a:rPr>
              <a:t> </a:t>
            </a:r>
            <a:r>
              <a:rPr lang="en-US" sz="1500" b="0" i="0" u="none" strike="noStrike" cap="none" dirty="0" err="1">
                <a:solidFill>
                  <a:schemeClr val="tx1"/>
                </a:solidFill>
                <a:latin typeface="Open Sans"/>
                <a:ea typeface="Open Sans"/>
                <a:cs typeface="Open Sans"/>
                <a:sym typeface="Open Sans"/>
              </a:rPr>
              <a:t>gli</a:t>
            </a:r>
            <a:r>
              <a:rPr lang="en-US" sz="1500" b="0" i="0" u="none" strike="noStrike" cap="none" dirty="0">
                <a:solidFill>
                  <a:schemeClr val="tx1"/>
                </a:solidFill>
                <a:latin typeface="Open Sans"/>
                <a:ea typeface="Open Sans"/>
                <a:cs typeface="Open Sans"/>
                <a:sym typeface="Open Sans"/>
              </a:rPr>
              <a:t> </a:t>
            </a:r>
            <a:r>
              <a:rPr lang="en-US" sz="1500" b="0" i="0" u="none" strike="noStrike" cap="none" dirty="0" err="1">
                <a:solidFill>
                  <a:schemeClr val="tx1"/>
                </a:solidFill>
                <a:latin typeface="Open Sans"/>
                <a:ea typeface="Open Sans"/>
                <a:cs typeface="Open Sans"/>
                <a:sym typeface="Open Sans"/>
              </a:rPr>
              <a:t>approvvigionamenti</a:t>
            </a:r>
            <a:r>
              <a:rPr lang="en-US" sz="1500" b="0" i="0" u="none" strike="noStrike" cap="none" dirty="0">
                <a:solidFill>
                  <a:schemeClr val="tx1"/>
                </a:solidFill>
                <a:latin typeface="Open Sans"/>
                <a:ea typeface="Open Sans"/>
                <a:cs typeface="Open Sans"/>
                <a:sym typeface="Open Sans"/>
              </a:rPr>
              <a:t> </a:t>
            </a:r>
            <a:r>
              <a:rPr lang="en-US" sz="1500" b="0" i="0" u="none" strike="noStrike" cap="none" dirty="0" err="1">
                <a:solidFill>
                  <a:schemeClr val="tx1"/>
                </a:solidFill>
                <a:latin typeface="Open Sans"/>
                <a:ea typeface="Open Sans"/>
                <a:cs typeface="Open Sans"/>
                <a:sym typeface="Open Sans"/>
              </a:rPr>
              <a:t>tecnologici</a:t>
            </a:r>
            <a:r>
              <a:rPr lang="en-US" sz="1500" b="0" i="0" u="none" strike="noStrike" cap="none" dirty="0">
                <a:solidFill>
                  <a:schemeClr val="tx1"/>
                </a:solidFill>
                <a:latin typeface="Open Sans"/>
                <a:ea typeface="Open Sans"/>
                <a:cs typeface="Open Sans"/>
                <a:sym typeface="Open Sans"/>
              </a:rPr>
              <a:t> </a:t>
            </a:r>
            <a:r>
              <a:rPr lang="en-US" sz="1500" b="0" i="0" u="none" strike="noStrike" cap="none" dirty="0" err="1">
                <a:solidFill>
                  <a:schemeClr val="tx1"/>
                </a:solidFill>
                <a:latin typeface="Open Sans"/>
                <a:ea typeface="Open Sans"/>
                <a:cs typeface="Open Sans"/>
                <a:sym typeface="Open Sans"/>
              </a:rPr>
              <a:t>garantiscano</a:t>
            </a:r>
            <a:r>
              <a:rPr lang="en-US" sz="1500" b="0" i="0" u="none" strike="noStrike" cap="none" dirty="0">
                <a:solidFill>
                  <a:schemeClr val="tx1"/>
                </a:solidFill>
                <a:latin typeface="Open Sans"/>
                <a:ea typeface="Open Sans"/>
                <a:cs typeface="Open Sans"/>
                <a:sym typeface="Open Sans"/>
              </a:rPr>
              <a:t> </a:t>
            </a:r>
            <a:r>
              <a:rPr lang="en-US" sz="1500" b="0" i="0" u="none" strike="noStrike" cap="none" dirty="0" err="1">
                <a:solidFill>
                  <a:schemeClr val="tx1"/>
                </a:solidFill>
                <a:latin typeface="Open Sans"/>
                <a:ea typeface="Open Sans"/>
                <a:cs typeface="Open Sans"/>
                <a:sym typeface="Open Sans"/>
              </a:rPr>
              <a:t>l'</a:t>
            </a:r>
            <a:r>
              <a:rPr lang="en-US" sz="1500" b="1" i="0" u="none" strike="noStrike" cap="none" dirty="0" err="1">
                <a:solidFill>
                  <a:schemeClr val="tx1"/>
                </a:solidFill>
                <a:latin typeface="Open Sans"/>
                <a:ea typeface="Open Sans"/>
                <a:cs typeface="Open Sans"/>
                <a:sym typeface="Open Sans"/>
              </a:rPr>
              <a:t>autonomia</a:t>
            </a:r>
            <a:r>
              <a:rPr lang="en-US" sz="1500" b="1" i="0" u="none" strike="noStrike" cap="none" dirty="0">
                <a:solidFill>
                  <a:schemeClr val="tx1"/>
                </a:solidFill>
                <a:latin typeface="Open Sans"/>
                <a:ea typeface="Open Sans"/>
                <a:cs typeface="Open Sans"/>
                <a:sym typeface="Open Sans"/>
              </a:rPr>
              <a:t> </a:t>
            </a:r>
            <a:r>
              <a:rPr lang="en-US" sz="1500" b="1" i="0" u="none" strike="noStrike" cap="none" dirty="0" err="1">
                <a:solidFill>
                  <a:schemeClr val="tx1"/>
                </a:solidFill>
                <a:latin typeface="Open Sans"/>
                <a:ea typeface="Open Sans"/>
                <a:cs typeface="Open Sans"/>
                <a:sym typeface="Open Sans"/>
              </a:rPr>
              <a:t>strategica</a:t>
            </a:r>
            <a:r>
              <a:rPr lang="en-US" sz="1500" b="0" i="0" u="none" strike="noStrike" cap="none" dirty="0">
                <a:solidFill>
                  <a:schemeClr val="tx1"/>
                </a:solidFill>
                <a:latin typeface="Open Sans"/>
                <a:ea typeface="Open Sans"/>
                <a:cs typeface="Open Sans"/>
                <a:sym typeface="Open Sans"/>
              </a:rPr>
              <a:t> e la </a:t>
            </a:r>
            <a:r>
              <a:rPr lang="en-US" sz="1500" b="1" i="0" u="none" strike="noStrike" cap="none" dirty="0" err="1">
                <a:solidFill>
                  <a:schemeClr val="tx1"/>
                </a:solidFill>
                <a:latin typeface="Open Sans"/>
                <a:ea typeface="Open Sans"/>
                <a:cs typeface="Open Sans"/>
                <a:sym typeface="Open Sans"/>
              </a:rPr>
              <a:t>sovranità</a:t>
            </a:r>
            <a:r>
              <a:rPr lang="en-US" sz="1500" b="1" i="0" u="none" strike="noStrike" cap="none" dirty="0">
                <a:solidFill>
                  <a:schemeClr val="tx1"/>
                </a:solidFill>
                <a:latin typeface="Open Sans"/>
                <a:ea typeface="Open Sans"/>
                <a:cs typeface="Open Sans"/>
                <a:sym typeface="Open Sans"/>
              </a:rPr>
              <a:t> </a:t>
            </a:r>
            <a:r>
              <a:rPr lang="en-US" sz="1500" b="1" i="0" u="none" strike="noStrike" cap="none" dirty="0" err="1">
                <a:solidFill>
                  <a:schemeClr val="tx1"/>
                </a:solidFill>
                <a:latin typeface="Open Sans"/>
                <a:ea typeface="Open Sans"/>
                <a:cs typeface="Open Sans"/>
                <a:sym typeface="Open Sans"/>
              </a:rPr>
              <a:t>digitale</a:t>
            </a:r>
            <a:r>
              <a:rPr lang="en-US" sz="1500" b="0" i="0" u="none" strike="noStrike" cap="none" dirty="0">
                <a:solidFill>
                  <a:schemeClr val="tx1"/>
                </a:solidFill>
                <a:latin typeface="Open Sans"/>
                <a:ea typeface="Open Sans"/>
                <a:cs typeface="Open Sans"/>
                <a:sym typeface="Open Sans"/>
              </a:rPr>
              <a:t> (</a:t>
            </a:r>
            <a:r>
              <a:rPr lang="en-US" sz="1500" b="0" i="0" u="none" strike="noStrike" cap="none" dirty="0" err="1">
                <a:solidFill>
                  <a:schemeClr val="tx1"/>
                </a:solidFill>
                <a:latin typeface="Open Sans"/>
                <a:ea typeface="Open Sans"/>
                <a:cs typeface="Open Sans"/>
                <a:sym typeface="Open Sans"/>
              </a:rPr>
              <a:t>sovranità</a:t>
            </a:r>
            <a:r>
              <a:rPr lang="en-US" sz="1500" b="0" i="0" u="none" strike="noStrike" cap="none" dirty="0">
                <a:solidFill>
                  <a:schemeClr val="tx1"/>
                </a:solidFill>
                <a:latin typeface="Open Sans"/>
                <a:ea typeface="Open Sans"/>
                <a:cs typeface="Open Sans"/>
                <a:sym typeface="Open Sans"/>
              </a:rPr>
              <a:t> </a:t>
            </a:r>
            <a:r>
              <a:rPr lang="en-US" sz="1500" b="0" i="0" u="none" strike="noStrike" cap="none" dirty="0" err="1">
                <a:solidFill>
                  <a:schemeClr val="tx1"/>
                </a:solidFill>
                <a:latin typeface="Open Sans"/>
                <a:ea typeface="Open Sans"/>
                <a:cs typeface="Open Sans"/>
                <a:sym typeface="Open Sans"/>
              </a:rPr>
              <a:t>sul</a:t>
            </a:r>
            <a:r>
              <a:rPr lang="en-US" sz="1500" b="0" i="0" u="none" strike="noStrike" cap="none" dirty="0">
                <a:solidFill>
                  <a:schemeClr val="tx1"/>
                </a:solidFill>
                <a:latin typeface="Open Sans"/>
                <a:ea typeface="Open Sans"/>
                <a:cs typeface="Open Sans"/>
                <a:sym typeface="Open Sans"/>
              </a:rPr>
              <a:t> </a:t>
            </a:r>
            <a:r>
              <a:rPr lang="en-US" sz="1500" b="0" i="0" u="none" strike="noStrike" cap="none" dirty="0" err="1">
                <a:solidFill>
                  <a:schemeClr val="tx1"/>
                </a:solidFill>
                <a:latin typeface="Open Sans"/>
                <a:ea typeface="Open Sans"/>
                <a:cs typeface="Open Sans"/>
                <a:sym typeface="Open Sans"/>
              </a:rPr>
              <a:t>dato</a:t>
            </a:r>
            <a:r>
              <a:rPr lang="en-US" sz="1500" b="0" i="0" u="none" strike="noStrike" cap="none" dirty="0">
                <a:solidFill>
                  <a:schemeClr val="tx1"/>
                </a:solidFill>
                <a:latin typeface="Open Sans"/>
                <a:ea typeface="Open Sans"/>
                <a:cs typeface="Open Sans"/>
                <a:sym typeface="Open Sans"/>
              </a:rPr>
              <a:t>).</a:t>
            </a:r>
            <a:endParaRPr dirty="0">
              <a:solidFill>
                <a:schemeClr val="tx1"/>
              </a:solidFill>
            </a:endParaRPr>
          </a:p>
        </p:txBody>
      </p:sp>
      <p:sp>
        <p:nvSpPr>
          <p:cNvPr id="97" name="Google Shape;97;p14"/>
          <p:cNvSpPr txBox="1"/>
          <p:nvPr/>
        </p:nvSpPr>
        <p:spPr>
          <a:xfrm>
            <a:off x="6381750" y="4624387"/>
            <a:ext cx="5238750" cy="738664"/>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dirty="0">
                <a:solidFill>
                  <a:schemeClr val="tx1"/>
                </a:solidFill>
                <a:latin typeface="Open Sans"/>
                <a:ea typeface="Open Sans"/>
                <a:cs typeface="Open Sans"/>
                <a:sym typeface="Open Sans"/>
              </a:rPr>
              <a:t>L'ACN </a:t>
            </a:r>
            <a:r>
              <a:rPr lang="en-US" sz="1500" b="0" i="0" u="none" strike="noStrike" cap="none" dirty="0" err="1">
                <a:solidFill>
                  <a:schemeClr val="tx1"/>
                </a:solidFill>
                <a:latin typeface="Open Sans"/>
                <a:ea typeface="Open Sans"/>
                <a:cs typeface="Open Sans"/>
                <a:sym typeface="Open Sans"/>
              </a:rPr>
              <a:t>promuove</a:t>
            </a:r>
            <a:r>
              <a:rPr lang="en-US" sz="1500" b="0" i="0" u="none" strike="noStrike" cap="none" dirty="0">
                <a:solidFill>
                  <a:schemeClr val="tx1"/>
                </a:solidFill>
                <a:latin typeface="Open Sans"/>
                <a:ea typeface="Open Sans"/>
                <a:cs typeface="Open Sans"/>
                <a:sym typeface="Open Sans"/>
              </a:rPr>
              <a:t> standard e </a:t>
            </a:r>
            <a:r>
              <a:rPr lang="en-US" sz="1500" b="0" i="0" u="none" strike="noStrike" cap="none" dirty="0" err="1">
                <a:solidFill>
                  <a:schemeClr val="tx1"/>
                </a:solidFill>
                <a:latin typeface="Open Sans"/>
                <a:ea typeface="Open Sans"/>
                <a:cs typeface="Open Sans"/>
                <a:sym typeface="Open Sans"/>
              </a:rPr>
              <a:t>linee</a:t>
            </a:r>
            <a:r>
              <a:rPr lang="en-US" sz="1500" b="0" i="0" u="none" strike="noStrike" cap="none" dirty="0">
                <a:solidFill>
                  <a:schemeClr val="tx1"/>
                </a:solidFill>
                <a:latin typeface="Open Sans"/>
                <a:ea typeface="Open Sans"/>
                <a:cs typeface="Open Sans"/>
                <a:sym typeface="Open Sans"/>
              </a:rPr>
              <a:t> </a:t>
            </a:r>
            <a:r>
              <a:rPr lang="en-US" sz="1500" b="0" i="0" u="none" strike="noStrike" cap="none" dirty="0" err="1">
                <a:solidFill>
                  <a:schemeClr val="tx1"/>
                </a:solidFill>
                <a:latin typeface="Open Sans"/>
                <a:ea typeface="Open Sans"/>
                <a:cs typeface="Open Sans"/>
                <a:sym typeface="Open Sans"/>
              </a:rPr>
              <a:t>guida</a:t>
            </a:r>
            <a:r>
              <a:rPr lang="en-US" sz="1500" b="0" i="0" u="none" strike="noStrike" cap="none" dirty="0">
                <a:solidFill>
                  <a:schemeClr val="tx1"/>
                </a:solidFill>
                <a:latin typeface="Open Sans"/>
                <a:ea typeface="Open Sans"/>
                <a:cs typeface="Open Sans"/>
                <a:sym typeface="Open Sans"/>
              </a:rPr>
              <a:t> per </a:t>
            </a:r>
            <a:r>
              <a:rPr lang="en-US" sz="1500" b="0" i="0" u="none" strike="noStrike" cap="none" dirty="0" err="1">
                <a:solidFill>
                  <a:schemeClr val="tx1"/>
                </a:solidFill>
                <a:latin typeface="Open Sans"/>
                <a:ea typeface="Open Sans"/>
                <a:cs typeface="Open Sans"/>
                <a:sym typeface="Open Sans"/>
              </a:rPr>
              <a:t>proteggere</a:t>
            </a:r>
            <a:r>
              <a:rPr lang="en-US" sz="1500" b="0" i="0" u="none" strike="noStrike" cap="none" dirty="0">
                <a:solidFill>
                  <a:schemeClr val="tx1"/>
                </a:solidFill>
                <a:latin typeface="Open Sans"/>
                <a:ea typeface="Open Sans"/>
                <a:cs typeface="Open Sans"/>
                <a:sym typeface="Open Sans"/>
              </a:rPr>
              <a:t> le </a:t>
            </a:r>
            <a:r>
              <a:rPr lang="en-US" sz="1500" b="0" i="0" u="none" strike="noStrike" cap="none" dirty="0" err="1">
                <a:solidFill>
                  <a:schemeClr val="tx1"/>
                </a:solidFill>
                <a:latin typeface="Open Sans"/>
                <a:ea typeface="Open Sans"/>
                <a:cs typeface="Open Sans"/>
                <a:sym typeface="Open Sans"/>
              </a:rPr>
              <a:t>infrastrutture</a:t>
            </a:r>
            <a:r>
              <a:rPr lang="en-US" sz="1500" b="0" i="0" u="none" strike="noStrike" cap="none" dirty="0">
                <a:solidFill>
                  <a:schemeClr val="tx1"/>
                </a:solidFill>
                <a:latin typeface="Open Sans"/>
                <a:ea typeface="Open Sans"/>
                <a:cs typeface="Open Sans"/>
                <a:sym typeface="Open Sans"/>
              </a:rPr>
              <a:t> </a:t>
            </a:r>
            <a:r>
              <a:rPr lang="en-US" sz="1500" b="0" i="0" u="none" strike="noStrike" cap="none" dirty="0" err="1">
                <a:solidFill>
                  <a:schemeClr val="tx1"/>
                </a:solidFill>
                <a:latin typeface="Open Sans"/>
                <a:ea typeface="Open Sans"/>
                <a:cs typeface="Open Sans"/>
                <a:sym typeface="Open Sans"/>
              </a:rPr>
              <a:t>critiche</a:t>
            </a:r>
            <a:r>
              <a:rPr lang="en-US" sz="1500" b="0" i="0" u="none" strike="noStrike" cap="none" dirty="0">
                <a:solidFill>
                  <a:schemeClr val="tx1"/>
                </a:solidFill>
                <a:latin typeface="Open Sans"/>
                <a:ea typeface="Open Sans"/>
                <a:cs typeface="Open Sans"/>
                <a:sym typeface="Open Sans"/>
              </a:rPr>
              <a:t> </a:t>
            </a:r>
            <a:r>
              <a:rPr lang="en-US" sz="1500" b="0" i="0" u="none" strike="noStrike" cap="none" dirty="0" err="1">
                <a:solidFill>
                  <a:schemeClr val="tx1"/>
                </a:solidFill>
                <a:latin typeface="Open Sans"/>
                <a:ea typeface="Open Sans"/>
                <a:cs typeface="Open Sans"/>
                <a:sym typeface="Open Sans"/>
              </a:rPr>
              <a:t>nazionali</a:t>
            </a:r>
            <a:r>
              <a:rPr lang="en-US" sz="1500" b="0" i="0" u="none" strike="noStrike" cap="none" dirty="0">
                <a:solidFill>
                  <a:schemeClr val="tx1"/>
                </a:solidFill>
                <a:latin typeface="Open Sans"/>
                <a:ea typeface="Open Sans"/>
                <a:cs typeface="Open Sans"/>
                <a:sym typeface="Open Sans"/>
              </a:rPr>
              <a:t>.</a:t>
            </a:r>
            <a:endParaRPr dirty="0">
              <a:solidFill>
                <a:schemeClr val="tx1"/>
              </a:solidFill>
            </a:endParaRPr>
          </a:p>
        </p:txBody>
      </p:sp>
      <p:sp>
        <p:nvSpPr>
          <p:cNvPr id="98" name="Google Shape;98;p14"/>
          <p:cNvSpPr txBox="1"/>
          <p:nvPr/>
        </p:nvSpPr>
        <p:spPr>
          <a:xfrm>
            <a:off x="762000" y="571500"/>
            <a:ext cx="11401500" cy="484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150" b="1" i="0" u="none" strike="noStrike" cap="none">
                <a:solidFill>
                  <a:srgbClr val="2EC4B6"/>
                </a:solidFill>
                <a:latin typeface="Montserrat"/>
                <a:ea typeface="Montserrat"/>
                <a:cs typeface="Montserrat"/>
                <a:sym typeface="Montserrat"/>
              </a:rPr>
              <a:t>PREMESSA: TUTELA E SOVRANITÀ DIGITALE</a:t>
            </a:r>
            <a:endParaRPr/>
          </a:p>
        </p:txBody>
      </p:sp>
      <p:sp>
        <p:nvSpPr>
          <p:cNvPr id="99" name="Google Shape;99;p14"/>
          <p:cNvSpPr/>
          <p:nvPr/>
        </p:nvSpPr>
        <p:spPr>
          <a:xfrm>
            <a:off x="571500" y="571500"/>
            <a:ext cx="57150" cy="495300"/>
          </a:xfrm>
          <a:prstGeom prst="rect">
            <a:avLst/>
          </a:prstGeom>
          <a:solidFill>
            <a:srgbClr val="2EC4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p15"/>
          <p:cNvSpPr txBox="1"/>
          <p:nvPr/>
        </p:nvSpPr>
        <p:spPr>
          <a:xfrm>
            <a:off x="571500" y="5129212"/>
            <a:ext cx="11049000" cy="369332"/>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1500" b="0" i="1" u="none" strike="noStrike" cap="none">
                <a:solidFill>
                  <a:schemeClr val="tx1"/>
                </a:solidFill>
                <a:latin typeface="Open Sans"/>
                <a:ea typeface="Open Sans"/>
                <a:cs typeface="Open Sans"/>
                <a:sym typeface="Open Sans"/>
              </a:rPr>
              <a:t>Integrazione con l'Art. 108 del Codice dei Contratti Pubblici (D.Lgs. 36/2023).</a:t>
            </a:r>
            <a:endParaRPr>
              <a:solidFill>
                <a:schemeClr val="tx1"/>
              </a:solidFill>
            </a:endParaRPr>
          </a:p>
        </p:txBody>
      </p:sp>
      <p:sp>
        <p:nvSpPr>
          <p:cNvPr id="106" name="Google Shape;106;p15"/>
          <p:cNvSpPr/>
          <p:nvPr/>
        </p:nvSpPr>
        <p:spPr>
          <a:xfrm>
            <a:off x="571500" y="3666460"/>
            <a:ext cx="11049000" cy="192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tx1"/>
              </a:solidFill>
              <a:latin typeface="Calibri"/>
              <a:ea typeface="Calibri"/>
              <a:cs typeface="Calibri"/>
              <a:sym typeface="Calibri"/>
            </a:endParaRPr>
          </a:p>
        </p:txBody>
      </p:sp>
      <p:sp>
        <p:nvSpPr>
          <p:cNvPr id="107" name="Google Shape;107;p15"/>
          <p:cNvSpPr/>
          <p:nvPr/>
        </p:nvSpPr>
        <p:spPr>
          <a:xfrm>
            <a:off x="1988790" y="2967037"/>
            <a:ext cx="190500" cy="190500"/>
          </a:xfrm>
          <a:prstGeom prst="roundRect">
            <a:avLst>
              <a:gd name="adj" fmla="val 50000"/>
            </a:avLst>
          </a:prstGeom>
          <a:solidFill>
            <a:srgbClr val="2EC4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tx1"/>
              </a:solidFill>
              <a:latin typeface="Calibri"/>
              <a:ea typeface="Calibri"/>
              <a:cs typeface="Calibri"/>
              <a:sym typeface="Calibri"/>
            </a:endParaRPr>
          </a:p>
        </p:txBody>
      </p:sp>
      <p:sp>
        <p:nvSpPr>
          <p:cNvPr id="108" name="Google Shape;108;p15"/>
          <p:cNvSpPr txBox="1"/>
          <p:nvPr/>
        </p:nvSpPr>
        <p:spPr>
          <a:xfrm>
            <a:off x="895922" y="3348037"/>
            <a:ext cx="2376234" cy="21907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04" b="1" i="0" u="none" strike="noStrike" cap="none" dirty="0">
                <a:solidFill>
                  <a:schemeClr val="tx1"/>
                </a:solidFill>
                <a:latin typeface="Montserrat"/>
                <a:ea typeface="Montserrat"/>
                <a:cs typeface="Montserrat"/>
                <a:sym typeface="Montserrat"/>
              </a:rPr>
              <a:t>L. 133/2019</a:t>
            </a:r>
            <a:endParaRPr dirty="0">
              <a:solidFill>
                <a:schemeClr val="tx1"/>
              </a:solidFill>
            </a:endParaRPr>
          </a:p>
        </p:txBody>
      </p:sp>
      <p:sp>
        <p:nvSpPr>
          <p:cNvPr id="109" name="Google Shape;109;p15"/>
          <p:cNvSpPr txBox="1"/>
          <p:nvPr/>
        </p:nvSpPr>
        <p:spPr>
          <a:xfrm>
            <a:off x="952500" y="3757612"/>
            <a:ext cx="2263080" cy="738664"/>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1500" b="0" i="0" u="none" strike="noStrike" cap="none">
                <a:solidFill>
                  <a:schemeClr val="tx1"/>
                </a:solidFill>
                <a:latin typeface="Open Sans"/>
                <a:ea typeface="Open Sans"/>
                <a:cs typeface="Open Sans"/>
                <a:sym typeface="Open Sans"/>
              </a:rPr>
              <a:t>Perimetro di Sicurezza Nazionale Cibernetica.</a:t>
            </a:r>
            <a:endParaRPr>
              <a:solidFill>
                <a:schemeClr val="tx1"/>
              </a:solidFill>
            </a:endParaRPr>
          </a:p>
        </p:txBody>
      </p:sp>
      <p:sp>
        <p:nvSpPr>
          <p:cNvPr id="110" name="Google Shape;110;p15"/>
          <p:cNvSpPr/>
          <p:nvPr/>
        </p:nvSpPr>
        <p:spPr>
          <a:xfrm>
            <a:off x="4663380" y="2967037"/>
            <a:ext cx="190500" cy="190500"/>
          </a:xfrm>
          <a:prstGeom prst="roundRect">
            <a:avLst>
              <a:gd name="adj" fmla="val 50000"/>
            </a:avLst>
          </a:prstGeom>
          <a:solidFill>
            <a:srgbClr val="2EC4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tx1"/>
              </a:solidFill>
              <a:latin typeface="Calibri"/>
              <a:ea typeface="Calibri"/>
              <a:cs typeface="Calibri"/>
              <a:sym typeface="Calibri"/>
            </a:endParaRPr>
          </a:p>
        </p:txBody>
      </p:sp>
      <p:sp>
        <p:nvSpPr>
          <p:cNvPr id="111" name="Google Shape;111;p15"/>
          <p:cNvSpPr txBox="1"/>
          <p:nvPr/>
        </p:nvSpPr>
        <p:spPr>
          <a:xfrm>
            <a:off x="3570513" y="3348037"/>
            <a:ext cx="2376234" cy="21907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04" b="1" i="0" u="none" strike="noStrike" cap="none">
                <a:solidFill>
                  <a:schemeClr val="tx1"/>
                </a:solidFill>
                <a:latin typeface="Montserrat"/>
                <a:ea typeface="Montserrat"/>
                <a:cs typeface="Montserrat"/>
                <a:sym typeface="Montserrat"/>
              </a:rPr>
              <a:t>D.LGS. 138/2024</a:t>
            </a:r>
            <a:endParaRPr>
              <a:solidFill>
                <a:schemeClr val="tx1"/>
              </a:solidFill>
            </a:endParaRPr>
          </a:p>
        </p:txBody>
      </p:sp>
      <p:sp>
        <p:nvSpPr>
          <p:cNvPr id="112" name="Google Shape;112;p15"/>
          <p:cNvSpPr txBox="1"/>
          <p:nvPr/>
        </p:nvSpPr>
        <p:spPr>
          <a:xfrm>
            <a:off x="3627090" y="3757612"/>
            <a:ext cx="2263080" cy="738664"/>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1500" b="0" i="0" u="none" strike="noStrike" cap="none">
                <a:solidFill>
                  <a:schemeClr val="tx1"/>
                </a:solidFill>
                <a:latin typeface="Open Sans"/>
                <a:ea typeface="Open Sans"/>
                <a:cs typeface="Open Sans"/>
                <a:sym typeface="Open Sans"/>
              </a:rPr>
              <a:t>Recepimento Direttiva NIS2.</a:t>
            </a:r>
            <a:endParaRPr>
              <a:solidFill>
                <a:schemeClr val="tx1"/>
              </a:solidFill>
            </a:endParaRPr>
          </a:p>
        </p:txBody>
      </p:sp>
      <p:sp>
        <p:nvSpPr>
          <p:cNvPr id="113" name="Google Shape;113;p15"/>
          <p:cNvSpPr/>
          <p:nvPr/>
        </p:nvSpPr>
        <p:spPr>
          <a:xfrm>
            <a:off x="7309395" y="2938462"/>
            <a:ext cx="247650" cy="247650"/>
          </a:xfrm>
          <a:prstGeom prst="roundRect">
            <a:avLst>
              <a:gd name="adj" fmla="val 50000"/>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tx1"/>
              </a:solidFill>
              <a:latin typeface="Calibri"/>
              <a:ea typeface="Calibri"/>
              <a:cs typeface="Calibri"/>
              <a:sym typeface="Calibri"/>
            </a:endParaRPr>
          </a:p>
        </p:txBody>
      </p:sp>
      <p:sp>
        <p:nvSpPr>
          <p:cNvPr id="114" name="Google Shape;114;p15"/>
          <p:cNvSpPr txBox="1"/>
          <p:nvPr/>
        </p:nvSpPr>
        <p:spPr>
          <a:xfrm>
            <a:off x="6245103" y="3348037"/>
            <a:ext cx="2376234" cy="21907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04" b="1" i="0" u="none" strike="noStrike" cap="none">
                <a:solidFill>
                  <a:schemeClr val="tx1"/>
                </a:solidFill>
                <a:latin typeface="Montserrat"/>
                <a:ea typeface="Montserrat"/>
                <a:cs typeface="Montserrat"/>
                <a:sym typeface="Montserrat"/>
              </a:rPr>
              <a:t>L. 90/2024</a:t>
            </a:r>
            <a:endParaRPr>
              <a:solidFill>
                <a:schemeClr val="tx1"/>
              </a:solidFill>
            </a:endParaRPr>
          </a:p>
        </p:txBody>
      </p:sp>
      <p:sp>
        <p:nvSpPr>
          <p:cNvPr id="115" name="Google Shape;115;p15"/>
          <p:cNvSpPr txBox="1"/>
          <p:nvPr/>
        </p:nvSpPr>
        <p:spPr>
          <a:xfrm>
            <a:off x="6301680" y="3757612"/>
            <a:ext cx="2263080" cy="738664"/>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1500" b="0" i="0" u="none" strike="noStrike" cap="none">
                <a:solidFill>
                  <a:schemeClr val="tx1"/>
                </a:solidFill>
                <a:latin typeface="Open Sans"/>
                <a:ea typeface="Open Sans"/>
                <a:cs typeface="Open Sans"/>
                <a:sym typeface="Open Sans"/>
              </a:rPr>
              <a:t>Art. 14: Cybersicurezza nel procurement.</a:t>
            </a:r>
            <a:endParaRPr>
              <a:solidFill>
                <a:schemeClr val="tx1"/>
              </a:solidFill>
            </a:endParaRPr>
          </a:p>
        </p:txBody>
      </p:sp>
      <p:sp>
        <p:nvSpPr>
          <p:cNvPr id="116" name="Google Shape;116;p15"/>
          <p:cNvSpPr/>
          <p:nvPr/>
        </p:nvSpPr>
        <p:spPr>
          <a:xfrm>
            <a:off x="10012560" y="2967037"/>
            <a:ext cx="190500" cy="190500"/>
          </a:xfrm>
          <a:prstGeom prst="roundRect">
            <a:avLst>
              <a:gd name="adj" fmla="val 50000"/>
            </a:avLst>
          </a:prstGeom>
          <a:solidFill>
            <a:srgbClr val="2EC4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tx1"/>
              </a:solidFill>
              <a:latin typeface="Calibri"/>
              <a:ea typeface="Calibri"/>
              <a:cs typeface="Calibri"/>
              <a:sym typeface="Calibri"/>
            </a:endParaRPr>
          </a:p>
        </p:txBody>
      </p:sp>
      <p:sp>
        <p:nvSpPr>
          <p:cNvPr id="117" name="Google Shape;117;p15"/>
          <p:cNvSpPr txBox="1"/>
          <p:nvPr/>
        </p:nvSpPr>
        <p:spPr>
          <a:xfrm>
            <a:off x="8919693" y="3348037"/>
            <a:ext cx="2376234" cy="21907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04" b="1" i="0" u="none" strike="noStrike" cap="none">
                <a:solidFill>
                  <a:schemeClr val="tx1"/>
                </a:solidFill>
                <a:latin typeface="Montserrat"/>
                <a:ea typeface="Montserrat"/>
                <a:cs typeface="Montserrat"/>
                <a:sym typeface="Montserrat"/>
              </a:rPr>
              <a:t>DPCM 2025</a:t>
            </a:r>
            <a:endParaRPr>
              <a:solidFill>
                <a:schemeClr val="tx1"/>
              </a:solidFill>
            </a:endParaRPr>
          </a:p>
        </p:txBody>
      </p:sp>
      <p:sp>
        <p:nvSpPr>
          <p:cNvPr id="118" name="Google Shape;118;p15"/>
          <p:cNvSpPr txBox="1"/>
          <p:nvPr/>
        </p:nvSpPr>
        <p:spPr>
          <a:xfrm>
            <a:off x="8976270" y="3757612"/>
            <a:ext cx="2263080" cy="738664"/>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1500" b="0" i="0" u="none" strike="noStrike" cap="none">
                <a:solidFill>
                  <a:schemeClr val="tx1"/>
                </a:solidFill>
                <a:latin typeface="Open Sans"/>
                <a:ea typeface="Open Sans"/>
                <a:cs typeface="Open Sans"/>
                <a:sym typeface="Open Sans"/>
              </a:rPr>
              <a:t>Definizione criteri di premialità e tecnologie.</a:t>
            </a:r>
            <a:endParaRPr>
              <a:solidFill>
                <a:schemeClr val="tx1"/>
              </a:solidFill>
            </a:endParaRPr>
          </a:p>
        </p:txBody>
      </p:sp>
      <p:sp>
        <p:nvSpPr>
          <p:cNvPr id="119" name="Google Shape;119;p15"/>
          <p:cNvSpPr txBox="1"/>
          <p:nvPr/>
        </p:nvSpPr>
        <p:spPr>
          <a:xfrm>
            <a:off x="762000" y="571500"/>
            <a:ext cx="11401425" cy="495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150" b="1" i="0" u="none" strike="noStrike" cap="none">
                <a:solidFill>
                  <a:srgbClr val="2EC4B6"/>
                </a:solidFill>
                <a:latin typeface="Montserrat"/>
                <a:ea typeface="Montserrat"/>
                <a:cs typeface="Montserrat"/>
                <a:sym typeface="Montserrat"/>
              </a:rPr>
              <a:t>QUADRO NORMATIVO DI RIFERIMENTO</a:t>
            </a:r>
            <a:endParaRPr/>
          </a:p>
        </p:txBody>
      </p:sp>
      <p:sp>
        <p:nvSpPr>
          <p:cNvPr id="120" name="Google Shape;120;p15"/>
          <p:cNvSpPr/>
          <p:nvPr/>
        </p:nvSpPr>
        <p:spPr>
          <a:xfrm>
            <a:off x="571500" y="571500"/>
            <a:ext cx="57150" cy="495300"/>
          </a:xfrm>
          <a:prstGeom prst="rect">
            <a:avLst/>
          </a:prstGeom>
          <a:solidFill>
            <a:srgbClr val="2EC4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6" name="Google Shape;126;p16" descr="image.png"/>
          <p:cNvPicPr preferRelativeResize="0"/>
          <p:nvPr/>
        </p:nvPicPr>
        <p:blipFill rotWithShape="1">
          <a:blip r:embed="rId3">
            <a:alphaModFix/>
          </a:blip>
          <a:srcRect/>
          <a:stretch/>
        </p:blipFill>
        <p:spPr>
          <a:xfrm>
            <a:off x="571500" y="1952625"/>
            <a:ext cx="5381625" cy="3829050"/>
          </a:xfrm>
          <a:prstGeom prst="rect">
            <a:avLst/>
          </a:prstGeom>
          <a:noFill/>
          <a:ln>
            <a:noFill/>
          </a:ln>
        </p:spPr>
      </p:pic>
      <p:pic>
        <p:nvPicPr>
          <p:cNvPr id="127" name="Google Shape;127;p16" descr="image.png"/>
          <p:cNvPicPr preferRelativeResize="0"/>
          <p:nvPr/>
        </p:nvPicPr>
        <p:blipFill rotWithShape="1">
          <a:blip r:embed="rId3">
            <a:alphaModFix/>
          </a:blip>
          <a:srcRect/>
          <a:stretch/>
        </p:blipFill>
        <p:spPr>
          <a:xfrm>
            <a:off x="6238875" y="1952625"/>
            <a:ext cx="5381625" cy="3829050"/>
          </a:xfrm>
          <a:prstGeom prst="rect">
            <a:avLst/>
          </a:prstGeom>
          <a:noFill/>
          <a:ln>
            <a:noFill/>
          </a:ln>
        </p:spPr>
      </p:pic>
      <p:pic>
        <p:nvPicPr>
          <p:cNvPr id="128" name="Google Shape;128;p16" descr="image.png"/>
          <p:cNvPicPr preferRelativeResize="0"/>
          <p:nvPr/>
        </p:nvPicPr>
        <p:blipFill rotWithShape="1">
          <a:blip r:embed="rId4">
            <a:alphaModFix/>
          </a:blip>
          <a:srcRect/>
          <a:stretch/>
        </p:blipFill>
        <p:spPr>
          <a:xfrm>
            <a:off x="904875" y="2286000"/>
            <a:ext cx="4714875" cy="381000"/>
          </a:xfrm>
          <a:prstGeom prst="rect">
            <a:avLst/>
          </a:prstGeom>
          <a:noFill/>
          <a:ln>
            <a:noFill/>
          </a:ln>
        </p:spPr>
      </p:pic>
      <p:sp>
        <p:nvSpPr>
          <p:cNvPr id="129" name="Google Shape;129;p16"/>
          <p:cNvSpPr txBox="1"/>
          <p:nvPr/>
        </p:nvSpPr>
        <p:spPr>
          <a:xfrm>
            <a:off x="904875" y="2857500"/>
            <a:ext cx="4950618" cy="2762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chemeClr val="tx1"/>
                </a:solidFill>
                <a:latin typeface="Montserrat"/>
                <a:ea typeface="Montserrat"/>
                <a:cs typeface="Montserrat"/>
                <a:sym typeface="Montserrat"/>
              </a:rPr>
              <a:t>AMBITO SOGGETTIVO</a:t>
            </a:r>
            <a:endParaRPr>
              <a:solidFill>
                <a:schemeClr val="tx1"/>
              </a:solidFill>
            </a:endParaRPr>
          </a:p>
        </p:txBody>
      </p:sp>
      <p:sp>
        <p:nvSpPr>
          <p:cNvPr id="130" name="Google Shape;130;p16"/>
          <p:cNvSpPr txBox="1"/>
          <p:nvPr/>
        </p:nvSpPr>
        <p:spPr>
          <a:xfrm>
            <a:off x="904875" y="3324225"/>
            <a:ext cx="4714875" cy="738664"/>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chemeClr val="tx1"/>
                </a:solidFill>
                <a:latin typeface="Open Sans"/>
                <a:ea typeface="Open Sans"/>
                <a:cs typeface="Open Sans"/>
                <a:sym typeface="Open Sans"/>
              </a:rPr>
              <a:t>Soggetti pubblici e privati inclusi nel </a:t>
            </a:r>
            <a:r>
              <a:rPr lang="en-US" sz="1500" b="1" i="0" u="none" strike="noStrike" cap="none">
                <a:solidFill>
                  <a:schemeClr val="tx1"/>
                </a:solidFill>
                <a:latin typeface="Open Sans"/>
                <a:ea typeface="Open Sans"/>
                <a:cs typeface="Open Sans"/>
                <a:sym typeface="Open Sans"/>
              </a:rPr>
              <a:t>Perimetro di Sicurezza Nazionale Cibernetica</a:t>
            </a:r>
            <a:r>
              <a:rPr lang="en-US" sz="1500" b="0" i="0" u="none" strike="noStrike" cap="none">
                <a:solidFill>
                  <a:schemeClr val="tx1"/>
                </a:solidFill>
                <a:latin typeface="Open Sans"/>
                <a:ea typeface="Open Sans"/>
                <a:cs typeface="Open Sans"/>
                <a:sym typeface="Open Sans"/>
              </a:rPr>
              <a:t>.</a:t>
            </a:r>
            <a:endParaRPr>
              <a:solidFill>
                <a:schemeClr val="tx1"/>
              </a:solidFill>
            </a:endParaRPr>
          </a:p>
        </p:txBody>
      </p:sp>
      <p:sp>
        <p:nvSpPr>
          <p:cNvPr id="131" name="Google Shape;131;p16"/>
          <p:cNvSpPr txBox="1"/>
          <p:nvPr/>
        </p:nvSpPr>
        <p:spPr>
          <a:xfrm>
            <a:off x="904875" y="4124325"/>
            <a:ext cx="4714875" cy="738664"/>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chemeClr val="tx1"/>
                </a:solidFill>
                <a:latin typeface="Open Sans"/>
                <a:ea typeface="Open Sans"/>
                <a:cs typeface="Open Sans"/>
                <a:sym typeface="Open Sans"/>
              </a:rPr>
              <a:t>Amministrazioni CISR (Comitato Interministeriale per la Sicurezza della Repubblica).</a:t>
            </a:r>
            <a:endParaRPr>
              <a:solidFill>
                <a:schemeClr val="tx1"/>
              </a:solidFill>
            </a:endParaRPr>
          </a:p>
        </p:txBody>
      </p:sp>
      <p:sp>
        <p:nvSpPr>
          <p:cNvPr id="132" name="Google Shape;132;p16"/>
          <p:cNvSpPr txBox="1"/>
          <p:nvPr/>
        </p:nvSpPr>
        <p:spPr>
          <a:xfrm>
            <a:off x="904875" y="4924425"/>
            <a:ext cx="4714875" cy="369332"/>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chemeClr val="tx1"/>
                </a:solidFill>
                <a:latin typeface="Open Sans"/>
                <a:ea typeface="Open Sans"/>
                <a:cs typeface="Open Sans"/>
                <a:sym typeface="Open Sans"/>
              </a:rPr>
              <a:t>Centrali di committenza a supporto della PA.</a:t>
            </a:r>
            <a:endParaRPr>
              <a:solidFill>
                <a:schemeClr val="tx1"/>
              </a:solidFill>
            </a:endParaRPr>
          </a:p>
        </p:txBody>
      </p:sp>
      <p:pic>
        <p:nvPicPr>
          <p:cNvPr id="133" name="Google Shape;133;p16" descr="image.png"/>
          <p:cNvPicPr preferRelativeResize="0"/>
          <p:nvPr/>
        </p:nvPicPr>
        <p:blipFill rotWithShape="1">
          <a:blip r:embed="rId5">
            <a:alphaModFix/>
          </a:blip>
          <a:srcRect/>
          <a:stretch/>
        </p:blipFill>
        <p:spPr>
          <a:xfrm>
            <a:off x="6572250" y="2286000"/>
            <a:ext cx="4714875" cy="381000"/>
          </a:xfrm>
          <a:prstGeom prst="rect">
            <a:avLst/>
          </a:prstGeom>
          <a:noFill/>
          <a:ln>
            <a:noFill/>
          </a:ln>
        </p:spPr>
      </p:pic>
      <p:sp>
        <p:nvSpPr>
          <p:cNvPr id="134" name="Google Shape;134;p16"/>
          <p:cNvSpPr txBox="1"/>
          <p:nvPr/>
        </p:nvSpPr>
        <p:spPr>
          <a:xfrm>
            <a:off x="6572250" y="2857500"/>
            <a:ext cx="4950618" cy="2762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chemeClr val="tx1"/>
                </a:solidFill>
                <a:latin typeface="Montserrat"/>
                <a:ea typeface="Montserrat"/>
                <a:cs typeface="Montserrat"/>
                <a:sym typeface="Montserrat"/>
              </a:rPr>
              <a:t>AMBITO OGGETTIVO</a:t>
            </a:r>
            <a:endParaRPr>
              <a:solidFill>
                <a:schemeClr val="tx1"/>
              </a:solidFill>
            </a:endParaRPr>
          </a:p>
        </p:txBody>
      </p:sp>
      <p:sp>
        <p:nvSpPr>
          <p:cNvPr id="135" name="Google Shape;135;p16"/>
          <p:cNvSpPr txBox="1"/>
          <p:nvPr/>
        </p:nvSpPr>
        <p:spPr>
          <a:xfrm>
            <a:off x="6572250" y="3324225"/>
            <a:ext cx="4714875" cy="738664"/>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chemeClr val="tx1"/>
                </a:solidFill>
                <a:latin typeface="Open Sans"/>
                <a:ea typeface="Open Sans"/>
                <a:cs typeface="Open Sans"/>
                <a:sym typeface="Open Sans"/>
              </a:rPr>
              <a:t>Acquisizione di </a:t>
            </a:r>
            <a:r>
              <a:rPr lang="en-US" sz="1500" b="1" i="0" u="none" strike="noStrike" cap="none">
                <a:solidFill>
                  <a:schemeClr val="tx1"/>
                </a:solidFill>
                <a:latin typeface="Open Sans"/>
                <a:ea typeface="Open Sans"/>
                <a:cs typeface="Open Sans"/>
                <a:sym typeface="Open Sans"/>
              </a:rPr>
              <a:t>tecnologie di cybersicurezza</a:t>
            </a:r>
            <a:r>
              <a:rPr lang="en-US" sz="1500" b="0" i="0" u="none" strike="noStrike" cap="none">
                <a:solidFill>
                  <a:schemeClr val="tx1"/>
                </a:solidFill>
                <a:latin typeface="Open Sans"/>
                <a:ea typeface="Open Sans"/>
                <a:cs typeface="Open Sans"/>
                <a:sym typeface="Open Sans"/>
              </a:rPr>
              <a:t> (Allegato 2 DPCM).</a:t>
            </a:r>
            <a:endParaRPr>
              <a:solidFill>
                <a:schemeClr val="tx1"/>
              </a:solidFill>
            </a:endParaRPr>
          </a:p>
        </p:txBody>
      </p:sp>
      <p:sp>
        <p:nvSpPr>
          <p:cNvPr id="136" name="Google Shape;136;p16"/>
          <p:cNvSpPr txBox="1"/>
          <p:nvPr/>
        </p:nvSpPr>
        <p:spPr>
          <a:xfrm>
            <a:off x="6572250" y="4124325"/>
            <a:ext cx="4714875" cy="738664"/>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chemeClr val="tx1"/>
                </a:solidFill>
                <a:latin typeface="Open Sans"/>
                <a:ea typeface="Open Sans"/>
                <a:cs typeface="Open Sans"/>
                <a:sym typeface="Open Sans"/>
              </a:rPr>
              <a:t>Beni e servizi ICT destinati a reti e sistemi inseriti negli elenchi del Perimetro.</a:t>
            </a:r>
            <a:endParaRPr>
              <a:solidFill>
                <a:schemeClr val="tx1"/>
              </a:solidFill>
            </a:endParaRPr>
          </a:p>
        </p:txBody>
      </p:sp>
      <p:sp>
        <p:nvSpPr>
          <p:cNvPr id="137" name="Google Shape;137;p16"/>
          <p:cNvSpPr txBox="1"/>
          <p:nvPr/>
        </p:nvSpPr>
        <p:spPr>
          <a:xfrm>
            <a:off x="6572250" y="4924425"/>
            <a:ext cx="4714875" cy="369332"/>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chemeClr val="tx1"/>
                </a:solidFill>
                <a:latin typeface="Open Sans"/>
                <a:ea typeface="Open Sans"/>
                <a:cs typeface="Open Sans"/>
                <a:sym typeface="Open Sans"/>
              </a:rPr>
              <a:t>Servizi e sistemi di telefonia mobile 4G e 5G.</a:t>
            </a:r>
            <a:endParaRPr>
              <a:solidFill>
                <a:schemeClr val="tx1"/>
              </a:solidFill>
            </a:endParaRPr>
          </a:p>
        </p:txBody>
      </p:sp>
      <p:sp>
        <p:nvSpPr>
          <p:cNvPr id="138" name="Google Shape;138;p16"/>
          <p:cNvSpPr txBox="1"/>
          <p:nvPr/>
        </p:nvSpPr>
        <p:spPr>
          <a:xfrm>
            <a:off x="762000" y="571500"/>
            <a:ext cx="11401425" cy="495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150" b="1" i="0" u="none" strike="noStrike" cap="none">
                <a:solidFill>
                  <a:srgbClr val="2EC4B6"/>
                </a:solidFill>
                <a:latin typeface="Montserrat"/>
                <a:ea typeface="Montserrat"/>
                <a:cs typeface="Montserrat"/>
                <a:sym typeface="Montserrat"/>
              </a:rPr>
              <a:t>AMBITO DI APPLICAZIONE</a:t>
            </a:r>
            <a:endParaRPr/>
          </a:p>
        </p:txBody>
      </p:sp>
      <p:sp>
        <p:nvSpPr>
          <p:cNvPr id="139" name="Google Shape;139;p16"/>
          <p:cNvSpPr/>
          <p:nvPr/>
        </p:nvSpPr>
        <p:spPr>
          <a:xfrm>
            <a:off x="571500" y="571500"/>
            <a:ext cx="57150" cy="495300"/>
          </a:xfrm>
          <a:prstGeom prst="rect">
            <a:avLst/>
          </a:prstGeom>
          <a:solidFill>
            <a:srgbClr val="2EC4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5" name="Google Shape;145;p17" descr="image.png"/>
          <p:cNvPicPr preferRelativeResize="0"/>
          <p:nvPr/>
        </p:nvPicPr>
        <p:blipFill rotWithShape="1">
          <a:blip r:embed="rId3">
            <a:alphaModFix/>
          </a:blip>
          <a:srcRect/>
          <a:stretch/>
        </p:blipFill>
        <p:spPr>
          <a:xfrm>
            <a:off x="6381750" y="2057400"/>
            <a:ext cx="5238750" cy="3619500"/>
          </a:xfrm>
          <a:prstGeom prst="rect">
            <a:avLst/>
          </a:prstGeom>
          <a:noFill/>
          <a:ln>
            <a:noFill/>
          </a:ln>
        </p:spPr>
      </p:pic>
      <p:sp>
        <p:nvSpPr>
          <p:cNvPr id="146" name="Google Shape;146;p17"/>
          <p:cNvSpPr txBox="1"/>
          <p:nvPr/>
        </p:nvSpPr>
        <p:spPr>
          <a:xfrm>
            <a:off x="571500" y="2319337"/>
            <a:ext cx="5500687" cy="2190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4" b="1" i="0" u="none" strike="noStrike" cap="none">
                <a:solidFill>
                  <a:schemeClr val="tx1"/>
                </a:solidFill>
                <a:latin typeface="Montserrat"/>
                <a:ea typeface="Montserrat"/>
                <a:cs typeface="Montserrat"/>
                <a:sym typeface="Montserrat"/>
              </a:rPr>
              <a:t>TRASPARENZA TOTALE</a:t>
            </a:r>
            <a:endParaRPr>
              <a:solidFill>
                <a:schemeClr val="tx1"/>
              </a:solidFill>
            </a:endParaRPr>
          </a:p>
        </p:txBody>
      </p:sp>
      <p:sp>
        <p:nvSpPr>
          <p:cNvPr id="147" name="Google Shape;147;p17"/>
          <p:cNvSpPr txBox="1"/>
          <p:nvPr/>
        </p:nvSpPr>
        <p:spPr>
          <a:xfrm>
            <a:off x="571500" y="2728912"/>
            <a:ext cx="5238750" cy="738664"/>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chemeClr val="tx1"/>
                </a:solidFill>
                <a:latin typeface="Open Sans"/>
                <a:ea typeface="Open Sans"/>
                <a:cs typeface="Open Sans"/>
                <a:sym typeface="Open Sans"/>
              </a:rPr>
              <a:t>Individuazione esatta della </a:t>
            </a:r>
            <a:r>
              <a:rPr lang="en-US" sz="1500" b="1" i="0" u="none" strike="noStrike" cap="none">
                <a:solidFill>
                  <a:schemeClr val="tx1"/>
                </a:solidFill>
                <a:latin typeface="Open Sans"/>
                <a:ea typeface="Open Sans"/>
                <a:cs typeface="Open Sans"/>
                <a:sym typeface="Open Sans"/>
              </a:rPr>
              <a:t>provenienza</a:t>
            </a:r>
            <a:r>
              <a:rPr lang="en-US" sz="1500" b="0" i="0" u="none" strike="noStrike" cap="none">
                <a:solidFill>
                  <a:schemeClr val="tx1"/>
                </a:solidFill>
                <a:latin typeface="Open Sans"/>
                <a:ea typeface="Open Sans"/>
                <a:cs typeface="Open Sans"/>
                <a:sym typeface="Open Sans"/>
              </a:rPr>
              <a:t> di ogni singolo componente o servizio.</a:t>
            </a:r>
            <a:endParaRPr>
              <a:solidFill>
                <a:schemeClr val="tx1"/>
              </a:solidFill>
            </a:endParaRPr>
          </a:p>
        </p:txBody>
      </p:sp>
      <p:sp>
        <p:nvSpPr>
          <p:cNvPr id="148" name="Google Shape;148;p17"/>
          <p:cNvSpPr txBox="1"/>
          <p:nvPr/>
        </p:nvSpPr>
        <p:spPr>
          <a:xfrm>
            <a:off x="571500" y="3529012"/>
            <a:ext cx="5238750" cy="738664"/>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chemeClr val="tx1"/>
                </a:solidFill>
                <a:latin typeface="Open Sans"/>
                <a:ea typeface="Open Sans"/>
                <a:cs typeface="Open Sans"/>
                <a:sym typeface="Open Sans"/>
              </a:rPr>
              <a:t>Garantisce mappatura rapida in caso di segnalazione di vulnerabilità da parte di ACN.</a:t>
            </a:r>
            <a:endParaRPr>
              <a:solidFill>
                <a:schemeClr val="tx1"/>
              </a:solidFill>
            </a:endParaRPr>
          </a:p>
        </p:txBody>
      </p:sp>
      <p:sp>
        <p:nvSpPr>
          <p:cNvPr id="149" name="Google Shape;149;p17"/>
          <p:cNvSpPr txBox="1"/>
          <p:nvPr/>
        </p:nvSpPr>
        <p:spPr>
          <a:xfrm>
            <a:off x="571500" y="4329112"/>
            <a:ext cx="5238750" cy="369332"/>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chemeClr val="tx1"/>
                </a:solidFill>
                <a:latin typeface="Open Sans"/>
                <a:ea typeface="Open Sans"/>
                <a:cs typeface="Open Sans"/>
                <a:sym typeface="Open Sans"/>
              </a:rPr>
              <a:t>Supporto alle attività di </a:t>
            </a:r>
            <a:r>
              <a:rPr lang="en-US" sz="1500" b="1" i="0" u="none" strike="noStrike" cap="none">
                <a:solidFill>
                  <a:schemeClr val="tx1"/>
                </a:solidFill>
                <a:latin typeface="Open Sans"/>
                <a:ea typeface="Open Sans"/>
                <a:cs typeface="Open Sans"/>
                <a:sym typeface="Open Sans"/>
              </a:rPr>
              <a:t>remediation</a:t>
            </a:r>
            <a:r>
              <a:rPr lang="en-US" sz="1500" b="0" i="0" u="none" strike="noStrike" cap="none">
                <a:solidFill>
                  <a:schemeClr val="tx1"/>
                </a:solidFill>
                <a:latin typeface="Open Sans"/>
                <a:ea typeface="Open Sans"/>
                <a:cs typeface="Open Sans"/>
                <a:sym typeface="Open Sans"/>
              </a:rPr>
              <a:t> post-acquisizione.</a:t>
            </a:r>
            <a:endParaRPr>
              <a:solidFill>
                <a:schemeClr val="tx1"/>
              </a:solidFill>
            </a:endParaRPr>
          </a:p>
        </p:txBody>
      </p:sp>
      <p:sp>
        <p:nvSpPr>
          <p:cNvPr id="150" name="Google Shape;150;p17"/>
          <p:cNvSpPr txBox="1"/>
          <p:nvPr/>
        </p:nvSpPr>
        <p:spPr>
          <a:xfrm>
            <a:off x="571500" y="4919662"/>
            <a:ext cx="5238750" cy="369332"/>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chemeClr val="tx1"/>
                </a:solidFill>
                <a:latin typeface="Open Sans"/>
                <a:ea typeface="Open Sans"/>
                <a:cs typeface="Open Sans"/>
                <a:sym typeface="Open Sans"/>
              </a:rPr>
              <a:t>Formato standard richiesto: </a:t>
            </a:r>
            <a:r>
              <a:rPr lang="en-US" sz="1500" b="1" i="0" u="none" strike="noStrike" cap="none">
                <a:solidFill>
                  <a:schemeClr val="tx1"/>
                </a:solidFill>
                <a:latin typeface="Open Sans"/>
                <a:ea typeface="Open Sans"/>
                <a:cs typeface="Open Sans"/>
                <a:sym typeface="Open Sans"/>
              </a:rPr>
              <a:t>CycloneDX v1.6</a:t>
            </a:r>
            <a:r>
              <a:rPr lang="en-US" sz="1500" b="0" i="0" u="none" strike="noStrike" cap="none">
                <a:solidFill>
                  <a:schemeClr val="tx1"/>
                </a:solidFill>
                <a:latin typeface="Open Sans"/>
                <a:ea typeface="Open Sans"/>
                <a:cs typeface="Open Sans"/>
                <a:sym typeface="Open Sans"/>
              </a:rPr>
              <a:t>.</a:t>
            </a:r>
            <a:endParaRPr>
              <a:solidFill>
                <a:schemeClr val="tx1"/>
              </a:solidFill>
            </a:endParaRPr>
          </a:p>
        </p:txBody>
      </p:sp>
      <p:pic>
        <p:nvPicPr>
          <p:cNvPr id="151" name="Google Shape;151;p17" descr="image.png"/>
          <p:cNvPicPr preferRelativeResize="0"/>
          <p:nvPr/>
        </p:nvPicPr>
        <p:blipFill rotWithShape="1">
          <a:blip r:embed="rId4">
            <a:alphaModFix/>
          </a:blip>
          <a:srcRect/>
          <a:stretch/>
        </p:blipFill>
        <p:spPr>
          <a:xfrm>
            <a:off x="6391275" y="2066925"/>
            <a:ext cx="5219700" cy="3600450"/>
          </a:xfrm>
          <a:prstGeom prst="rect">
            <a:avLst/>
          </a:prstGeom>
          <a:noFill/>
          <a:ln>
            <a:noFill/>
          </a:ln>
        </p:spPr>
      </p:pic>
      <p:sp>
        <p:nvSpPr>
          <p:cNvPr id="152" name="Google Shape;152;p17"/>
          <p:cNvSpPr txBox="1"/>
          <p:nvPr/>
        </p:nvSpPr>
        <p:spPr>
          <a:xfrm>
            <a:off x="762000" y="571500"/>
            <a:ext cx="11401425" cy="495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150" b="1" i="0" u="none" strike="noStrike" cap="none">
                <a:solidFill>
                  <a:srgbClr val="2EC4B6"/>
                </a:solidFill>
                <a:latin typeface="Montserrat"/>
                <a:ea typeface="Montserrat"/>
                <a:cs typeface="Montserrat"/>
                <a:sym typeface="Montserrat"/>
              </a:rPr>
              <a:t>BILL OF MATERIALS: LE FINALITÀ</a:t>
            </a:r>
            <a:endParaRPr/>
          </a:p>
        </p:txBody>
      </p:sp>
      <p:sp>
        <p:nvSpPr>
          <p:cNvPr id="153" name="Google Shape;153;p17"/>
          <p:cNvSpPr/>
          <p:nvPr/>
        </p:nvSpPr>
        <p:spPr>
          <a:xfrm>
            <a:off x="571500" y="571500"/>
            <a:ext cx="57150" cy="495300"/>
          </a:xfrm>
          <a:prstGeom prst="rect">
            <a:avLst/>
          </a:prstGeom>
          <a:solidFill>
            <a:srgbClr val="2EC4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9" name="Google Shape;159;p18" descr="image.png"/>
          <p:cNvPicPr preferRelativeResize="0"/>
          <p:nvPr/>
        </p:nvPicPr>
        <p:blipFill rotWithShape="1">
          <a:blip r:embed="rId3">
            <a:alphaModFix/>
          </a:blip>
          <a:srcRect/>
          <a:stretch/>
        </p:blipFill>
        <p:spPr>
          <a:xfrm>
            <a:off x="571500" y="669319"/>
            <a:ext cx="5381625" cy="2819400"/>
          </a:xfrm>
          <a:prstGeom prst="rect">
            <a:avLst/>
          </a:prstGeom>
          <a:noFill/>
          <a:ln>
            <a:noFill/>
          </a:ln>
        </p:spPr>
      </p:pic>
      <p:pic>
        <p:nvPicPr>
          <p:cNvPr id="160" name="Google Shape;160;p18" descr="image.png"/>
          <p:cNvPicPr preferRelativeResize="0"/>
          <p:nvPr/>
        </p:nvPicPr>
        <p:blipFill rotWithShape="1">
          <a:blip r:embed="rId3">
            <a:alphaModFix/>
          </a:blip>
          <a:srcRect/>
          <a:stretch/>
        </p:blipFill>
        <p:spPr>
          <a:xfrm>
            <a:off x="6238875" y="669319"/>
            <a:ext cx="5381625" cy="2819400"/>
          </a:xfrm>
          <a:prstGeom prst="rect">
            <a:avLst/>
          </a:prstGeom>
          <a:noFill/>
          <a:ln>
            <a:noFill/>
          </a:ln>
        </p:spPr>
      </p:pic>
      <p:pic>
        <p:nvPicPr>
          <p:cNvPr id="161" name="Google Shape;161;p18" descr="image.png"/>
          <p:cNvPicPr preferRelativeResize="0"/>
          <p:nvPr/>
        </p:nvPicPr>
        <p:blipFill rotWithShape="1">
          <a:blip r:embed="rId4">
            <a:alphaModFix/>
          </a:blip>
          <a:srcRect/>
          <a:stretch/>
        </p:blipFill>
        <p:spPr>
          <a:xfrm>
            <a:off x="571500" y="3774469"/>
            <a:ext cx="11049000" cy="2152650"/>
          </a:xfrm>
          <a:prstGeom prst="rect">
            <a:avLst/>
          </a:prstGeom>
          <a:noFill/>
          <a:ln>
            <a:noFill/>
          </a:ln>
        </p:spPr>
      </p:pic>
      <p:sp>
        <p:nvSpPr>
          <p:cNvPr id="162" name="Google Shape;162;p18"/>
          <p:cNvSpPr txBox="1"/>
          <p:nvPr/>
        </p:nvSpPr>
        <p:spPr>
          <a:xfrm>
            <a:off x="904875" y="1555144"/>
            <a:ext cx="4950618" cy="2762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chemeClr val="tx1"/>
                </a:solidFill>
                <a:latin typeface="Montserrat"/>
                <a:ea typeface="Montserrat"/>
                <a:cs typeface="Montserrat"/>
                <a:sym typeface="Montserrat"/>
              </a:rPr>
              <a:t>AMPIEZZA</a:t>
            </a:r>
            <a:endParaRPr>
              <a:solidFill>
                <a:schemeClr val="tx1"/>
              </a:solidFill>
            </a:endParaRPr>
          </a:p>
        </p:txBody>
      </p:sp>
      <p:sp>
        <p:nvSpPr>
          <p:cNvPr id="163" name="Google Shape;163;p18"/>
          <p:cNvSpPr txBox="1"/>
          <p:nvPr/>
        </p:nvSpPr>
        <p:spPr>
          <a:xfrm>
            <a:off x="904875" y="2021869"/>
            <a:ext cx="4714875" cy="1107996"/>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chemeClr val="tx1"/>
                </a:solidFill>
                <a:latin typeface="Open Sans"/>
                <a:ea typeface="Open Sans"/>
                <a:cs typeface="Open Sans"/>
                <a:sym typeface="Open Sans"/>
              </a:rPr>
              <a:t>Deve estendersi a tutti i componenti </a:t>
            </a:r>
            <a:r>
              <a:rPr lang="en-US" sz="1500" b="1" i="0" u="none" strike="noStrike" cap="none">
                <a:solidFill>
                  <a:schemeClr val="tx1"/>
                </a:solidFill>
                <a:latin typeface="Open Sans"/>
                <a:ea typeface="Open Sans"/>
                <a:cs typeface="Open Sans"/>
                <a:sym typeface="Open Sans"/>
              </a:rPr>
              <a:t>software, firmware e servizi</a:t>
            </a:r>
            <a:r>
              <a:rPr lang="en-US" sz="1500" b="0" i="0" u="none" strike="noStrike" cap="none">
                <a:solidFill>
                  <a:schemeClr val="tx1"/>
                </a:solidFill>
                <a:latin typeface="Open Sans"/>
                <a:ea typeface="Open Sans"/>
                <a:cs typeface="Open Sans"/>
                <a:sym typeface="Open Sans"/>
              </a:rPr>
              <a:t> che costituiscono l'oggetto della fornitura.</a:t>
            </a:r>
            <a:endParaRPr>
              <a:solidFill>
                <a:schemeClr val="tx1"/>
              </a:solidFill>
            </a:endParaRPr>
          </a:p>
        </p:txBody>
      </p:sp>
      <p:sp>
        <p:nvSpPr>
          <p:cNvPr id="164" name="Google Shape;164;p18"/>
          <p:cNvSpPr txBox="1"/>
          <p:nvPr/>
        </p:nvSpPr>
        <p:spPr>
          <a:xfrm>
            <a:off x="6572250" y="1555144"/>
            <a:ext cx="4950618" cy="2762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chemeClr val="tx1"/>
                </a:solidFill>
                <a:latin typeface="Montserrat"/>
                <a:ea typeface="Montserrat"/>
                <a:cs typeface="Montserrat"/>
                <a:sym typeface="Montserrat"/>
              </a:rPr>
              <a:t>PROFONDITÀ</a:t>
            </a:r>
            <a:endParaRPr>
              <a:solidFill>
                <a:schemeClr val="tx1"/>
              </a:solidFill>
            </a:endParaRPr>
          </a:p>
        </p:txBody>
      </p:sp>
      <p:sp>
        <p:nvSpPr>
          <p:cNvPr id="165" name="Google Shape;165;p18"/>
          <p:cNvSpPr txBox="1"/>
          <p:nvPr/>
        </p:nvSpPr>
        <p:spPr>
          <a:xfrm>
            <a:off x="6572250" y="2021869"/>
            <a:ext cx="4714875" cy="738664"/>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chemeClr val="tx1"/>
                </a:solidFill>
                <a:latin typeface="Open Sans"/>
                <a:ea typeface="Open Sans"/>
                <a:cs typeface="Open Sans"/>
                <a:sym typeface="Open Sans"/>
              </a:rPr>
              <a:t>Richiesto </a:t>
            </a:r>
            <a:r>
              <a:rPr lang="en-US" sz="1500" b="1" i="0" u="none" strike="noStrike" cap="none">
                <a:solidFill>
                  <a:schemeClr val="tx1"/>
                </a:solidFill>
                <a:latin typeface="Open Sans"/>
                <a:ea typeface="Open Sans"/>
                <a:cs typeface="Open Sans"/>
                <a:sym typeface="Open Sans"/>
              </a:rPr>
              <a:t>un solo livello</a:t>
            </a:r>
            <a:r>
              <a:rPr lang="en-US" sz="1500" b="0" i="0" u="none" strike="noStrike" cap="none">
                <a:solidFill>
                  <a:schemeClr val="tx1"/>
                </a:solidFill>
                <a:latin typeface="Open Sans"/>
                <a:ea typeface="Open Sans"/>
                <a:cs typeface="Open Sans"/>
                <a:sym typeface="Open Sans"/>
              </a:rPr>
              <a:t> di profondità (Livello 1) per l'attribuzione della premialità.</a:t>
            </a:r>
            <a:endParaRPr>
              <a:solidFill>
                <a:schemeClr val="tx1"/>
              </a:solidFill>
            </a:endParaRPr>
          </a:p>
        </p:txBody>
      </p:sp>
      <p:sp>
        <p:nvSpPr>
          <p:cNvPr id="166" name="Google Shape;166;p18"/>
          <p:cNvSpPr txBox="1"/>
          <p:nvPr/>
        </p:nvSpPr>
        <p:spPr>
          <a:xfrm>
            <a:off x="904875" y="4107844"/>
            <a:ext cx="10901362" cy="2762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chemeClr val="tx1"/>
                </a:solidFill>
                <a:latin typeface="Montserrat"/>
                <a:ea typeface="Montserrat"/>
                <a:cs typeface="Montserrat"/>
                <a:sym typeface="Montserrat"/>
              </a:rPr>
              <a:t>SCENARI PER IL SISTEMA OPERATIVO (OS)</a:t>
            </a:r>
            <a:endParaRPr>
              <a:solidFill>
                <a:schemeClr val="tx1"/>
              </a:solidFill>
            </a:endParaRPr>
          </a:p>
        </p:txBody>
      </p:sp>
      <p:sp>
        <p:nvSpPr>
          <p:cNvPr id="167" name="Google Shape;167;p18"/>
          <p:cNvSpPr txBox="1"/>
          <p:nvPr/>
        </p:nvSpPr>
        <p:spPr>
          <a:xfrm>
            <a:off x="904875" y="4574569"/>
            <a:ext cx="10382250" cy="369332"/>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1" i="0" u="none" strike="noStrike" cap="none" dirty="0">
                <a:solidFill>
                  <a:schemeClr val="tx1"/>
                </a:solidFill>
                <a:latin typeface="Open Sans"/>
                <a:ea typeface="Open Sans"/>
                <a:cs typeface="Open Sans"/>
                <a:sym typeface="Open Sans"/>
              </a:rPr>
              <a:t>Scenario 1:</a:t>
            </a:r>
            <a:r>
              <a:rPr lang="en-US" sz="1500" b="0" i="0" u="none" strike="noStrike" cap="none" dirty="0">
                <a:solidFill>
                  <a:schemeClr val="tx1"/>
                </a:solidFill>
                <a:latin typeface="Open Sans"/>
                <a:ea typeface="Open Sans"/>
                <a:cs typeface="Open Sans"/>
                <a:sym typeface="Open Sans"/>
              </a:rPr>
              <a:t> OS </a:t>
            </a:r>
            <a:r>
              <a:rPr lang="en-US" sz="1500" b="0" i="0" u="none" strike="noStrike" cap="none" dirty="0" err="1">
                <a:solidFill>
                  <a:schemeClr val="tx1"/>
                </a:solidFill>
                <a:latin typeface="Open Sans"/>
                <a:ea typeface="Open Sans"/>
                <a:cs typeface="Open Sans"/>
                <a:sym typeface="Open Sans"/>
              </a:rPr>
              <a:t>parte</a:t>
            </a:r>
            <a:r>
              <a:rPr lang="en-US" sz="1500" b="0" i="0" u="none" strike="noStrike" cap="none" dirty="0">
                <a:solidFill>
                  <a:schemeClr val="tx1"/>
                </a:solidFill>
                <a:latin typeface="Open Sans"/>
                <a:ea typeface="Open Sans"/>
                <a:cs typeface="Open Sans"/>
                <a:sym typeface="Open Sans"/>
              </a:rPr>
              <a:t> </a:t>
            </a:r>
            <a:r>
              <a:rPr lang="en-US" sz="1500" b="0" i="0" u="none" strike="noStrike" cap="none" dirty="0" err="1">
                <a:solidFill>
                  <a:schemeClr val="tx1"/>
                </a:solidFill>
                <a:latin typeface="Open Sans"/>
                <a:ea typeface="Open Sans"/>
                <a:cs typeface="Open Sans"/>
                <a:sym typeface="Open Sans"/>
              </a:rPr>
              <a:t>integrante</a:t>
            </a:r>
            <a:r>
              <a:rPr lang="en-US" sz="1500" b="0" i="0" u="none" strike="noStrike" cap="none" dirty="0">
                <a:solidFill>
                  <a:schemeClr val="tx1"/>
                </a:solidFill>
                <a:latin typeface="Open Sans"/>
                <a:ea typeface="Open Sans"/>
                <a:cs typeface="Open Sans"/>
                <a:sym typeface="Open Sans"/>
              </a:rPr>
              <a:t> della </a:t>
            </a:r>
            <a:r>
              <a:rPr lang="en-US" sz="1500" b="0" i="0" u="none" strike="noStrike" cap="none" dirty="0" err="1">
                <a:solidFill>
                  <a:schemeClr val="tx1"/>
                </a:solidFill>
                <a:latin typeface="Open Sans"/>
                <a:ea typeface="Open Sans"/>
                <a:cs typeface="Open Sans"/>
                <a:sym typeface="Open Sans"/>
              </a:rPr>
              <a:t>sicurezza</a:t>
            </a:r>
            <a:r>
              <a:rPr lang="en-US" sz="1500" b="0" i="0" u="none" strike="noStrike" cap="none" dirty="0">
                <a:solidFill>
                  <a:schemeClr val="tx1"/>
                </a:solidFill>
                <a:latin typeface="Open Sans"/>
                <a:ea typeface="Open Sans"/>
                <a:cs typeface="Open Sans"/>
                <a:sym typeface="Open Sans"/>
              </a:rPr>
              <a:t> → </a:t>
            </a:r>
            <a:r>
              <a:rPr lang="en-US" sz="1500" b="0" i="0" u="none" strike="noStrike" cap="none" dirty="0" err="1">
                <a:solidFill>
                  <a:schemeClr val="tx1"/>
                </a:solidFill>
                <a:latin typeface="Open Sans"/>
                <a:ea typeface="Open Sans"/>
                <a:cs typeface="Open Sans"/>
                <a:sym typeface="Open Sans"/>
              </a:rPr>
              <a:t>Livello</a:t>
            </a:r>
            <a:r>
              <a:rPr lang="en-US" sz="1500" b="0" i="0" u="none" strike="noStrike" cap="none" dirty="0">
                <a:solidFill>
                  <a:schemeClr val="tx1"/>
                </a:solidFill>
                <a:latin typeface="Open Sans"/>
                <a:ea typeface="Open Sans"/>
                <a:cs typeface="Open Sans"/>
                <a:sym typeface="Open Sans"/>
              </a:rPr>
              <a:t> 1 (</a:t>
            </a:r>
            <a:r>
              <a:rPr lang="en-US" sz="1500" b="0" i="0" u="none" strike="noStrike" cap="none" dirty="0" err="1">
                <a:solidFill>
                  <a:schemeClr val="tx1"/>
                </a:solidFill>
                <a:latin typeface="Open Sans"/>
                <a:ea typeface="Open Sans"/>
                <a:cs typeface="Open Sans"/>
                <a:sym typeface="Open Sans"/>
              </a:rPr>
              <a:t>Contribuisce</a:t>
            </a:r>
            <a:r>
              <a:rPr lang="en-US" sz="1500" b="0" i="0" u="none" strike="noStrike" cap="none" dirty="0">
                <a:solidFill>
                  <a:schemeClr val="tx1"/>
                </a:solidFill>
                <a:latin typeface="Open Sans"/>
                <a:ea typeface="Open Sans"/>
                <a:cs typeface="Open Sans"/>
                <a:sym typeface="Open Sans"/>
              </a:rPr>
              <a:t> al </a:t>
            </a:r>
            <a:r>
              <a:rPr lang="en-US" sz="1500" b="0" i="0" u="none" strike="noStrike" cap="none" dirty="0" err="1">
                <a:solidFill>
                  <a:schemeClr val="tx1"/>
                </a:solidFill>
                <a:latin typeface="Open Sans"/>
                <a:ea typeface="Open Sans"/>
                <a:cs typeface="Open Sans"/>
                <a:sym typeface="Open Sans"/>
              </a:rPr>
              <a:t>punteggio</a:t>
            </a:r>
            <a:r>
              <a:rPr lang="en-US" sz="1500" b="0" i="0" u="none" strike="noStrike" cap="none" dirty="0">
                <a:solidFill>
                  <a:schemeClr val="tx1"/>
                </a:solidFill>
                <a:latin typeface="Open Sans"/>
                <a:ea typeface="Open Sans"/>
                <a:cs typeface="Open Sans"/>
                <a:sym typeface="Open Sans"/>
              </a:rPr>
              <a:t>).</a:t>
            </a:r>
            <a:endParaRPr dirty="0">
              <a:solidFill>
                <a:schemeClr val="tx1"/>
              </a:solidFill>
            </a:endParaRPr>
          </a:p>
        </p:txBody>
      </p:sp>
      <p:sp>
        <p:nvSpPr>
          <p:cNvPr id="168" name="Google Shape;168;p18"/>
          <p:cNvSpPr txBox="1"/>
          <p:nvPr/>
        </p:nvSpPr>
        <p:spPr>
          <a:xfrm>
            <a:off x="904875" y="5069869"/>
            <a:ext cx="10382250" cy="369332"/>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1" i="0" u="none" strike="noStrike" cap="none">
                <a:solidFill>
                  <a:schemeClr val="tx1"/>
                </a:solidFill>
                <a:latin typeface="Open Sans"/>
                <a:ea typeface="Open Sans"/>
                <a:cs typeface="Open Sans"/>
                <a:sym typeface="Open Sans"/>
              </a:rPr>
              <a:t>Scenario 2:</a:t>
            </a:r>
            <a:r>
              <a:rPr lang="en-US" sz="1500" b="0" i="0" u="none" strike="noStrike" cap="none">
                <a:solidFill>
                  <a:schemeClr val="tx1"/>
                </a:solidFill>
                <a:latin typeface="Open Sans"/>
                <a:ea typeface="Open Sans"/>
                <a:cs typeface="Open Sans"/>
                <a:sym typeface="Open Sans"/>
              </a:rPr>
              <a:t> OS base per applicativi esterni → Livello 2 (Non contribuisce al punteggio).</a:t>
            </a:r>
            <a:endParaRPr>
              <a:solidFill>
                <a:schemeClr val="tx1"/>
              </a:solidFill>
            </a:endParaRPr>
          </a:p>
        </p:txBody>
      </p:sp>
      <p:pic>
        <p:nvPicPr>
          <p:cNvPr id="169" name="Google Shape;169;p18" descr="image.png"/>
          <p:cNvPicPr preferRelativeResize="0"/>
          <p:nvPr/>
        </p:nvPicPr>
        <p:blipFill rotWithShape="1">
          <a:blip r:embed="rId5">
            <a:alphaModFix/>
          </a:blip>
          <a:srcRect/>
          <a:stretch/>
        </p:blipFill>
        <p:spPr>
          <a:xfrm>
            <a:off x="904875" y="1059844"/>
            <a:ext cx="304800" cy="304800"/>
          </a:xfrm>
          <a:prstGeom prst="rect">
            <a:avLst/>
          </a:prstGeom>
          <a:noFill/>
          <a:ln>
            <a:noFill/>
          </a:ln>
        </p:spPr>
      </p:pic>
      <p:pic>
        <p:nvPicPr>
          <p:cNvPr id="170" name="Google Shape;170;p18" descr="image.png"/>
          <p:cNvPicPr preferRelativeResize="0"/>
          <p:nvPr/>
        </p:nvPicPr>
        <p:blipFill rotWithShape="1">
          <a:blip r:embed="rId6">
            <a:alphaModFix/>
          </a:blip>
          <a:srcRect/>
          <a:stretch/>
        </p:blipFill>
        <p:spPr>
          <a:xfrm>
            <a:off x="6572250" y="1059844"/>
            <a:ext cx="342900" cy="304800"/>
          </a:xfrm>
          <a:prstGeom prst="rect">
            <a:avLst/>
          </a:prstGeom>
          <a:noFill/>
          <a:ln>
            <a:noFill/>
          </a:ln>
        </p:spPr>
      </p:pic>
      <p:sp>
        <p:nvSpPr>
          <p:cNvPr id="171" name="Google Shape;171;p18"/>
          <p:cNvSpPr txBox="1"/>
          <p:nvPr/>
        </p:nvSpPr>
        <p:spPr>
          <a:xfrm>
            <a:off x="762000" y="571500"/>
            <a:ext cx="11401425" cy="495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150" b="1" i="0" u="none" strike="noStrike" cap="none">
                <a:solidFill>
                  <a:srgbClr val="2EC4B6"/>
                </a:solidFill>
                <a:latin typeface="Montserrat"/>
                <a:ea typeface="Montserrat"/>
                <a:cs typeface="Montserrat"/>
                <a:sym typeface="Montserrat"/>
              </a:rPr>
              <a:t>AMPIEZZA E PROFONDITÀ DELLA BOM</a:t>
            </a:r>
            <a:endParaRPr/>
          </a:p>
        </p:txBody>
      </p:sp>
      <p:sp>
        <p:nvSpPr>
          <p:cNvPr id="172" name="Google Shape;172;p18"/>
          <p:cNvSpPr/>
          <p:nvPr/>
        </p:nvSpPr>
        <p:spPr>
          <a:xfrm>
            <a:off x="571500" y="571500"/>
            <a:ext cx="57150" cy="495300"/>
          </a:xfrm>
          <a:prstGeom prst="rect">
            <a:avLst/>
          </a:prstGeom>
          <a:solidFill>
            <a:srgbClr val="2EC4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8" name="Google Shape;178;p19"/>
          <p:cNvSpPr txBox="1"/>
          <p:nvPr/>
        </p:nvSpPr>
        <p:spPr>
          <a:xfrm>
            <a:off x="571500" y="866166"/>
            <a:ext cx="981000" cy="2078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3500" b="1" i="0" u="none" strike="noStrike" cap="none">
                <a:solidFill>
                  <a:srgbClr val="2EC4B6"/>
                </a:solidFill>
                <a:latin typeface="Open Sans"/>
                <a:ea typeface="Open Sans"/>
                <a:cs typeface="Open Sans"/>
                <a:sym typeface="Open Sans"/>
              </a:rPr>
              <a:t>0</a:t>
            </a:r>
            <a:endParaRPr/>
          </a:p>
        </p:txBody>
      </p:sp>
      <p:sp>
        <p:nvSpPr>
          <p:cNvPr id="179" name="Google Shape;179;p19"/>
          <p:cNvSpPr txBox="1"/>
          <p:nvPr/>
        </p:nvSpPr>
        <p:spPr>
          <a:xfrm>
            <a:off x="571500" y="2674587"/>
            <a:ext cx="981000" cy="2078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3500" b="1" i="0" u="none" strike="noStrike" cap="none">
                <a:solidFill>
                  <a:srgbClr val="2EC4B6"/>
                </a:solidFill>
                <a:latin typeface="Open Sans"/>
                <a:ea typeface="Open Sans"/>
                <a:cs typeface="Open Sans"/>
                <a:sym typeface="Open Sans"/>
              </a:rPr>
              <a:t>1</a:t>
            </a:r>
            <a:endParaRPr/>
          </a:p>
        </p:txBody>
      </p:sp>
      <p:sp>
        <p:nvSpPr>
          <p:cNvPr id="180" name="Google Shape;180;p19"/>
          <p:cNvSpPr txBox="1"/>
          <p:nvPr/>
        </p:nvSpPr>
        <p:spPr>
          <a:xfrm>
            <a:off x="571500" y="4339469"/>
            <a:ext cx="981000" cy="2078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3500" b="1" i="0" u="none" strike="noStrike" cap="none">
                <a:solidFill>
                  <a:srgbClr val="2EC4B6"/>
                </a:solidFill>
                <a:latin typeface="Open Sans"/>
                <a:ea typeface="Open Sans"/>
                <a:cs typeface="Open Sans"/>
                <a:sym typeface="Open Sans"/>
              </a:rPr>
              <a:t>2</a:t>
            </a:r>
            <a:endParaRPr/>
          </a:p>
        </p:txBody>
      </p:sp>
      <p:sp>
        <p:nvSpPr>
          <p:cNvPr id="181" name="Google Shape;181;p19"/>
          <p:cNvSpPr txBox="1"/>
          <p:nvPr/>
        </p:nvSpPr>
        <p:spPr>
          <a:xfrm>
            <a:off x="1933575" y="1270978"/>
            <a:ext cx="6180900" cy="216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4" b="1" i="0" u="none" strike="noStrike" cap="none">
                <a:solidFill>
                  <a:schemeClr val="tx1"/>
                </a:solidFill>
                <a:latin typeface="Montserrat"/>
                <a:ea typeface="Montserrat"/>
                <a:cs typeface="Montserrat"/>
                <a:sym typeface="Montserrat"/>
              </a:rPr>
              <a:t>LIVELLO RADICE (METADATA.COMPONENT)</a:t>
            </a:r>
            <a:endParaRPr>
              <a:solidFill>
                <a:schemeClr val="tx1"/>
              </a:solidFill>
            </a:endParaRPr>
          </a:p>
        </p:txBody>
      </p:sp>
      <p:sp>
        <p:nvSpPr>
          <p:cNvPr id="182" name="Google Shape;182;p19"/>
          <p:cNvSpPr txBox="1"/>
          <p:nvPr/>
        </p:nvSpPr>
        <p:spPr>
          <a:xfrm>
            <a:off x="1933575" y="1680553"/>
            <a:ext cx="5886600" cy="738664"/>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chemeClr val="tx1"/>
                </a:solidFill>
                <a:latin typeface="Open Sans"/>
                <a:ea typeface="Open Sans"/>
                <a:cs typeface="Open Sans"/>
                <a:sym typeface="Open Sans"/>
              </a:rPr>
              <a:t>Indicazione del bene o servizio oggetto della fornitura complessiva.</a:t>
            </a:r>
            <a:endParaRPr>
              <a:solidFill>
                <a:schemeClr val="tx1"/>
              </a:solidFill>
            </a:endParaRPr>
          </a:p>
        </p:txBody>
      </p:sp>
      <p:sp>
        <p:nvSpPr>
          <p:cNvPr id="183" name="Google Shape;183;p19"/>
          <p:cNvSpPr txBox="1"/>
          <p:nvPr/>
        </p:nvSpPr>
        <p:spPr>
          <a:xfrm>
            <a:off x="1933575" y="3079399"/>
            <a:ext cx="7230900" cy="216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4" b="1" i="0" u="none" strike="noStrike" cap="none" dirty="0">
                <a:solidFill>
                  <a:schemeClr val="tx1"/>
                </a:solidFill>
                <a:latin typeface="Montserrat"/>
                <a:ea typeface="Montserrat"/>
                <a:cs typeface="Montserrat"/>
                <a:sym typeface="Montserrat"/>
              </a:rPr>
              <a:t>LIVELLO OPERATIVO (BOM.COMPONENTS / SERVICES)</a:t>
            </a:r>
            <a:endParaRPr dirty="0">
              <a:solidFill>
                <a:schemeClr val="tx1"/>
              </a:solidFill>
            </a:endParaRPr>
          </a:p>
        </p:txBody>
      </p:sp>
      <p:sp>
        <p:nvSpPr>
          <p:cNvPr id="184" name="Google Shape;184;p19"/>
          <p:cNvSpPr txBox="1"/>
          <p:nvPr/>
        </p:nvSpPr>
        <p:spPr>
          <a:xfrm>
            <a:off x="1933575" y="3488974"/>
            <a:ext cx="6886500" cy="738664"/>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chemeClr val="tx1"/>
                </a:solidFill>
                <a:latin typeface="Open Sans"/>
                <a:ea typeface="Open Sans"/>
                <a:cs typeface="Open Sans"/>
                <a:sym typeface="Open Sans"/>
              </a:rPr>
              <a:t>Componenti primari. </a:t>
            </a:r>
            <a:r>
              <a:rPr lang="en-US" sz="1500" b="1" i="0" u="none" strike="noStrike" cap="none">
                <a:solidFill>
                  <a:schemeClr val="tx1"/>
                </a:solidFill>
                <a:latin typeface="Open Sans"/>
                <a:ea typeface="Open Sans"/>
                <a:cs typeface="Open Sans"/>
                <a:sym typeface="Open Sans"/>
              </a:rPr>
              <a:t>Unico livello rilevante</a:t>
            </a:r>
            <a:r>
              <a:rPr lang="en-US" sz="1500" b="0" i="0" u="none" strike="noStrike" cap="none">
                <a:solidFill>
                  <a:schemeClr val="tx1"/>
                </a:solidFill>
                <a:latin typeface="Open Sans"/>
                <a:ea typeface="Open Sans"/>
                <a:cs typeface="Open Sans"/>
                <a:sym typeface="Open Sans"/>
              </a:rPr>
              <a:t> ai fini del calcolo della premialità.</a:t>
            </a:r>
            <a:endParaRPr>
              <a:solidFill>
                <a:schemeClr val="tx1"/>
              </a:solidFill>
            </a:endParaRPr>
          </a:p>
        </p:txBody>
      </p:sp>
      <p:sp>
        <p:nvSpPr>
          <p:cNvPr id="185" name="Google Shape;185;p19"/>
          <p:cNvSpPr txBox="1"/>
          <p:nvPr/>
        </p:nvSpPr>
        <p:spPr>
          <a:xfrm>
            <a:off x="1933575" y="4744281"/>
            <a:ext cx="6900900" cy="216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4" b="1" i="0" u="none" strike="noStrike" cap="none">
                <a:solidFill>
                  <a:schemeClr val="tx1"/>
                </a:solidFill>
                <a:latin typeface="Montserrat"/>
                <a:ea typeface="Montserrat"/>
                <a:cs typeface="Montserrat"/>
                <a:sym typeface="Montserrat"/>
              </a:rPr>
              <a:t>RIFERIMENTI ESTERNI (EXTERNALREFERENCES)</a:t>
            </a:r>
            <a:endParaRPr>
              <a:solidFill>
                <a:schemeClr val="tx1"/>
              </a:solidFill>
            </a:endParaRPr>
          </a:p>
        </p:txBody>
      </p:sp>
      <p:sp>
        <p:nvSpPr>
          <p:cNvPr id="186" name="Google Shape;186;p19"/>
          <p:cNvSpPr txBox="1"/>
          <p:nvPr/>
        </p:nvSpPr>
        <p:spPr>
          <a:xfrm>
            <a:off x="1933575" y="5153856"/>
            <a:ext cx="6572400" cy="738664"/>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dirty="0" err="1">
                <a:solidFill>
                  <a:schemeClr val="tx1"/>
                </a:solidFill>
                <a:latin typeface="Open Sans"/>
                <a:ea typeface="Open Sans"/>
                <a:cs typeface="Open Sans"/>
                <a:sym typeface="Open Sans"/>
              </a:rPr>
              <a:t>Librerie</a:t>
            </a:r>
            <a:r>
              <a:rPr lang="en-US" sz="1500" b="0" i="0" u="none" strike="noStrike" cap="none" dirty="0">
                <a:solidFill>
                  <a:schemeClr val="tx1"/>
                </a:solidFill>
                <a:latin typeface="Open Sans"/>
                <a:ea typeface="Open Sans"/>
                <a:cs typeface="Open Sans"/>
                <a:sym typeface="Open Sans"/>
              </a:rPr>
              <a:t>, hardware o </a:t>
            </a:r>
            <a:r>
              <a:rPr lang="en-US" sz="1500" b="0" i="0" u="none" strike="noStrike" cap="none" dirty="0" err="1">
                <a:solidFill>
                  <a:schemeClr val="tx1"/>
                </a:solidFill>
                <a:latin typeface="Open Sans"/>
                <a:ea typeface="Open Sans"/>
                <a:cs typeface="Open Sans"/>
                <a:sym typeface="Open Sans"/>
              </a:rPr>
              <a:t>servizi</a:t>
            </a:r>
            <a:r>
              <a:rPr lang="en-US" sz="1500" b="0" i="0" u="none" strike="noStrike" cap="none" dirty="0">
                <a:solidFill>
                  <a:schemeClr val="tx1"/>
                </a:solidFill>
                <a:latin typeface="Open Sans"/>
                <a:ea typeface="Open Sans"/>
                <a:cs typeface="Open Sans"/>
                <a:sym typeface="Open Sans"/>
              </a:rPr>
              <a:t> </a:t>
            </a:r>
            <a:r>
              <a:rPr lang="en-US" sz="1500" b="0" i="0" u="none" strike="noStrike" cap="none" dirty="0" err="1">
                <a:solidFill>
                  <a:schemeClr val="tx1"/>
                </a:solidFill>
                <a:latin typeface="Open Sans"/>
                <a:ea typeface="Open Sans"/>
                <a:cs typeface="Open Sans"/>
                <a:sym typeface="Open Sans"/>
              </a:rPr>
              <a:t>terzi</a:t>
            </a:r>
            <a:r>
              <a:rPr lang="en-US" sz="1500" b="0" i="0" u="none" strike="noStrike" cap="none" dirty="0">
                <a:solidFill>
                  <a:schemeClr val="tx1"/>
                </a:solidFill>
                <a:latin typeface="Open Sans"/>
                <a:ea typeface="Open Sans"/>
                <a:cs typeface="Open Sans"/>
                <a:sym typeface="Open Sans"/>
              </a:rPr>
              <a:t> </a:t>
            </a:r>
            <a:r>
              <a:rPr lang="en-US" sz="1500" b="0" i="0" u="none" strike="noStrike" cap="none" dirty="0" err="1">
                <a:solidFill>
                  <a:schemeClr val="tx1"/>
                </a:solidFill>
                <a:latin typeface="Open Sans"/>
                <a:ea typeface="Open Sans"/>
                <a:cs typeface="Open Sans"/>
                <a:sym typeface="Open Sans"/>
              </a:rPr>
              <a:t>necessari</a:t>
            </a:r>
            <a:r>
              <a:rPr lang="en-US" sz="1500" b="0" i="0" u="none" strike="noStrike" cap="none" dirty="0">
                <a:solidFill>
                  <a:schemeClr val="tx1"/>
                </a:solidFill>
                <a:latin typeface="Open Sans"/>
                <a:ea typeface="Open Sans"/>
                <a:cs typeface="Open Sans"/>
                <a:sym typeface="Open Sans"/>
              </a:rPr>
              <a:t> ma non </a:t>
            </a:r>
            <a:r>
              <a:rPr lang="en-US" sz="1500" b="0" i="0" u="none" strike="noStrike" cap="none" dirty="0" err="1">
                <a:solidFill>
                  <a:schemeClr val="tx1"/>
                </a:solidFill>
                <a:latin typeface="Open Sans"/>
                <a:ea typeface="Open Sans"/>
                <a:cs typeface="Open Sans"/>
                <a:sym typeface="Open Sans"/>
              </a:rPr>
              <a:t>valutati</a:t>
            </a:r>
            <a:r>
              <a:rPr lang="en-US" sz="1500" b="0" i="0" u="none" strike="noStrike" cap="none" dirty="0">
                <a:solidFill>
                  <a:schemeClr val="tx1"/>
                </a:solidFill>
                <a:latin typeface="Open Sans"/>
                <a:ea typeface="Open Sans"/>
                <a:cs typeface="Open Sans"/>
                <a:sym typeface="Open Sans"/>
              </a:rPr>
              <a:t> per il </a:t>
            </a:r>
            <a:r>
              <a:rPr lang="en-US" sz="1500" b="0" i="0" u="none" strike="noStrike" cap="none" dirty="0" err="1">
                <a:solidFill>
                  <a:schemeClr val="tx1"/>
                </a:solidFill>
                <a:latin typeface="Open Sans"/>
                <a:ea typeface="Open Sans"/>
                <a:cs typeface="Open Sans"/>
                <a:sym typeface="Open Sans"/>
              </a:rPr>
              <a:t>punteggio</a:t>
            </a:r>
            <a:r>
              <a:rPr lang="en-US" sz="1500" b="0" i="0" u="none" strike="noStrike" cap="none" dirty="0">
                <a:solidFill>
                  <a:schemeClr val="tx1"/>
                </a:solidFill>
                <a:latin typeface="Open Sans"/>
                <a:ea typeface="Open Sans"/>
                <a:cs typeface="Open Sans"/>
                <a:sym typeface="Open Sans"/>
              </a:rPr>
              <a:t>.</a:t>
            </a:r>
            <a:endParaRPr dirty="0">
              <a:solidFill>
                <a:schemeClr val="tx1"/>
              </a:solidFill>
            </a:endParaRPr>
          </a:p>
        </p:txBody>
      </p:sp>
      <p:sp>
        <p:nvSpPr>
          <p:cNvPr id="187" name="Google Shape;187;p19"/>
          <p:cNvSpPr txBox="1"/>
          <p:nvPr/>
        </p:nvSpPr>
        <p:spPr>
          <a:xfrm>
            <a:off x="762000" y="571500"/>
            <a:ext cx="11401425" cy="495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150" b="1" i="0" u="none" strike="noStrike" cap="none">
                <a:solidFill>
                  <a:srgbClr val="2EC4B6"/>
                </a:solidFill>
                <a:latin typeface="Montserrat"/>
                <a:ea typeface="Montserrat"/>
                <a:cs typeface="Montserrat"/>
                <a:sym typeface="Montserrat"/>
              </a:rPr>
              <a:t>STRUTTURA DEI LIVELLI NELLA BOM</a:t>
            </a:r>
            <a:endParaRPr/>
          </a:p>
        </p:txBody>
      </p:sp>
      <p:sp>
        <p:nvSpPr>
          <p:cNvPr id="188" name="Google Shape;188;p19"/>
          <p:cNvSpPr/>
          <p:nvPr/>
        </p:nvSpPr>
        <p:spPr>
          <a:xfrm>
            <a:off x="571500" y="571500"/>
            <a:ext cx="57150" cy="495300"/>
          </a:xfrm>
          <a:prstGeom prst="rect">
            <a:avLst/>
          </a:prstGeom>
          <a:solidFill>
            <a:srgbClr val="2EC4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4" name="Google Shape;194;p20" descr="image.png"/>
          <p:cNvPicPr preferRelativeResize="0"/>
          <p:nvPr/>
        </p:nvPicPr>
        <p:blipFill rotWithShape="1">
          <a:blip r:embed="rId3">
            <a:alphaModFix/>
          </a:blip>
          <a:srcRect/>
          <a:stretch/>
        </p:blipFill>
        <p:spPr>
          <a:xfrm>
            <a:off x="571500" y="2238375"/>
            <a:ext cx="5381625" cy="3257550"/>
          </a:xfrm>
          <a:prstGeom prst="rect">
            <a:avLst/>
          </a:prstGeom>
          <a:noFill/>
          <a:ln>
            <a:noFill/>
          </a:ln>
        </p:spPr>
      </p:pic>
      <p:pic>
        <p:nvPicPr>
          <p:cNvPr id="195" name="Google Shape;195;p20" descr="image.png"/>
          <p:cNvPicPr preferRelativeResize="0"/>
          <p:nvPr/>
        </p:nvPicPr>
        <p:blipFill rotWithShape="1">
          <a:blip r:embed="rId3">
            <a:alphaModFix/>
          </a:blip>
          <a:srcRect/>
          <a:stretch/>
        </p:blipFill>
        <p:spPr>
          <a:xfrm>
            <a:off x="6238875" y="2238375"/>
            <a:ext cx="5381625" cy="3257550"/>
          </a:xfrm>
          <a:prstGeom prst="rect">
            <a:avLst/>
          </a:prstGeom>
          <a:noFill/>
          <a:ln>
            <a:noFill/>
          </a:ln>
        </p:spPr>
      </p:pic>
      <p:sp>
        <p:nvSpPr>
          <p:cNvPr id="196" name="Google Shape;196;p20"/>
          <p:cNvSpPr txBox="1"/>
          <p:nvPr/>
        </p:nvSpPr>
        <p:spPr>
          <a:xfrm>
            <a:off x="904875" y="2571750"/>
            <a:ext cx="4950618" cy="5524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2EC4B6"/>
                </a:solidFill>
                <a:latin typeface="Montserrat"/>
                <a:ea typeface="Montserrat"/>
                <a:cs typeface="Montserrat"/>
                <a:sym typeface="Montserrat"/>
              </a:rPr>
              <a:t>PRODOTTI (SOFTWARE &amp; APPLIANCE)</a:t>
            </a:r>
            <a:endParaRPr/>
          </a:p>
        </p:txBody>
      </p:sp>
      <p:sp>
        <p:nvSpPr>
          <p:cNvPr id="197" name="Google Shape;197;p20"/>
          <p:cNvSpPr txBox="1"/>
          <p:nvPr/>
        </p:nvSpPr>
        <p:spPr>
          <a:xfrm>
            <a:off x="904875" y="3314700"/>
            <a:ext cx="4714875" cy="369332"/>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chemeClr val="tx1"/>
                </a:solidFill>
                <a:latin typeface="Open Sans"/>
                <a:ea typeface="Open Sans"/>
                <a:cs typeface="Open Sans"/>
                <a:sym typeface="Open Sans"/>
              </a:rPr>
              <a:t>Fornitura di una </a:t>
            </a:r>
            <a:r>
              <a:rPr lang="en-US" sz="1500" b="1" i="0" u="none" strike="noStrike" cap="none">
                <a:solidFill>
                  <a:schemeClr val="tx1"/>
                </a:solidFill>
                <a:latin typeface="Open Sans"/>
                <a:ea typeface="Open Sans"/>
                <a:cs typeface="Open Sans"/>
                <a:sym typeface="Open Sans"/>
              </a:rPr>
              <a:t>SBOM</a:t>
            </a:r>
            <a:r>
              <a:rPr lang="en-US" sz="1500" b="0" i="0" u="none" strike="noStrike" cap="none">
                <a:solidFill>
                  <a:schemeClr val="tx1"/>
                </a:solidFill>
                <a:latin typeface="Open Sans"/>
                <a:ea typeface="Open Sans"/>
                <a:cs typeface="Open Sans"/>
                <a:sym typeface="Open Sans"/>
              </a:rPr>
              <a:t> dettagliata.</a:t>
            </a:r>
            <a:endParaRPr>
              <a:solidFill>
                <a:schemeClr val="tx1"/>
              </a:solidFill>
            </a:endParaRPr>
          </a:p>
        </p:txBody>
      </p:sp>
      <p:sp>
        <p:nvSpPr>
          <p:cNvPr id="198" name="Google Shape;198;p20"/>
          <p:cNvSpPr txBox="1"/>
          <p:nvPr/>
        </p:nvSpPr>
        <p:spPr>
          <a:xfrm>
            <a:off x="904875" y="3810000"/>
            <a:ext cx="4714875" cy="738664"/>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chemeClr val="tx1"/>
                </a:solidFill>
                <a:latin typeface="Open Sans"/>
                <a:ea typeface="Open Sans"/>
                <a:cs typeface="Open Sans"/>
                <a:sym typeface="Open Sans"/>
              </a:rPr>
              <a:t>Include eseguibili, librerie dinamiche, framework e firmware installato sull'hardware.</a:t>
            </a:r>
            <a:endParaRPr>
              <a:solidFill>
                <a:schemeClr val="tx1"/>
              </a:solidFill>
            </a:endParaRPr>
          </a:p>
        </p:txBody>
      </p:sp>
      <p:sp>
        <p:nvSpPr>
          <p:cNvPr id="199" name="Google Shape;199;p20"/>
          <p:cNvSpPr txBox="1"/>
          <p:nvPr/>
        </p:nvSpPr>
        <p:spPr>
          <a:xfrm>
            <a:off x="6572250" y="2571750"/>
            <a:ext cx="4950618" cy="2762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2EC4B6"/>
                </a:solidFill>
                <a:latin typeface="Montserrat"/>
                <a:ea typeface="Montserrat"/>
                <a:cs typeface="Montserrat"/>
                <a:sym typeface="Montserrat"/>
              </a:rPr>
              <a:t>SERVIZI CLOUD</a:t>
            </a:r>
            <a:endParaRPr/>
          </a:p>
        </p:txBody>
      </p:sp>
      <p:sp>
        <p:nvSpPr>
          <p:cNvPr id="200" name="Google Shape;200;p20"/>
          <p:cNvSpPr txBox="1"/>
          <p:nvPr/>
        </p:nvSpPr>
        <p:spPr>
          <a:xfrm>
            <a:off x="6572250" y="3038475"/>
            <a:ext cx="4714875" cy="369332"/>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dirty="0" err="1">
                <a:solidFill>
                  <a:schemeClr val="tx1"/>
                </a:solidFill>
                <a:latin typeface="Open Sans"/>
                <a:ea typeface="Open Sans"/>
                <a:cs typeface="Open Sans"/>
                <a:sym typeface="Open Sans"/>
              </a:rPr>
              <a:t>Approccio</a:t>
            </a:r>
            <a:r>
              <a:rPr lang="en-US" sz="1500" b="0" i="0" u="none" strike="noStrike" cap="none" dirty="0">
                <a:solidFill>
                  <a:schemeClr val="tx1"/>
                </a:solidFill>
                <a:latin typeface="Open Sans"/>
                <a:ea typeface="Open Sans"/>
                <a:cs typeface="Open Sans"/>
                <a:sym typeface="Open Sans"/>
              </a:rPr>
              <a:t> </a:t>
            </a:r>
            <a:r>
              <a:rPr lang="en-US" sz="1500" b="0" i="0" u="none" strike="noStrike" cap="none" dirty="0" err="1">
                <a:solidFill>
                  <a:schemeClr val="tx1"/>
                </a:solidFill>
                <a:latin typeface="Open Sans"/>
                <a:ea typeface="Open Sans"/>
                <a:cs typeface="Open Sans"/>
                <a:sym typeface="Open Sans"/>
              </a:rPr>
              <a:t>adattato</a:t>
            </a:r>
            <a:r>
              <a:rPr lang="en-US" sz="1500" b="0" i="0" u="none" strike="noStrike" cap="none" dirty="0">
                <a:solidFill>
                  <a:schemeClr val="tx1"/>
                </a:solidFill>
                <a:latin typeface="Open Sans"/>
                <a:ea typeface="Open Sans"/>
                <a:cs typeface="Open Sans"/>
                <a:sym typeface="Open Sans"/>
              </a:rPr>
              <a:t> alla </a:t>
            </a:r>
            <a:r>
              <a:rPr lang="en-US" sz="1500" b="0" i="0" u="none" strike="noStrike" cap="none" dirty="0" err="1">
                <a:solidFill>
                  <a:schemeClr val="tx1"/>
                </a:solidFill>
                <a:latin typeface="Open Sans"/>
                <a:ea typeface="Open Sans"/>
                <a:cs typeface="Open Sans"/>
                <a:sym typeface="Open Sans"/>
              </a:rPr>
              <a:t>dinamicità</a:t>
            </a:r>
            <a:r>
              <a:rPr lang="en-US" sz="1500" b="0" i="0" u="none" strike="noStrike" cap="none" dirty="0">
                <a:solidFill>
                  <a:schemeClr val="tx1"/>
                </a:solidFill>
                <a:latin typeface="Open Sans"/>
                <a:ea typeface="Open Sans"/>
                <a:cs typeface="Open Sans"/>
                <a:sym typeface="Open Sans"/>
              </a:rPr>
              <a:t> del cloud.</a:t>
            </a:r>
            <a:endParaRPr dirty="0">
              <a:solidFill>
                <a:schemeClr val="tx1"/>
              </a:solidFill>
            </a:endParaRPr>
          </a:p>
        </p:txBody>
      </p:sp>
      <p:sp>
        <p:nvSpPr>
          <p:cNvPr id="201" name="Google Shape;201;p20"/>
          <p:cNvSpPr txBox="1"/>
          <p:nvPr/>
        </p:nvSpPr>
        <p:spPr>
          <a:xfrm>
            <a:off x="6572250" y="3533775"/>
            <a:ext cx="4714875" cy="738664"/>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chemeClr val="tx1"/>
                </a:solidFill>
                <a:latin typeface="Open Sans"/>
                <a:ea typeface="Open Sans"/>
                <a:cs typeface="Open Sans"/>
                <a:sym typeface="Open Sans"/>
              </a:rPr>
              <a:t>Rileva il Paese ove risiede l'infrastruttura (</a:t>
            </a:r>
            <a:r>
              <a:rPr lang="en-US" sz="1500" b="1" i="0" u="none" strike="noStrike" cap="none">
                <a:solidFill>
                  <a:schemeClr val="tx1"/>
                </a:solidFill>
                <a:latin typeface="Open Sans"/>
                <a:ea typeface="Open Sans"/>
                <a:cs typeface="Open Sans"/>
                <a:sym typeface="Open Sans"/>
              </a:rPr>
              <a:t>Datacenter / Region</a:t>
            </a:r>
            <a:r>
              <a:rPr lang="en-US" sz="1500" b="0" i="0" u="none" strike="noStrike" cap="none">
                <a:solidFill>
                  <a:schemeClr val="tx1"/>
                </a:solidFill>
                <a:latin typeface="Open Sans"/>
                <a:ea typeface="Open Sans"/>
                <a:cs typeface="Open Sans"/>
                <a:sym typeface="Open Sans"/>
              </a:rPr>
              <a:t>) impiegata dal provider.</a:t>
            </a:r>
            <a:endParaRPr>
              <a:solidFill>
                <a:schemeClr val="tx1"/>
              </a:solidFill>
            </a:endParaRPr>
          </a:p>
        </p:txBody>
      </p:sp>
      <p:sp>
        <p:nvSpPr>
          <p:cNvPr id="202" name="Google Shape;202;p20"/>
          <p:cNvSpPr txBox="1"/>
          <p:nvPr/>
        </p:nvSpPr>
        <p:spPr>
          <a:xfrm>
            <a:off x="6572250" y="4333875"/>
            <a:ext cx="4714875" cy="738664"/>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500" b="0" i="0" u="none" strike="noStrike" cap="none">
                <a:solidFill>
                  <a:schemeClr val="tx1"/>
                </a:solidFill>
                <a:latin typeface="Open Sans"/>
                <a:ea typeface="Open Sans"/>
                <a:cs typeface="Open Sans"/>
                <a:sym typeface="Open Sans"/>
              </a:rPr>
              <a:t>Focus sulla localizzazione per garantire sovranità del dato.</a:t>
            </a:r>
            <a:endParaRPr>
              <a:solidFill>
                <a:schemeClr val="tx1"/>
              </a:solidFill>
            </a:endParaRPr>
          </a:p>
        </p:txBody>
      </p:sp>
      <p:sp>
        <p:nvSpPr>
          <p:cNvPr id="203" name="Google Shape;203;p20"/>
          <p:cNvSpPr txBox="1"/>
          <p:nvPr/>
        </p:nvSpPr>
        <p:spPr>
          <a:xfrm>
            <a:off x="762000" y="571500"/>
            <a:ext cx="11401425" cy="495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150" b="1" i="0" u="none" strike="noStrike" cap="none">
                <a:solidFill>
                  <a:srgbClr val="2EC4B6"/>
                </a:solidFill>
                <a:latin typeface="Montserrat"/>
                <a:ea typeface="Montserrat"/>
                <a:cs typeface="Montserrat"/>
                <a:sym typeface="Montserrat"/>
              </a:rPr>
              <a:t>BOM: PRODOTTI E SERVIZI CLOUD</a:t>
            </a:r>
            <a:endParaRPr/>
          </a:p>
        </p:txBody>
      </p:sp>
      <p:sp>
        <p:nvSpPr>
          <p:cNvPr id="204" name="Google Shape;204;p20"/>
          <p:cNvSpPr/>
          <p:nvPr/>
        </p:nvSpPr>
        <p:spPr>
          <a:xfrm>
            <a:off x="571500" y="571500"/>
            <a:ext cx="57150" cy="495300"/>
          </a:xfrm>
          <a:prstGeom prst="rect">
            <a:avLst/>
          </a:prstGeom>
          <a:solidFill>
            <a:srgbClr val="2EC4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aphicFrame>
        <p:nvGraphicFramePr>
          <p:cNvPr id="210" name="Google Shape;210;p21"/>
          <p:cNvGraphicFramePr/>
          <p:nvPr/>
        </p:nvGraphicFramePr>
        <p:xfrm>
          <a:off x="571500" y="2947987"/>
          <a:ext cx="11049000" cy="2028800"/>
        </p:xfrm>
        <a:graphic>
          <a:graphicData uri="http://schemas.openxmlformats.org/drawingml/2006/table">
            <a:tbl>
              <a:tblPr firstRow="1" bandRow="1">
                <a:noFill/>
                <a:tableStyleId>{C3D02812-9ABB-4AB9-8F5C-7AEC84672FB5}</a:tableStyleId>
              </a:tblPr>
              <a:tblGrid>
                <a:gridCol w="2370525">
                  <a:extLst>
                    <a:ext uri="{9D8B030D-6E8A-4147-A177-3AD203B41FA5}">
                      <a16:colId xmlns:a16="http://schemas.microsoft.com/office/drawing/2014/main" val="20000"/>
                    </a:ext>
                  </a:extLst>
                </a:gridCol>
                <a:gridCol w="5905500">
                  <a:extLst>
                    <a:ext uri="{9D8B030D-6E8A-4147-A177-3AD203B41FA5}">
                      <a16:colId xmlns:a16="http://schemas.microsoft.com/office/drawing/2014/main" val="20001"/>
                    </a:ext>
                  </a:extLst>
                </a:gridCol>
                <a:gridCol w="2772975">
                  <a:extLst>
                    <a:ext uri="{9D8B030D-6E8A-4147-A177-3AD203B41FA5}">
                      <a16:colId xmlns:a16="http://schemas.microsoft.com/office/drawing/2014/main" val="20002"/>
                    </a:ext>
                  </a:extLst>
                </a:gridCol>
              </a:tblGrid>
              <a:tr h="507200">
                <a:tc>
                  <a:txBody>
                    <a:bodyPr/>
                    <a:lstStyle/>
                    <a:p>
                      <a:pPr marL="0" marR="0" lvl="0" indent="0" algn="l" rtl="0">
                        <a:spcBef>
                          <a:spcPts val="0"/>
                        </a:spcBef>
                        <a:spcAft>
                          <a:spcPts val="0"/>
                        </a:spcAft>
                        <a:buNone/>
                      </a:pPr>
                      <a:r>
                        <a:rPr lang="en-US" sz="1350" b="1" i="0" u="none" strike="noStrike" cap="none">
                          <a:solidFill>
                            <a:srgbClr val="011627"/>
                          </a:solidFill>
                          <a:latin typeface="Open Sans"/>
                          <a:ea typeface="Open Sans"/>
                          <a:cs typeface="Open Sans"/>
                          <a:sym typeface="Open Sans"/>
                        </a:rPr>
                        <a:t>Tipologia Campo</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EC4B6"/>
                    </a:solidFill>
                  </a:tcPr>
                </a:tc>
                <a:tc>
                  <a:txBody>
                    <a:bodyPr/>
                    <a:lstStyle/>
                    <a:p>
                      <a:pPr marL="0" marR="0" lvl="0" indent="0" algn="l" rtl="0">
                        <a:spcBef>
                          <a:spcPts val="0"/>
                        </a:spcBef>
                        <a:spcAft>
                          <a:spcPts val="0"/>
                        </a:spcAft>
                        <a:buNone/>
                      </a:pPr>
                      <a:r>
                        <a:rPr lang="en-US" sz="1350" b="1" i="0" u="none" strike="noStrike" cap="none">
                          <a:solidFill>
                            <a:srgbClr val="011627"/>
                          </a:solidFill>
                          <a:latin typeface="Open Sans"/>
                          <a:ea typeface="Open Sans"/>
                          <a:cs typeface="Open Sans"/>
                          <a:sym typeface="Open Sans"/>
                        </a:rPr>
                        <a:t>Esempi</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EC4B6"/>
                    </a:solidFill>
                  </a:tcPr>
                </a:tc>
                <a:tc>
                  <a:txBody>
                    <a:bodyPr/>
                    <a:lstStyle/>
                    <a:p>
                      <a:pPr marL="0" marR="0" lvl="0" indent="0" algn="l" rtl="0">
                        <a:spcBef>
                          <a:spcPts val="0"/>
                        </a:spcBef>
                        <a:spcAft>
                          <a:spcPts val="0"/>
                        </a:spcAft>
                        <a:buNone/>
                      </a:pPr>
                      <a:r>
                        <a:rPr lang="en-US" sz="1350" b="1" i="0" u="none" strike="noStrike" cap="none">
                          <a:solidFill>
                            <a:srgbClr val="011627"/>
                          </a:solidFill>
                          <a:latin typeface="Open Sans"/>
                          <a:ea typeface="Open Sans"/>
                          <a:cs typeface="Open Sans"/>
                          <a:sym typeface="Open Sans"/>
                        </a:rPr>
                        <a:t>Rilevanza Premiale</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EC4B6"/>
                    </a:solidFill>
                  </a:tcPr>
                </a:tc>
                <a:extLst>
                  <a:ext uri="{0D108BD9-81ED-4DB2-BD59-A6C34878D82A}">
                    <a16:rowId xmlns:a16="http://schemas.microsoft.com/office/drawing/2014/main" val="10000"/>
                  </a:ext>
                </a:extLst>
              </a:tr>
              <a:tr h="507200">
                <a:tc>
                  <a:txBody>
                    <a:bodyPr/>
                    <a:lstStyle/>
                    <a:p>
                      <a:pPr marL="0" marR="0" lvl="0" indent="0" algn="l" rtl="0">
                        <a:spcBef>
                          <a:spcPts val="0"/>
                        </a:spcBef>
                        <a:spcAft>
                          <a:spcPts val="0"/>
                        </a:spcAft>
                        <a:buNone/>
                      </a:pPr>
                      <a:r>
                        <a:rPr lang="en-US" sz="1200" b="0" i="0" u="none" strike="noStrike" cap="none">
                          <a:latin typeface="Open Sans"/>
                          <a:ea typeface="Open Sans"/>
                          <a:cs typeface="Open Sans"/>
                          <a:sym typeface="Open Sans"/>
                        </a:rPr>
                        <a:t>Campi Minimi Obbligatori</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latin typeface="Open Sans"/>
                          <a:ea typeface="Open Sans"/>
                          <a:cs typeface="Open Sans"/>
                          <a:sym typeface="Open Sans"/>
                        </a:rPr>
                        <a:t>Manufacturer, Provider (address.country), Component Name, Version</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latin typeface="Open Sans"/>
                          <a:ea typeface="Open Sans"/>
                          <a:cs typeface="Open Sans"/>
                          <a:sym typeface="Open Sans"/>
                        </a:rPr>
                        <a:t>SÌ (Necessari per calcolo)</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507200">
                <a:tc>
                  <a:txBody>
                    <a:bodyPr/>
                    <a:lstStyle/>
                    <a:p>
                      <a:pPr marL="0" marR="0" lvl="0" indent="0" algn="l" rtl="0">
                        <a:spcBef>
                          <a:spcPts val="0"/>
                        </a:spcBef>
                        <a:spcAft>
                          <a:spcPts val="0"/>
                        </a:spcAft>
                        <a:buNone/>
                      </a:pPr>
                      <a:r>
                        <a:rPr lang="en-US" sz="1200" b="0" i="0" u="none" strike="noStrike" cap="none">
                          <a:latin typeface="Open Sans"/>
                          <a:ea typeface="Open Sans"/>
                          <a:cs typeface="Open Sans"/>
                          <a:sym typeface="Open Sans"/>
                        </a:rPr>
                        <a:t>Campi Ulteriori</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latin typeface="Open Sans"/>
                          <a:ea typeface="Open Sans"/>
                          <a:cs typeface="Open Sans"/>
                          <a:sym typeface="Open Sans"/>
                        </a:rPr>
                        <a:t>Hashes, Licenses, Purl, Vulnerabilities, SWID</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latin typeface="Open Sans"/>
                          <a:ea typeface="Open Sans"/>
                          <a:cs typeface="Open Sans"/>
                          <a:sym typeface="Open Sans"/>
                        </a:rPr>
                        <a:t>NO (Utili per cyber-resilienza)</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07200">
                <a:tc>
                  <a:txBody>
                    <a:bodyPr/>
                    <a:lstStyle/>
                    <a:p>
                      <a:pPr marL="0" marR="0" lvl="0" indent="0" algn="l" rtl="0">
                        <a:spcBef>
                          <a:spcPts val="0"/>
                        </a:spcBef>
                        <a:spcAft>
                          <a:spcPts val="0"/>
                        </a:spcAft>
                        <a:buNone/>
                      </a:pPr>
                      <a:r>
                        <a:rPr lang="en-US" sz="1200" b="0" i="0" u="none" strike="noStrike" cap="none">
                          <a:latin typeface="Open Sans"/>
                          <a:ea typeface="Open Sans"/>
                          <a:cs typeface="Open Sans"/>
                          <a:sym typeface="Open Sans"/>
                        </a:rPr>
                        <a:t>Referenze Esterne</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latin typeface="Open Sans"/>
                          <a:ea typeface="Open Sans"/>
                          <a:cs typeface="Open Sans"/>
                          <a:sym typeface="Open Sans"/>
                        </a:rPr>
                        <a:t>Qualifiche ACN per servizi cloud</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latin typeface="Open Sans"/>
                          <a:ea typeface="Open Sans"/>
                          <a:cs typeface="Open Sans"/>
                          <a:sym typeface="Open Sans"/>
                        </a:rPr>
                        <a:t>NO (Informazione di supporto)</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11" name="Google Shape;211;p21"/>
          <p:cNvSpPr/>
          <p:nvPr/>
        </p:nvSpPr>
        <p:spPr>
          <a:xfrm>
            <a:off x="571500" y="3952875"/>
            <a:ext cx="2370534" cy="9525"/>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12" name="Google Shape;212;p21"/>
          <p:cNvSpPr/>
          <p:nvPr/>
        </p:nvSpPr>
        <p:spPr>
          <a:xfrm>
            <a:off x="2942034" y="3952875"/>
            <a:ext cx="5905500" cy="9525"/>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13" name="Google Shape;213;p21"/>
          <p:cNvSpPr/>
          <p:nvPr/>
        </p:nvSpPr>
        <p:spPr>
          <a:xfrm>
            <a:off x="8847534" y="3952875"/>
            <a:ext cx="2772965" cy="9525"/>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14" name="Google Shape;214;p21"/>
          <p:cNvSpPr/>
          <p:nvPr/>
        </p:nvSpPr>
        <p:spPr>
          <a:xfrm>
            <a:off x="571500" y="4457700"/>
            <a:ext cx="2370534" cy="9525"/>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15" name="Google Shape;215;p21"/>
          <p:cNvSpPr/>
          <p:nvPr/>
        </p:nvSpPr>
        <p:spPr>
          <a:xfrm>
            <a:off x="2942034" y="4457700"/>
            <a:ext cx="5905500" cy="9525"/>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16" name="Google Shape;216;p21"/>
          <p:cNvSpPr/>
          <p:nvPr/>
        </p:nvSpPr>
        <p:spPr>
          <a:xfrm>
            <a:off x="8847534" y="4457700"/>
            <a:ext cx="2772965" cy="9525"/>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17" name="Google Shape;217;p21"/>
          <p:cNvSpPr/>
          <p:nvPr/>
        </p:nvSpPr>
        <p:spPr>
          <a:xfrm>
            <a:off x="571500" y="4962525"/>
            <a:ext cx="2370534" cy="9525"/>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18" name="Google Shape;218;p21"/>
          <p:cNvSpPr/>
          <p:nvPr/>
        </p:nvSpPr>
        <p:spPr>
          <a:xfrm>
            <a:off x="2942034" y="4962525"/>
            <a:ext cx="5905500" cy="9525"/>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19" name="Google Shape;219;p21"/>
          <p:cNvSpPr/>
          <p:nvPr/>
        </p:nvSpPr>
        <p:spPr>
          <a:xfrm>
            <a:off x="8847534" y="4962525"/>
            <a:ext cx="2772965" cy="9525"/>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20" name="Google Shape;220;p21"/>
          <p:cNvSpPr txBox="1"/>
          <p:nvPr/>
        </p:nvSpPr>
        <p:spPr>
          <a:xfrm>
            <a:off x="762000" y="571500"/>
            <a:ext cx="11401425" cy="495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150" b="1" i="0" u="none" strike="noStrike" cap="none">
                <a:solidFill>
                  <a:srgbClr val="2EC4B6"/>
                </a:solidFill>
                <a:latin typeface="Montserrat"/>
                <a:ea typeface="Montserrat"/>
                <a:cs typeface="Montserrat"/>
                <a:sym typeface="Montserrat"/>
              </a:rPr>
              <a:t>CAMPI RILEVANTI E ULTERIORI</a:t>
            </a:r>
            <a:endParaRPr/>
          </a:p>
        </p:txBody>
      </p:sp>
      <p:sp>
        <p:nvSpPr>
          <p:cNvPr id="221" name="Google Shape;221;p21"/>
          <p:cNvSpPr/>
          <p:nvPr/>
        </p:nvSpPr>
        <p:spPr>
          <a:xfrm>
            <a:off x="571500" y="571500"/>
            <a:ext cx="57150" cy="495300"/>
          </a:xfrm>
          <a:prstGeom prst="rect">
            <a:avLst/>
          </a:prstGeom>
          <a:solidFill>
            <a:srgbClr val="2EC4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1419</Words>
  <Application>Microsoft Macintosh PowerPoint</Application>
  <PresentationFormat>Widescreen</PresentationFormat>
  <Paragraphs>128</Paragraphs>
  <Slides>18</Slides>
  <Notes>17</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18</vt:i4>
      </vt:variant>
    </vt:vector>
  </HeadingPairs>
  <TitlesOfParts>
    <vt:vector size="23" baseType="lpstr">
      <vt:lpstr>Montserrat</vt:lpstr>
      <vt:lpstr>Arial</vt:lpstr>
      <vt:lpstr>Open Sans</vt:lpstr>
      <vt:lpstr>Calibri</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cristian porfirio</cp:lastModifiedBy>
  <cp:revision>3</cp:revision>
  <dcterms:modified xsi:type="dcterms:W3CDTF">2026-03-09T18:51:55Z</dcterms:modified>
</cp:coreProperties>
</file>