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82" r:id="rId2"/>
    <p:sldId id="284" r:id="rId3"/>
    <p:sldId id="718" r:id="rId4"/>
    <p:sldId id="719" r:id="rId5"/>
    <p:sldId id="720" r:id="rId6"/>
    <p:sldId id="721" r:id="rId7"/>
    <p:sldId id="722" r:id="rId8"/>
    <p:sldId id="723" r:id="rId9"/>
    <p:sldId id="724" r:id="rId10"/>
    <p:sldId id="726" r:id="rId11"/>
    <p:sldId id="725" r:id="rId12"/>
    <p:sldId id="256" r:id="rId13"/>
    <p:sldId id="257"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 id="270" r:id="rId27"/>
    <p:sldId id="271" r:id="rId28"/>
    <p:sldId id="272" r:id="rId29"/>
    <p:sldId id="273" r:id="rId30"/>
    <p:sldId id="274" r:id="rId31"/>
    <p:sldId id="275" r:id="rId32"/>
    <p:sldId id="276" r:id="rId33"/>
    <p:sldId id="277" r:id="rId34"/>
    <p:sldId id="735" r:id="rId35"/>
    <p:sldId id="727" r:id="rId36"/>
    <p:sldId id="728" r:id="rId37"/>
    <p:sldId id="729" r:id="rId38"/>
    <p:sldId id="730" r:id="rId39"/>
    <p:sldId id="731" r:id="rId40"/>
    <p:sldId id="732" r:id="rId41"/>
    <p:sldId id="733" r:id="rId42"/>
    <p:sldId id="734" r:id="rId4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7C2CDE-0E28-4AB6-B8EE-C789617B6489}" v="1" dt="2025-06-13T13:43:42.1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ano Marco" userId="91b57f96-32c2-4d5e-8986-a6574697bb07" providerId="ADAL" clId="{A78E2FE8-515D-492B-960D-6770E09884D5}"/>
    <pc:docChg chg="modSld">
      <pc:chgData name="Catalano Marco" userId="91b57f96-32c2-4d5e-8986-a6574697bb07" providerId="ADAL" clId="{A78E2FE8-515D-492B-960D-6770E09884D5}" dt="2025-06-13T14:03:01.564" v="0" actId="1076"/>
      <pc:docMkLst>
        <pc:docMk/>
      </pc:docMkLst>
      <pc:sldChg chg="modSp mod">
        <pc:chgData name="Catalano Marco" userId="91b57f96-32c2-4d5e-8986-a6574697bb07" providerId="ADAL" clId="{A78E2FE8-515D-492B-960D-6770E09884D5}" dt="2025-06-13T14:03:01.564" v="0" actId="1076"/>
        <pc:sldMkLst>
          <pc:docMk/>
          <pc:sldMk cId="3118561239" sldId="719"/>
        </pc:sldMkLst>
        <pc:spChg chg="mod">
          <ac:chgData name="Catalano Marco" userId="91b57f96-32c2-4d5e-8986-a6574697bb07" providerId="ADAL" clId="{A78E2FE8-515D-492B-960D-6770E09884D5}" dt="2025-06-13T14:03:01.564" v="0" actId="1076"/>
          <ac:spMkLst>
            <pc:docMk/>
            <pc:sldMk cId="3118561239" sldId="719"/>
            <ac:spMk id="2" creationId="{79FE74D6-3321-69AC-CDA2-24DFE1D4D4E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5B0FC9-805B-4130-B328-264F92B4B8FC}" type="datetimeFigureOut">
              <a:rPr lang="it-IT" smtClean="0"/>
              <a:t>13/06/2025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6DE589-ED73-4C63-912D-C48B54C3FBF5}" type="slidenum">
              <a:rPr lang="it-IT" smtClean="0"/>
              <a:t>‹N›</a:t>
            </a:fld>
            <a:endParaRPr lang="it-IT"/>
          </a:p>
        </p:txBody>
      </p:sp>
    </p:spTree>
    <p:extLst>
      <p:ext uri="{BB962C8B-B14F-4D97-AF65-F5344CB8AC3E}">
        <p14:creationId xmlns:p14="http://schemas.microsoft.com/office/powerpoint/2010/main" val="1876604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CEFC5-5F5E-910C-A671-0FEACC574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E3E3B19-8A63-C655-2FFD-57B0452ED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8E79BB7-BABA-052E-57F1-01404E1E89EE}"/>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5" name="Segnaposto piè di pagina 4">
            <a:extLst>
              <a:ext uri="{FF2B5EF4-FFF2-40B4-BE49-F238E27FC236}">
                <a16:creationId xmlns:a16="http://schemas.microsoft.com/office/drawing/2014/main" id="{16ACAA26-1042-1610-007B-BC2C6C91AA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82C97899-D7DB-57EB-BDF0-CE066C5D0F6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7" name="Immagine 6">
            <a:extLst>
              <a:ext uri="{FF2B5EF4-FFF2-40B4-BE49-F238E27FC236}">
                <a16:creationId xmlns:a16="http://schemas.microsoft.com/office/drawing/2014/main" id="{8E275C63-0126-D1AA-FC38-1190020AADA6}"/>
              </a:ext>
            </a:extLst>
          </p:cNvPr>
          <p:cNvPicPr>
            <a:picLocks noChangeAspect="1"/>
          </p:cNvPicPr>
          <p:nvPr userDrawn="1"/>
        </p:nvPicPr>
        <p:blipFill>
          <a:blip r:embed="rId2"/>
          <a:stretch>
            <a:fillRect/>
          </a:stretch>
        </p:blipFill>
        <p:spPr>
          <a:xfrm>
            <a:off x="4753989" y="304149"/>
            <a:ext cx="1539807" cy="537878"/>
          </a:xfrm>
          <a:prstGeom prst="rect">
            <a:avLst/>
          </a:prstGeom>
        </p:spPr>
      </p:pic>
    </p:spTree>
    <p:extLst>
      <p:ext uri="{BB962C8B-B14F-4D97-AF65-F5344CB8AC3E}">
        <p14:creationId xmlns:p14="http://schemas.microsoft.com/office/powerpoint/2010/main" val="4088543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D715A3-4FDD-1748-B82E-347C5311411F}"/>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3" name="Segnaposto piè di pagina 2">
            <a:extLst>
              <a:ext uri="{FF2B5EF4-FFF2-40B4-BE49-F238E27FC236}">
                <a16:creationId xmlns:a16="http://schemas.microsoft.com/office/drawing/2014/main" id="{409E8A85-D778-5CC1-3B91-7CFF34CAFC2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07800E57-C0C0-5892-C31E-BEC552653FB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229989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FD8025-2E2E-2268-A847-C3AAA7C071B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F0C5F39-0EE5-C20A-208B-094FC3C9B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4619D67-D7B4-DF0A-4F9E-38B0BB8B6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3D9D21A-6FC2-41C3-4229-23FA219F70EC}"/>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6" name="Segnaposto piè di pagina 5">
            <a:extLst>
              <a:ext uri="{FF2B5EF4-FFF2-40B4-BE49-F238E27FC236}">
                <a16:creationId xmlns:a16="http://schemas.microsoft.com/office/drawing/2014/main" id="{B76E40F8-469A-E42A-E274-8A6D06C4F88E}"/>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D3B46ABD-CB2E-956A-6FF0-B4E22F0D600D}"/>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604847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F3C3F-A097-D7ED-1D1A-DC1436DEDB1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F4112DE-9363-1614-0B7C-47C8BB992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129FDBF-2ABF-CF18-BE63-43F5C4C0C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5340FF0-2E5B-6654-DC4E-F4D8525CF51C}"/>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6" name="Segnaposto piè di pagina 5">
            <a:extLst>
              <a:ext uri="{FF2B5EF4-FFF2-40B4-BE49-F238E27FC236}">
                <a16:creationId xmlns:a16="http://schemas.microsoft.com/office/drawing/2014/main" id="{C02037B2-D8FA-48FB-E1A7-0C7E0303CB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26C5A40-9396-72EA-F92B-2A052BCF778C}"/>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6066613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B52AF-D24D-0BDE-76AE-DE0170548A32}"/>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8608DC-DEAE-9812-01D8-A1317CA1712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2F1F1C-8EEF-C8AF-8644-B968A11219E4}"/>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5" name="Segnaposto piè di pagina 4">
            <a:extLst>
              <a:ext uri="{FF2B5EF4-FFF2-40B4-BE49-F238E27FC236}">
                <a16:creationId xmlns:a16="http://schemas.microsoft.com/office/drawing/2014/main" id="{7879D953-5E8B-F068-EF22-D494B3BC046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B75887-0319-6B85-CD07-DFDF10BB74E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3823230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AC12B6-4734-0F1B-CB74-E0995A929C2A}"/>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93455CE-97FE-10EA-F619-5FF73EC1E29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AF392B-E23D-F0A8-4F4D-EDA91A6E02AF}"/>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5" name="Segnaposto piè di pagina 4">
            <a:extLst>
              <a:ext uri="{FF2B5EF4-FFF2-40B4-BE49-F238E27FC236}">
                <a16:creationId xmlns:a16="http://schemas.microsoft.com/office/drawing/2014/main" id="{0F48C206-FA80-AB0A-2773-FA3D26A135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EBF43A-7680-EF8C-2423-7DF51E9018F3}"/>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39499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6EF9EB-B005-9B1C-EE1B-7EA94F7E2C5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3936967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2_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0" y="274637"/>
            <a:ext cx="12192000" cy="562075"/>
          </a:xfrm>
        </p:spPr>
        <p:txBody>
          <a:bodyPr>
            <a:normAutofit/>
          </a:bodyPr>
          <a:lstStyle>
            <a:lvl1pPr>
              <a:defRPr sz="4000" b="1">
                <a:solidFill>
                  <a:srgbClr val="C00000"/>
                </a:solidFill>
                <a:latin typeface="Arial" pitchFamily="34" charset="0"/>
                <a:cs typeface="Arial" pitchFamily="34" charset="0"/>
              </a:defRPr>
            </a:lvl1pPr>
          </a:lstStyle>
          <a:p>
            <a:r>
              <a:rPr lang="it-IT"/>
              <a:t>Fare clic per modificare lo stile del titolo</a:t>
            </a:r>
            <a:endParaRPr lang="it-IT" dirty="0"/>
          </a:p>
        </p:txBody>
      </p:sp>
      <p:sp>
        <p:nvSpPr>
          <p:cNvPr id="3" name="Segnaposto contenuto 2"/>
          <p:cNvSpPr>
            <a:spLocks noGrp="1"/>
          </p:cNvSpPr>
          <p:nvPr>
            <p:ph idx="1"/>
          </p:nvPr>
        </p:nvSpPr>
        <p:spPr>
          <a:xfrm>
            <a:off x="719403" y="1124744"/>
            <a:ext cx="11137237" cy="5280587"/>
          </a:xfrm>
        </p:spPr>
        <p:txBody>
          <a:bodyPr/>
          <a:lstStyle>
            <a:lvl1pPr marL="596885" indent="-596885">
              <a:spcBef>
                <a:spcPts val="0"/>
              </a:spcBef>
              <a:buFont typeface="Wingdings" pitchFamily="2" charset="2"/>
              <a:buChar char="q"/>
              <a:defRPr sz="3467" b="1" baseline="0">
                <a:solidFill>
                  <a:srgbClr val="0033CC"/>
                </a:solidFill>
                <a:latin typeface="Arial" pitchFamily="34" charset="0"/>
                <a:cs typeface="Arial" pitchFamily="34" charset="0"/>
              </a:defRPr>
            </a:lvl1pPr>
            <a:lvl2pPr marL="1199970" indent="-479988">
              <a:spcBef>
                <a:spcPts val="0"/>
              </a:spcBef>
              <a:buFont typeface="Wingdings" pitchFamily="2" charset="2"/>
              <a:buChar char="ü"/>
              <a:defRPr sz="2933">
                <a:latin typeface="Arial" pitchFamily="34" charset="0"/>
                <a:cs typeface="Arial" pitchFamily="34" charset="0"/>
              </a:defRPr>
            </a:lvl2pPr>
            <a:lvl3pPr marL="1679958" indent="-479988">
              <a:spcBef>
                <a:spcPts val="0"/>
              </a:spcBef>
              <a:defRPr sz="2400" baseline="0">
                <a:latin typeface="Arial" pitchFamily="34" charset="0"/>
                <a:cs typeface="Arial" pitchFamily="34" charset="0"/>
              </a:defRPr>
            </a:lvl3pPr>
            <a:lvl4pPr marL="2159946">
              <a:spcBef>
                <a:spcPts val="0"/>
              </a:spcBef>
              <a:defRPr sz="2133" baseline="0">
                <a:latin typeface="Arial" pitchFamily="34" charset="0"/>
                <a:cs typeface="Arial" pitchFamily="34" charset="0"/>
              </a:defRPr>
            </a:lvl4pPr>
            <a:lvl5pP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Tree>
    <p:extLst>
      <p:ext uri="{BB962C8B-B14F-4D97-AF65-F5344CB8AC3E}">
        <p14:creationId xmlns:p14="http://schemas.microsoft.com/office/powerpoint/2010/main" val="2304078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E0259-8F1B-52A0-C4C2-359A73EB118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234990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492D4E6-B19C-5B26-41FB-DB3AB638EAA0}"/>
              </a:ext>
            </a:extLst>
          </p:cNvPr>
          <p:cNvSpPr>
            <a:spLocks noGrp="1"/>
          </p:cNvSpPr>
          <p:nvPr>
            <p:ph idx="1"/>
          </p:nvPr>
        </p:nvSpPr>
        <p:spPr/>
        <p:txBody>
          <a:bodyPr/>
          <a:lstStyle/>
          <a:p>
            <a:pPr lvl="0"/>
            <a:endParaRPr lang="it-IT" dirty="0"/>
          </a:p>
        </p:txBody>
      </p:sp>
      <p:sp>
        <p:nvSpPr>
          <p:cNvPr id="4" name="Segnaposto data 3">
            <a:extLst>
              <a:ext uri="{FF2B5EF4-FFF2-40B4-BE49-F238E27FC236}">
                <a16:creationId xmlns:a16="http://schemas.microsoft.com/office/drawing/2014/main" id="{734848AA-BEB0-65F8-170C-89A80B61CAB2}"/>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5" name="Segnaposto piè di pagina 4">
            <a:extLst>
              <a:ext uri="{FF2B5EF4-FFF2-40B4-BE49-F238E27FC236}">
                <a16:creationId xmlns:a16="http://schemas.microsoft.com/office/drawing/2014/main" id="{E5C85F53-6237-75EC-EA20-7137CC3885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853543B-37FD-2728-5BD3-4D35EF7B0991}"/>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8" name="Immagine 7">
            <a:extLst>
              <a:ext uri="{FF2B5EF4-FFF2-40B4-BE49-F238E27FC236}">
                <a16:creationId xmlns:a16="http://schemas.microsoft.com/office/drawing/2014/main" id="{A99B55EE-6013-6E5C-0119-7C52F14BB6F7}"/>
              </a:ext>
            </a:extLst>
          </p:cNvPr>
          <p:cNvPicPr>
            <a:picLocks noChangeAspect="1"/>
          </p:cNvPicPr>
          <p:nvPr userDrawn="1"/>
        </p:nvPicPr>
        <p:blipFill rotWithShape="1">
          <a:blip r:embed="rId2"/>
          <a:srcRect l="5796" t="11430" r="7356" b="75270"/>
          <a:stretch/>
        </p:blipFill>
        <p:spPr>
          <a:xfrm>
            <a:off x="781455" y="136525"/>
            <a:ext cx="8845716" cy="762001"/>
          </a:xfrm>
          <a:prstGeom prst="rect">
            <a:avLst/>
          </a:prstGeom>
        </p:spPr>
      </p:pic>
      <p:pic>
        <p:nvPicPr>
          <p:cNvPr id="1028" name="Picture 4">
            <a:extLst>
              <a:ext uri="{FF2B5EF4-FFF2-40B4-BE49-F238E27FC236}">
                <a16:creationId xmlns:a16="http://schemas.microsoft.com/office/drawing/2014/main" id="{D20E2B73-7149-1599-7EC6-181BC91BB64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94158" y="224136"/>
            <a:ext cx="1307136" cy="456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6000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77579-EE1D-E3CA-4526-FAE602AE9977}"/>
              </a:ext>
            </a:extLst>
          </p:cNvPr>
          <p:cNvSpPr>
            <a:spLocks noGrp="1"/>
          </p:cNvSpPr>
          <p:nvPr>
            <p:ph type="title"/>
          </p:nvPr>
        </p:nvSpPr>
        <p:spPr>
          <a:xfrm>
            <a:off x="838200" y="365125"/>
            <a:ext cx="10515600" cy="1325563"/>
          </a:xfrm>
          <a:prstGeom prst="rect">
            <a:avLst/>
          </a:prstGeo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C3EE8E33-C99F-E286-F34E-4EE9AF17DC7C}"/>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4" name="Segnaposto piè di pagina 3">
            <a:extLst>
              <a:ext uri="{FF2B5EF4-FFF2-40B4-BE49-F238E27FC236}">
                <a16:creationId xmlns:a16="http://schemas.microsoft.com/office/drawing/2014/main" id="{45A1EB40-C0A1-32CA-D2CE-68AFB49208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8B7074A7-2B91-DE0E-F822-40510AD53D4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6" name="Immagine 5">
            <a:extLst>
              <a:ext uri="{FF2B5EF4-FFF2-40B4-BE49-F238E27FC236}">
                <a16:creationId xmlns:a16="http://schemas.microsoft.com/office/drawing/2014/main" id="{9B7DCF87-0A07-856C-320D-0A5190A35000}"/>
              </a:ext>
            </a:extLst>
          </p:cNvPr>
          <p:cNvPicPr>
            <a:picLocks noChangeAspect="1"/>
          </p:cNvPicPr>
          <p:nvPr userDrawn="1"/>
        </p:nvPicPr>
        <p:blipFill rotWithShape="1">
          <a:blip r:embed="rId2"/>
          <a:srcRect l="5796" t="11430" r="7356" b="75270"/>
          <a:stretch/>
        </p:blipFill>
        <p:spPr>
          <a:xfrm>
            <a:off x="838200" y="527224"/>
            <a:ext cx="8845716" cy="762001"/>
          </a:xfrm>
          <a:prstGeom prst="rect">
            <a:avLst/>
          </a:prstGeom>
        </p:spPr>
      </p:pic>
    </p:spTree>
    <p:extLst>
      <p:ext uri="{BB962C8B-B14F-4D97-AF65-F5344CB8AC3E}">
        <p14:creationId xmlns:p14="http://schemas.microsoft.com/office/powerpoint/2010/main" val="2046818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D9712-609B-54C4-1E16-AD2A153A667A}"/>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130B6B6-E5ED-932F-47E4-3BA4E9DF8CC7}"/>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4" name="Segnaposto piè di pagina 3">
            <a:extLst>
              <a:ext uri="{FF2B5EF4-FFF2-40B4-BE49-F238E27FC236}">
                <a16:creationId xmlns:a16="http://schemas.microsoft.com/office/drawing/2014/main" id="{028BC6CE-6FE3-0B28-A23C-19AD2D03F79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17550E3B-2184-B07C-2019-4FE7A009E12E}"/>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229818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13E9C-675B-7A34-6D54-93EE451E254C}"/>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00EA5A8-414D-8E95-2E69-438630752E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50D3BE5-9E70-DF30-3C20-882A2D7F341F}"/>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5" name="Segnaposto piè di pagina 4">
            <a:extLst>
              <a:ext uri="{FF2B5EF4-FFF2-40B4-BE49-F238E27FC236}">
                <a16:creationId xmlns:a16="http://schemas.microsoft.com/office/drawing/2014/main" id="{B3DDB350-DAC5-A944-369A-191B53CA590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B24809F-0746-05B8-66EC-C0D5B02A9BA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659214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D9D10-B95F-3916-E6BB-9B8E16ABA351}"/>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3327E3-00E2-A7F9-A8B8-DB06F0CB1BA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7FCEF6E-E5C4-9ACC-B2D3-AE816413766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25438F-A4F4-A41D-A4D8-56FF4FA16B16}"/>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6" name="Segnaposto piè di pagina 5">
            <a:extLst>
              <a:ext uri="{FF2B5EF4-FFF2-40B4-BE49-F238E27FC236}">
                <a16:creationId xmlns:a16="http://schemas.microsoft.com/office/drawing/2014/main" id="{2F0D4D0A-1E9A-1289-F5FF-E48465B12608}"/>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D277753-5152-1F8B-5727-BDC889DBFB96}"/>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881730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F5EDDF-5BCD-2CFA-03A4-817A27936FB6}"/>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46C65C-A744-EAA6-EA66-546CC7037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D5709F1-B266-D853-E2F0-FFABB055E8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6A2D2C-12EE-EEE4-8912-EC2D9C098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84D6AC0-72D8-DC6B-43DF-88BBFA054D0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2A45BB3-8420-77DD-474E-8362C6B5AC79}"/>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8" name="Segnaposto piè di pagina 7">
            <a:extLst>
              <a:ext uri="{FF2B5EF4-FFF2-40B4-BE49-F238E27FC236}">
                <a16:creationId xmlns:a16="http://schemas.microsoft.com/office/drawing/2014/main" id="{C5318EB1-CB89-0E71-5187-B418ECD48C9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FC9574C2-97CB-2741-C409-B6AA4A1E095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571333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00B61-07D4-0D0C-E1AD-C78F3728F9E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1838510-2507-3EB8-C75E-09EB42BE9948}"/>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4" name="Segnaposto piè di pagina 3">
            <a:extLst>
              <a:ext uri="{FF2B5EF4-FFF2-40B4-BE49-F238E27FC236}">
                <a16:creationId xmlns:a16="http://schemas.microsoft.com/office/drawing/2014/main" id="{237BE3B9-782D-2F7F-6E21-E3B224C775D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7E5BE319-E9AB-862B-3843-8F24FD583047}"/>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209867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75304BD3-A9F5-D3BA-66A9-79E6654AE27C}"/>
              </a:ext>
            </a:extLst>
          </p:cNvPr>
          <p:cNvSpPr>
            <a:spLocks noGrp="1"/>
          </p:cNvSpPr>
          <p:nvPr>
            <p:ph type="body" idx="1"/>
          </p:nvPr>
        </p:nvSpPr>
        <p:spPr>
          <a:xfrm>
            <a:off x="838200" y="1825625"/>
            <a:ext cx="10515600" cy="1958435"/>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dirty="0">
                <a:effectLst/>
                <a:latin typeface="Calibri" panose="020F0502020204030204" pitchFamily="34" charset="0"/>
                <a:ea typeface="Calibri" panose="020F0502020204030204" pitchFamily="34" charset="0"/>
              </a:rPr>
              <a:t>Corso di formazione manageriale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b="1" i="0" dirty="0">
                <a:solidFill>
                  <a:srgbClr val="49535D"/>
                </a:solidFill>
                <a:effectLst/>
                <a:latin typeface="Titillium Web" panose="00000500000000000000" pitchFamily="2" charset="0"/>
              </a:rPr>
              <a:t>RUP QUALIFIED PROJECT MANAGER</a:t>
            </a:r>
          </a:p>
          <a:p>
            <a:r>
              <a:rPr lang="it-IT" sz="1800" dirty="0">
                <a:effectLst/>
                <a:latin typeface="Calibri" panose="020F0502020204030204" pitchFamily="34" charset="0"/>
                <a:ea typeface="Calibri" panose="020F0502020204030204" pitchFamily="34" charset="0"/>
              </a:rPr>
              <a:t>  </a:t>
            </a:r>
          </a:p>
          <a:p>
            <a:r>
              <a:rPr lang="it-IT" sz="1800" dirty="0">
                <a:effectLst/>
                <a:latin typeface="Calibri" panose="020F0502020204030204" pitchFamily="34" charset="0"/>
                <a:ea typeface="Calibri" panose="020F0502020204030204" pitchFamily="34" charset="0"/>
              </a:rPr>
              <a:t>MODULO 1 </a:t>
            </a:r>
          </a:p>
          <a:p>
            <a:r>
              <a:rPr lang="it-IT" sz="1800" dirty="0">
                <a:effectLst/>
                <a:latin typeface="Calibri" panose="020F0502020204030204" pitchFamily="34" charset="0"/>
                <a:ea typeface="Calibri" panose="020F0502020204030204" pitchFamily="34" charset="0"/>
              </a:rPr>
              <a:t>LA RIFORMA DEI CONTRATTI PUBBLICI</a:t>
            </a:r>
          </a:p>
        </p:txBody>
      </p:sp>
      <p:sp>
        <p:nvSpPr>
          <p:cNvPr id="7" name="Elaborazione 6">
            <a:extLst>
              <a:ext uri="{FF2B5EF4-FFF2-40B4-BE49-F238E27FC236}">
                <a16:creationId xmlns:a16="http://schemas.microsoft.com/office/drawing/2014/main" id="{E9C54220-0D96-7B14-E4D8-005E9C0E3519}"/>
              </a:ext>
            </a:extLst>
          </p:cNvPr>
          <p:cNvSpPr/>
          <p:nvPr userDrawn="1"/>
        </p:nvSpPr>
        <p:spPr>
          <a:xfrm>
            <a:off x="838200" y="365125"/>
            <a:ext cx="10436157" cy="12811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a:extLst>
              <a:ext uri="{FF2B5EF4-FFF2-40B4-BE49-F238E27FC236}">
                <a16:creationId xmlns:a16="http://schemas.microsoft.com/office/drawing/2014/main" id="{33FD774E-8B43-C396-0E40-28A7A583CB33}"/>
              </a:ext>
            </a:extLst>
          </p:cNvPr>
          <p:cNvPicPr>
            <a:picLocks noChangeAspect="1"/>
          </p:cNvPicPr>
          <p:nvPr userDrawn="1"/>
        </p:nvPicPr>
        <p:blipFill rotWithShape="1">
          <a:blip r:embed="rId18"/>
          <a:srcRect l="5796" t="11430" r="7356" b="75270"/>
          <a:stretch/>
        </p:blipFill>
        <p:spPr>
          <a:xfrm>
            <a:off x="437580" y="185738"/>
            <a:ext cx="10836777" cy="933518"/>
          </a:xfrm>
          <a:prstGeom prst="rect">
            <a:avLst/>
          </a:prstGeom>
        </p:spPr>
      </p:pic>
    </p:spTree>
    <p:extLst>
      <p:ext uri="{BB962C8B-B14F-4D97-AF65-F5344CB8AC3E}">
        <p14:creationId xmlns:p14="http://schemas.microsoft.com/office/powerpoint/2010/main" val="20133338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t-IT" sz="2000" kern="1200" dirty="0" smtClean="0">
          <a:solidFill>
            <a:schemeClr val="tx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hyperlink" Target="https://entilocali.leggiditalia.it/#id=10LX0000853436ART0,__m=document" TargetMode="Externa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hyperlink" Target="https://pa.leggiditalia.it/#id=10LX0000124454ART0,__m=document" TargetMode="External"/><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hyperlink" Target="https://entilocali.leggiditalia.it/#id=10LX0000143551ART118,__m=document" TargetMode="Externa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92889B-63FD-56F0-8B44-29B968BB792F}"/>
              </a:ext>
            </a:extLst>
          </p:cNvPr>
          <p:cNvSpPr>
            <a:spLocks noGrp="1"/>
          </p:cNvSpPr>
          <p:nvPr>
            <p:ph type="title"/>
          </p:nvPr>
        </p:nvSpPr>
        <p:spPr>
          <a:xfrm>
            <a:off x="838200" y="1286933"/>
            <a:ext cx="10515600" cy="4876800"/>
          </a:xfrm>
        </p:spPr>
        <p:txBody>
          <a:bodyPr/>
          <a:lstStyle/>
          <a:p>
            <a:r>
              <a:rPr lang="it-IT" sz="4400" dirty="0"/>
              <a:t>Argomenti:</a:t>
            </a:r>
            <a:br>
              <a:rPr lang="it-IT" sz="4400" dirty="0"/>
            </a:br>
            <a:r>
              <a:rPr lang="it-IT" b="1" i="1" dirty="0">
                <a:effectLst>
                  <a:outerShdw blurRad="38100" dist="38100" dir="2700000" algn="tl">
                    <a:srgbClr val="000000">
                      <a:alpha val="43137"/>
                    </a:srgbClr>
                  </a:outerShdw>
                </a:effectLst>
              </a:rPr>
              <a:t>R</a:t>
            </a:r>
            <a:r>
              <a:rPr lang="it-IT" sz="4400" b="1" i="1" dirty="0">
                <a:effectLst>
                  <a:outerShdw blurRad="38100" dist="38100" dir="2700000" algn="tl">
                    <a:srgbClr val="000000">
                      <a:alpha val="43137"/>
                    </a:srgbClr>
                  </a:outerShdw>
                </a:effectLst>
              </a:rPr>
              <a:t>apporti tra gli Enti Territoriali e le proprie Aziende di Gestione dei Servizi Pubblici</a:t>
            </a:r>
            <a:br>
              <a:rPr lang="it-IT" sz="4400" b="1" i="1" dirty="0">
                <a:effectLst>
                  <a:outerShdw blurRad="38100" dist="38100" dir="2700000" algn="tl">
                    <a:srgbClr val="000000">
                      <a:alpha val="43137"/>
                    </a:srgbClr>
                  </a:outerShdw>
                </a:effectLst>
              </a:rPr>
            </a:br>
            <a:r>
              <a:rPr lang="it-IT" sz="3200" dirty="0"/>
              <a:t>Le modalità di gestione del servizio pubblico locale</a:t>
            </a:r>
            <a:br>
              <a:rPr lang="it-IT" sz="3200" dirty="0"/>
            </a:br>
            <a:r>
              <a:rPr lang="it-IT" sz="3200" dirty="0"/>
              <a:t>L’autoproduzione</a:t>
            </a:r>
            <a:br>
              <a:rPr lang="it-IT" sz="3200" dirty="0"/>
            </a:br>
            <a:r>
              <a:rPr lang="it-IT" sz="3200" dirty="0"/>
              <a:t>La gestione tramite lo strumento privatistico</a:t>
            </a:r>
            <a:br>
              <a:rPr lang="it-IT" sz="3200" dirty="0"/>
            </a:br>
            <a:r>
              <a:rPr lang="it-IT" sz="3200" dirty="0"/>
              <a:t>Le società</a:t>
            </a:r>
            <a:br>
              <a:rPr lang="it-IT" sz="3200" dirty="0"/>
            </a:br>
            <a:r>
              <a:rPr lang="it-IT" sz="3200" dirty="0"/>
              <a:t>Le fondazioni di partecipazione</a:t>
            </a:r>
            <a:br>
              <a:rPr lang="it-IT" sz="4400" b="1" i="1" dirty="0">
                <a:effectLst>
                  <a:outerShdw blurRad="38100" dist="38100" dir="2700000" algn="tl">
                    <a:srgbClr val="000000">
                      <a:alpha val="43137"/>
                    </a:srgbClr>
                  </a:outerShdw>
                </a:effectLst>
              </a:rPr>
            </a:br>
            <a:endParaRPr lang="it-IT" dirty="0"/>
          </a:p>
        </p:txBody>
      </p:sp>
    </p:spTree>
    <p:extLst>
      <p:ext uri="{BB962C8B-B14F-4D97-AF65-F5344CB8AC3E}">
        <p14:creationId xmlns:p14="http://schemas.microsoft.com/office/powerpoint/2010/main" val="2253202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E61834-4461-1E3B-4C60-49EC94DA4FF8}"/>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E875FD7A-E55E-FC76-72A8-F3F051B548F2}"/>
              </a:ext>
            </a:extLst>
          </p:cNvPr>
          <p:cNvSpPr>
            <a:spLocks noGrp="1"/>
          </p:cNvSpPr>
          <p:nvPr>
            <p:ph idx="1"/>
          </p:nvPr>
        </p:nvSpPr>
        <p:spPr/>
        <p:txBody>
          <a:bodyPr>
            <a:normAutofit fontScale="85000" lnSpcReduction="20000"/>
          </a:bodyPr>
          <a:lstStyle/>
          <a:p>
            <a:pPr algn="just" fontAlgn="base"/>
            <a:r>
              <a:rPr lang="it-IT" b="0" i="0" dirty="0">
                <a:solidFill>
                  <a:srgbClr val="686868"/>
                </a:solidFill>
                <a:effectLst/>
                <a:latin typeface="Verdana" panose="020B0604030504040204" pitchFamily="34" charset="0"/>
              </a:rPr>
              <a:t>Secondo il Consiglio di Stato (Sez. V, 26 ottobre 2020, n. 6459/6460) è corretta l'analisi compiuta da una PA che aveva effettuato un raffronto con le condizioni economiche cui il medesimo servizio era prestato in Comuni con caratteristiche demografiche e territoriali analoghe, che avevano fatto ricorso a procedure di evidenza pubblica.</a:t>
            </a:r>
          </a:p>
          <a:p>
            <a:pPr algn="just" fontAlgn="base"/>
            <a:r>
              <a:rPr lang="it-IT" b="0" i="0" dirty="0">
                <a:solidFill>
                  <a:srgbClr val="686868"/>
                </a:solidFill>
                <a:effectLst/>
                <a:latin typeface="Verdana" panose="020B0604030504040204" pitchFamily="34" charset="0"/>
              </a:rPr>
              <a:t>Degli esiti della complessiva valutazione </a:t>
            </a:r>
            <a:r>
              <a:rPr lang="it-IT" b="0" i="1" dirty="0">
                <a:solidFill>
                  <a:srgbClr val="686868"/>
                </a:solidFill>
                <a:effectLst/>
                <a:latin typeface="Verdana" panose="020B0604030504040204" pitchFamily="34" charset="0"/>
              </a:rPr>
              <a:t>ex</a:t>
            </a:r>
            <a:r>
              <a:rPr lang="it-IT" b="0" i="0" dirty="0">
                <a:solidFill>
                  <a:srgbClr val="686868"/>
                </a:solidFill>
                <a:effectLst/>
                <a:latin typeface="Verdana" panose="020B0604030504040204" pitchFamily="34" charset="0"/>
              </a:rPr>
              <a:t> art. 14, comma 2, deve darsi conto, prima dell'avvio della procedura di affidamento del servizio, nella richiamata relazione, che deve essere pubblicata sul sito di Anac e nella quale sono evidenziate altresì le ragioni e la sussistenza dei requisiti previsti dal diritto dell'Unione europea per la forma di affidamento prescelta e sono illustrati i contenuti specifici degli obblighi di servizio pubblico e il relativo sistema di compensazione.</a:t>
            </a:r>
          </a:p>
          <a:p>
            <a:endParaRPr lang="it-IT" dirty="0"/>
          </a:p>
        </p:txBody>
      </p:sp>
    </p:spTree>
    <p:extLst>
      <p:ext uri="{BB962C8B-B14F-4D97-AF65-F5344CB8AC3E}">
        <p14:creationId xmlns:p14="http://schemas.microsoft.com/office/powerpoint/2010/main" val="910978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65694C-229D-702F-DF4E-42D14282107B}"/>
              </a:ext>
            </a:extLst>
          </p:cNvPr>
          <p:cNvSpPr>
            <a:spLocks noGrp="1"/>
          </p:cNvSpPr>
          <p:nvPr>
            <p:ph type="title"/>
          </p:nvPr>
        </p:nvSpPr>
        <p:spPr/>
        <p:txBody>
          <a:bodyPr>
            <a:normAutofit fontScale="90000"/>
          </a:bodyPr>
          <a:lstStyle/>
          <a:p>
            <a:r>
              <a:rPr lang="it-IT" b="1" i="0" dirty="0">
                <a:solidFill>
                  <a:srgbClr val="000000"/>
                </a:solidFill>
                <a:effectLst/>
                <a:latin typeface="Verdana" panose="020B0604030504040204" pitchFamily="34" charset="0"/>
              </a:rPr>
              <a:t>Art. 18.</a:t>
            </a:r>
            <a:r>
              <a:rPr lang="it-IT" b="0" i="0" dirty="0">
                <a:solidFill>
                  <a:srgbClr val="000000"/>
                </a:solidFill>
                <a:effectLst/>
                <a:latin typeface="Verdana" panose="020B0604030504040204" pitchFamily="34" charset="0"/>
              </a:rPr>
              <a:t> </a:t>
            </a:r>
            <a:r>
              <a:rPr lang="it-IT" b="1" i="0" dirty="0">
                <a:solidFill>
                  <a:srgbClr val="000000"/>
                </a:solidFill>
                <a:effectLst/>
                <a:latin typeface="Verdana" panose="020B0604030504040204" pitchFamily="34" charset="0"/>
              </a:rPr>
              <a:t>Rapporti di partenariato con gli enti del Terzo settore</a:t>
            </a:r>
            <a:endParaRPr lang="it-IT" dirty="0"/>
          </a:p>
        </p:txBody>
      </p:sp>
      <p:sp>
        <p:nvSpPr>
          <p:cNvPr id="3" name="Segnaposto contenuto 2">
            <a:extLst>
              <a:ext uri="{FF2B5EF4-FFF2-40B4-BE49-F238E27FC236}">
                <a16:creationId xmlns:a16="http://schemas.microsoft.com/office/drawing/2014/main" id="{7E6B47A5-CB25-FA89-BBBB-31BF5A44F419}"/>
              </a:ext>
            </a:extLst>
          </p:cNvPr>
          <p:cNvSpPr>
            <a:spLocks noGrp="1"/>
          </p:cNvSpPr>
          <p:nvPr>
            <p:ph idx="1"/>
          </p:nvPr>
        </p:nvSpPr>
        <p:spPr/>
        <p:txBody>
          <a:bodyPr>
            <a:normAutofit fontScale="77500" lnSpcReduction="20000"/>
          </a:bodyPr>
          <a:lstStyle/>
          <a:p>
            <a:pPr algn="just">
              <a:spcAft>
                <a:spcPts val="133"/>
              </a:spcAft>
            </a:pPr>
            <a:r>
              <a:rPr lang="it-IT" b="0" i="0" dirty="0">
                <a:solidFill>
                  <a:srgbClr val="000000"/>
                </a:solidFill>
                <a:effectLst/>
                <a:latin typeface="Verdana" panose="020B0604030504040204" pitchFamily="34" charset="0"/>
              </a:rPr>
              <a:t>1. In attuazione dei principi di solidarietà e di sussidiarietà orizzontale, gli enti locali possono attivare con enti del Terzo settore rapporti di partenariato, regolati dal</a:t>
            </a:r>
            <a:r>
              <a:rPr lang="it-IT" b="0" dirty="0">
                <a:solidFill>
                  <a:srgbClr val="000000"/>
                </a:solidFill>
                <a:latin typeface="Verdana" panose="020B0604030504040204" pitchFamily="34" charset="0"/>
              </a:rPr>
              <a:t> </a:t>
            </a:r>
            <a:r>
              <a:rPr lang="it-IT" b="0" dirty="0">
                <a:solidFill>
                  <a:srgbClr val="000000"/>
                </a:solidFill>
                <a:latin typeface="Verdana" panose="020B0604030504040204" pitchFamily="34" charset="0"/>
                <a:hlinkClick r:id="rId2">
                  <a:extLst>
                    <a:ext uri="{A12FA001-AC4F-418D-AE19-62706E023703}">
                      <ahyp:hlinkClr xmlns:ahyp="http://schemas.microsoft.com/office/drawing/2018/hyperlinkcolor" val="tx"/>
                    </a:ext>
                  </a:extLst>
                </a:hlinkClick>
              </a:rPr>
              <a:t>decreto legislativo 3 luglio 2017, n. 117</a:t>
            </a:r>
            <a:r>
              <a:rPr lang="it-IT" b="0" dirty="0">
                <a:solidFill>
                  <a:srgbClr val="000000"/>
                </a:solidFill>
                <a:latin typeface="Verdana" panose="020B0604030504040204" pitchFamily="34" charset="0"/>
              </a:rPr>
              <a:t>, per la realizzazione </a:t>
            </a:r>
            <a:r>
              <a:rPr lang="it-IT" b="0" i="0" dirty="0">
                <a:solidFill>
                  <a:srgbClr val="000000"/>
                </a:solidFill>
                <a:effectLst/>
                <a:latin typeface="Verdana" panose="020B0604030504040204" pitchFamily="34" charset="0"/>
              </a:rPr>
              <a:t>di specifici progetti di servizio o di intervento funzionalmente riconducibili al servizio pubblico locale di rilevanza economica.</a:t>
            </a:r>
          </a:p>
          <a:p>
            <a:pPr algn="just">
              <a:spcAft>
                <a:spcPts val="133"/>
              </a:spcAft>
            </a:pPr>
            <a:r>
              <a:rPr lang="it-IT" b="0" i="0" dirty="0">
                <a:solidFill>
                  <a:srgbClr val="000000"/>
                </a:solidFill>
                <a:effectLst/>
                <a:latin typeface="Verdana" panose="020B0604030504040204" pitchFamily="34" charset="0"/>
              </a:rPr>
              <a:t>2. La scelta di cui al comma 1 deve essere motivata, nell'ambito della relazione di cui all'articolo 14, comma 3, con specifico riferimento alla sussistenza delle circostanze che, nel caso concreto, determinano la natura effettivamente collaborativa del rapporto e agli effettivi benefici che tale soluzione comporta per il raggiungimento di obiettivi di universalità, solidarietà ed equilibrio di bilancio, nel rispetto dei principi di trasparenza, imparzialità, partecipazione e parità di trattamento.</a:t>
            </a:r>
          </a:p>
          <a:p>
            <a:endParaRPr lang="it-IT" dirty="0"/>
          </a:p>
        </p:txBody>
      </p:sp>
    </p:spTree>
    <p:extLst>
      <p:ext uri="{BB962C8B-B14F-4D97-AF65-F5344CB8AC3E}">
        <p14:creationId xmlns:p14="http://schemas.microsoft.com/office/powerpoint/2010/main" val="1376435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772794-A9B1-5FAC-30E0-0F8B80130E20}"/>
              </a:ext>
            </a:extLst>
          </p:cNvPr>
          <p:cNvSpPr>
            <a:spLocks noGrp="1"/>
          </p:cNvSpPr>
          <p:nvPr>
            <p:ph type="ctrTitle"/>
          </p:nvPr>
        </p:nvSpPr>
        <p:spPr/>
        <p:txBody>
          <a:bodyPr/>
          <a:lstStyle/>
          <a:p>
            <a:r>
              <a:rPr lang="it-IT" dirty="0"/>
              <a:t>Gli enti del terzo settore</a:t>
            </a:r>
          </a:p>
        </p:txBody>
      </p:sp>
      <p:sp>
        <p:nvSpPr>
          <p:cNvPr id="3" name="Sottotitolo 2">
            <a:extLst>
              <a:ext uri="{FF2B5EF4-FFF2-40B4-BE49-F238E27FC236}">
                <a16:creationId xmlns:a16="http://schemas.microsoft.com/office/drawing/2014/main" id="{ECCF84CE-C8CB-E96D-2B1A-B73203076903}"/>
              </a:ext>
            </a:extLst>
          </p:cNvPr>
          <p:cNvSpPr>
            <a:spLocks noGrp="1"/>
          </p:cNvSpPr>
          <p:nvPr>
            <p:ph type="subTitle" idx="1"/>
          </p:nvPr>
        </p:nvSpPr>
        <p:spPr/>
        <p:txBody>
          <a:bodyPr/>
          <a:lstStyle/>
          <a:p>
            <a:endParaRPr lang="it-IT"/>
          </a:p>
        </p:txBody>
      </p:sp>
      <p:sp>
        <p:nvSpPr>
          <p:cNvPr id="5" name="Segnaposto numero diapositiva 4">
            <a:extLst>
              <a:ext uri="{FF2B5EF4-FFF2-40B4-BE49-F238E27FC236}">
                <a16:creationId xmlns:a16="http://schemas.microsoft.com/office/drawing/2014/main" id="{C1794287-C574-5CA7-969C-D0B8B77A151D}"/>
              </a:ext>
            </a:extLst>
          </p:cNvPr>
          <p:cNvSpPr>
            <a:spLocks noGrp="1"/>
          </p:cNvSpPr>
          <p:nvPr>
            <p:ph type="sldNum" sz="quarter" idx="12"/>
          </p:nvPr>
        </p:nvSpPr>
        <p:spPr/>
        <p:txBody>
          <a:bodyPr/>
          <a:lstStyle/>
          <a:p>
            <a:fld id="{94EE03C5-2D1C-4933-9E85-B58D65BDE6D2}" type="slidenum">
              <a:rPr lang="it-IT" smtClean="0"/>
              <a:t>12</a:t>
            </a:fld>
            <a:endParaRPr lang="it-IT"/>
          </a:p>
        </p:txBody>
      </p:sp>
    </p:spTree>
    <p:extLst>
      <p:ext uri="{BB962C8B-B14F-4D97-AF65-F5344CB8AC3E}">
        <p14:creationId xmlns:p14="http://schemas.microsoft.com/office/powerpoint/2010/main" val="2907204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52660E-D794-9CDF-3572-2746335D08DF}"/>
              </a:ext>
            </a:extLst>
          </p:cNvPr>
          <p:cNvSpPr>
            <a:spLocks noGrp="1"/>
          </p:cNvSpPr>
          <p:nvPr>
            <p:ph type="title"/>
          </p:nvPr>
        </p:nvSpPr>
        <p:spPr/>
        <p:txBody>
          <a:bodyPr>
            <a:normAutofit fontScale="90000"/>
          </a:bodyPr>
          <a:lstStyle/>
          <a:p>
            <a:r>
              <a:rPr lang="it-IT" dirty="0"/>
              <a:t>In positivo</a:t>
            </a:r>
          </a:p>
        </p:txBody>
      </p:sp>
      <p:sp>
        <p:nvSpPr>
          <p:cNvPr id="3" name="Segnaposto contenuto 2">
            <a:extLst>
              <a:ext uri="{FF2B5EF4-FFF2-40B4-BE49-F238E27FC236}">
                <a16:creationId xmlns:a16="http://schemas.microsoft.com/office/drawing/2014/main" id="{48D58645-9B69-1F8C-9C9D-A88795AB94AC}"/>
              </a:ext>
            </a:extLst>
          </p:cNvPr>
          <p:cNvSpPr>
            <a:spLocks noGrp="1"/>
          </p:cNvSpPr>
          <p:nvPr>
            <p:ph idx="1"/>
          </p:nvPr>
        </p:nvSpPr>
        <p:spPr/>
        <p:txBody>
          <a:bodyPr>
            <a:normAutofit fontScale="85000" lnSpcReduction="20000"/>
          </a:bodyPr>
          <a:lstStyle/>
          <a:p>
            <a:pPr algn="just"/>
            <a:r>
              <a:rPr lang="it-IT" dirty="0"/>
              <a:t>organizzazioni di volontariato</a:t>
            </a:r>
          </a:p>
          <a:p>
            <a:pPr algn="just"/>
            <a:r>
              <a:rPr lang="it-IT" dirty="0"/>
              <a:t>le associazioni di promozione sociale</a:t>
            </a:r>
          </a:p>
          <a:p>
            <a:pPr algn="just"/>
            <a:r>
              <a:rPr lang="it-IT" dirty="0"/>
              <a:t>gli enti filantropici</a:t>
            </a:r>
          </a:p>
          <a:p>
            <a:pPr algn="just"/>
            <a:r>
              <a:rPr lang="it-IT" dirty="0"/>
              <a:t>le imprese sociali, incluse le cooperative sociali</a:t>
            </a:r>
          </a:p>
          <a:p>
            <a:pPr algn="just"/>
            <a:r>
              <a:rPr lang="it-IT" dirty="0"/>
              <a:t>le reti associative</a:t>
            </a:r>
          </a:p>
          <a:p>
            <a:pPr algn="just"/>
            <a:r>
              <a:rPr lang="it-IT" dirty="0"/>
              <a:t>le società di mutuo soccorso</a:t>
            </a:r>
          </a:p>
          <a:p>
            <a:pPr algn="just"/>
            <a:r>
              <a:rPr lang="it-IT" dirty="0"/>
              <a:t>le associazioni, riconosciute o non riconosciute</a:t>
            </a:r>
          </a:p>
          <a:p>
            <a:pPr algn="just"/>
            <a:r>
              <a:rPr lang="it-IT" dirty="0"/>
              <a:t>le fondazioni e gli altri enti di carattere privato diversi dalle società costituiti per il perseguimento, senza scopo di lucro, di finalità civiche, solidaristiche e di utilità sociale mediante lo svolgimento, in via esclusiva o principale, di una o più attività di interesse generale in forma di azione volontaria o di erogazione gratuita di denaro, beni o servizi, o di mutualità o di produzione o scambio di beni o servizi, ed iscritti nel registro unico nazionale del Terzo settore</a:t>
            </a:r>
          </a:p>
        </p:txBody>
      </p:sp>
      <p:sp>
        <p:nvSpPr>
          <p:cNvPr id="4" name="Segnaposto numero diapositiva 3">
            <a:extLst>
              <a:ext uri="{FF2B5EF4-FFF2-40B4-BE49-F238E27FC236}">
                <a16:creationId xmlns:a16="http://schemas.microsoft.com/office/drawing/2014/main" id="{A9B8D0F0-BD0D-EEB5-81DB-8F860B99235D}"/>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13</a:t>
            </a:fld>
            <a:endParaRPr lang="it-IT"/>
          </a:p>
        </p:txBody>
      </p:sp>
    </p:spTree>
    <p:extLst>
      <p:ext uri="{BB962C8B-B14F-4D97-AF65-F5344CB8AC3E}">
        <p14:creationId xmlns:p14="http://schemas.microsoft.com/office/powerpoint/2010/main" val="162501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3BEE00-BA2D-CD17-5C21-40D7FBC4E308}"/>
              </a:ext>
            </a:extLst>
          </p:cNvPr>
          <p:cNvSpPr>
            <a:spLocks noGrp="1"/>
          </p:cNvSpPr>
          <p:nvPr>
            <p:ph type="title"/>
          </p:nvPr>
        </p:nvSpPr>
        <p:spPr/>
        <p:txBody>
          <a:bodyPr>
            <a:normAutofit fontScale="90000"/>
          </a:bodyPr>
          <a:lstStyle/>
          <a:p>
            <a:r>
              <a:rPr lang="it-IT" dirty="0"/>
              <a:t>In negativo</a:t>
            </a:r>
          </a:p>
        </p:txBody>
      </p:sp>
      <p:sp>
        <p:nvSpPr>
          <p:cNvPr id="3" name="Segnaposto contenuto 2">
            <a:extLst>
              <a:ext uri="{FF2B5EF4-FFF2-40B4-BE49-F238E27FC236}">
                <a16:creationId xmlns:a16="http://schemas.microsoft.com/office/drawing/2014/main" id="{181B1AEF-153A-A103-B2A5-07ED16837D89}"/>
              </a:ext>
            </a:extLst>
          </p:cNvPr>
          <p:cNvSpPr>
            <a:spLocks noGrp="1"/>
          </p:cNvSpPr>
          <p:nvPr>
            <p:ph idx="1"/>
          </p:nvPr>
        </p:nvSpPr>
        <p:spPr>
          <a:xfrm>
            <a:off x="838200" y="1266740"/>
            <a:ext cx="10515600" cy="4910225"/>
          </a:xfrm>
        </p:spPr>
        <p:txBody>
          <a:bodyPr>
            <a:normAutofit fontScale="55000" lnSpcReduction="20000"/>
          </a:bodyPr>
          <a:lstStyle/>
          <a:p>
            <a:pPr algn="just"/>
            <a:r>
              <a:rPr lang="it-IT" dirty="0"/>
              <a:t>le amministrazioni pubbliche di cui all'articolo 1, comma 2, del decreto legislativo 30 marzo 2001, n. 165</a:t>
            </a:r>
          </a:p>
          <a:p>
            <a:pPr algn="just"/>
            <a:r>
              <a:rPr lang="it-IT" dirty="0"/>
              <a:t>le formazioni e le associazioni politiche</a:t>
            </a:r>
          </a:p>
          <a:p>
            <a:pPr algn="just"/>
            <a:r>
              <a:rPr lang="it-IT" dirty="0"/>
              <a:t>i sindacati</a:t>
            </a:r>
          </a:p>
          <a:p>
            <a:pPr algn="just"/>
            <a:r>
              <a:rPr lang="it-IT" dirty="0"/>
              <a:t>le associazioni professionali e di rappresentanza di categorie economiche</a:t>
            </a:r>
          </a:p>
          <a:p>
            <a:pPr algn="just"/>
            <a:r>
              <a:rPr lang="it-IT" dirty="0"/>
              <a:t>le associazioni di datori di lavoro</a:t>
            </a:r>
          </a:p>
          <a:p>
            <a:pPr algn="just"/>
            <a:r>
              <a:rPr lang="it-IT" dirty="0"/>
              <a:t>nonché gli enti sottoposti a direzione e coordinamento o controllati dai suddetti enti, ad esclusione dei soggetti operanti nel settore della protezione civile alla cui disciplina si provvede ai sensi dell'articolo 32, comma 4.</a:t>
            </a:r>
          </a:p>
          <a:p>
            <a:pPr algn="just"/>
            <a:r>
              <a:rPr lang="it-IT" dirty="0"/>
              <a:t>Sono esclusi dall'ambito di applicazione del presente comma i corpi volontari dei vigili del fuoco delle Province autonome di Trento e di Bolzano e della Regione autonoma della Valle d'Aosta. </a:t>
            </a:r>
          </a:p>
          <a:p>
            <a:pPr algn="just"/>
            <a:r>
              <a:rPr lang="it-IT" dirty="0"/>
              <a:t>Sono altresì escluse dall'ambito di applicazione del presente comma [quindi SONO enti del terzo settore] le associazioni o fondazioni di diritto privato ex Ipab derivanti dai processi di trasformazione delle istituzioni pubbliche di assistenza o beneficenza, ai sensi del decreto del Presidente del Consiglio dei ministri 16 febbraio 1990, pubblicato nella Gazzetta Ufficiale n. 45 del 23 febbraio 1990, e del decreto legislativo 4 maggio 2001, n. 207, </a:t>
            </a:r>
            <a:r>
              <a:rPr lang="it-IT" dirty="0">
                <a:highlight>
                  <a:srgbClr val="FFFF00"/>
                </a:highlight>
              </a:rPr>
              <a:t>in quanto la nomina da parte della pubblica amministrazione degli amministratori di tali enti si configura come mera designazione, intesa come espressione della rappresentanza della cittadinanza, e non si configura quindi mandato fiduciario con rappresentanza, sicché è sempre esclusa qualsiasi forma di controllo da parte di quest'ultima</a:t>
            </a:r>
          </a:p>
        </p:txBody>
      </p:sp>
      <p:sp>
        <p:nvSpPr>
          <p:cNvPr id="4" name="Segnaposto numero diapositiva 3">
            <a:extLst>
              <a:ext uri="{FF2B5EF4-FFF2-40B4-BE49-F238E27FC236}">
                <a16:creationId xmlns:a16="http://schemas.microsoft.com/office/drawing/2014/main" id="{2A7E1E1D-B890-75A3-3A37-6E9BEC1B7E2D}"/>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14</a:t>
            </a:fld>
            <a:endParaRPr lang="it-IT"/>
          </a:p>
        </p:txBody>
      </p:sp>
    </p:spTree>
    <p:extLst>
      <p:ext uri="{BB962C8B-B14F-4D97-AF65-F5344CB8AC3E}">
        <p14:creationId xmlns:p14="http://schemas.microsoft.com/office/powerpoint/2010/main" val="2612765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78EE16-FD75-BFFD-FD42-D2F1B6DEF1FD}"/>
              </a:ext>
            </a:extLst>
          </p:cNvPr>
          <p:cNvSpPr>
            <a:spLocks noGrp="1"/>
          </p:cNvSpPr>
          <p:nvPr>
            <p:ph type="title"/>
          </p:nvPr>
        </p:nvSpPr>
        <p:spPr/>
        <p:txBody>
          <a:bodyPr>
            <a:normAutofit fontScale="90000"/>
          </a:bodyPr>
          <a:lstStyle/>
          <a:p>
            <a:r>
              <a:rPr lang="it-IT" dirty="0"/>
              <a:t>Gli affidamenti</a:t>
            </a:r>
          </a:p>
        </p:txBody>
      </p:sp>
      <p:sp>
        <p:nvSpPr>
          <p:cNvPr id="3" name="Segnaposto contenuto 2">
            <a:extLst>
              <a:ext uri="{FF2B5EF4-FFF2-40B4-BE49-F238E27FC236}">
                <a16:creationId xmlns:a16="http://schemas.microsoft.com/office/drawing/2014/main" id="{60CFE081-743E-609E-C061-3EB532D6E6CD}"/>
              </a:ext>
            </a:extLst>
          </p:cNvPr>
          <p:cNvSpPr>
            <a:spLocks noGrp="1"/>
          </p:cNvSpPr>
          <p:nvPr>
            <p:ph idx="1"/>
          </p:nvPr>
        </p:nvSpPr>
        <p:spPr>
          <a:xfrm>
            <a:off x="838200" y="1333851"/>
            <a:ext cx="10515600" cy="5249512"/>
          </a:xfrm>
        </p:spPr>
        <p:txBody>
          <a:bodyPr>
            <a:normAutofit fontScale="40000" lnSpcReduction="20000"/>
          </a:bodyPr>
          <a:lstStyle/>
          <a:p>
            <a:pPr algn="just"/>
            <a:r>
              <a:rPr lang="it-IT" dirty="0"/>
              <a:t>Art. 55. Coinvolgimento degli enti del Terzo settore </a:t>
            </a:r>
          </a:p>
          <a:p>
            <a:pPr algn="just"/>
            <a:r>
              <a:rPr lang="it-IT" sz="4667" dirty="0"/>
              <a:t>1. In attuazione dei principi di sussidiarietà, cooperazione, efficacia, efficienza ed economicità, omogeneità, copertura finanziaria e patrimoniale, responsabilità ed unicità dell'amministrazione, autonomia organizzativa e regolamentare, le amministrazioni pubbliche di cui all'articolo 1, comma 2, del decreto legislativo 30 marzo 2001, n. 165, nell'esercizio delle proprie funzioni di programmazione e organizzazione a livello territoriale degli interventi e dei servizi nei settori di attività di cui all'articolo 5, </a:t>
            </a:r>
            <a:r>
              <a:rPr lang="it-IT" sz="4667" u="sng" dirty="0"/>
              <a:t>assicurano il coinvolgimento attivo degli enti del Terzo settore, attraverso forme di co-programmazione e co-progettazione e accreditamento</a:t>
            </a:r>
            <a:r>
              <a:rPr lang="it-IT" sz="4667" dirty="0"/>
              <a:t>, poste in essere nel rispetto dei principi della legge 7 agosto 1990, n. 241, nonché delle norme che disciplinano specifici procedimenti ed in particolare di quelle relative alla programmazione sociale di zona.</a:t>
            </a:r>
          </a:p>
          <a:p>
            <a:pPr algn="just"/>
            <a:r>
              <a:rPr lang="it-IT" sz="4667" dirty="0"/>
              <a:t>2. </a:t>
            </a:r>
            <a:r>
              <a:rPr lang="it-IT" sz="4667" dirty="0">
                <a:highlight>
                  <a:srgbClr val="FFFF00"/>
                </a:highlight>
              </a:rPr>
              <a:t>La co-programmazione </a:t>
            </a:r>
            <a:r>
              <a:rPr lang="it-IT" sz="4667" dirty="0"/>
              <a:t>è finalizzata all'individuazione, da parte della pubblica amministrazione procedente, dei bisogni da soddisfare, degli interventi a tal fine necessari, delle modalità di realizzazione degli stessi e delle risorse disponibili.</a:t>
            </a:r>
          </a:p>
          <a:p>
            <a:pPr algn="just"/>
            <a:r>
              <a:rPr lang="it-IT" sz="4667" dirty="0"/>
              <a:t>3. </a:t>
            </a:r>
            <a:r>
              <a:rPr lang="it-IT" sz="4667" dirty="0">
                <a:highlight>
                  <a:srgbClr val="FFFF00"/>
                </a:highlight>
              </a:rPr>
              <a:t>La co-progettazione </a:t>
            </a:r>
            <a:r>
              <a:rPr lang="it-IT" sz="4667" dirty="0"/>
              <a:t>è finalizzata alla definizione ed eventualmente alla realizzazione di specifici progetti di servizio o di intervento finalizzati a soddisfare bisogni definiti, alla luce degli strumenti di programmazione di cui comma 2.</a:t>
            </a:r>
          </a:p>
          <a:p>
            <a:pPr algn="just"/>
            <a:r>
              <a:rPr lang="it-IT" sz="4667" dirty="0"/>
              <a:t>4. Ai fini di cui al comma 3, l'individuazione degli enti del Terzo settore con cui attivare il partenariato avviene anche mediante forme di accreditamento nel rispetto dei principi di trasparenza, imparzialità, partecipazione e parità di trattamento, previa definizione, da parte della pubblica amministrazione procedente, degli obiettivi generali e specifici dell'intervento, della durata e delle caratteristiche essenziali dello stesso nonché dei criteri e delle modalità per l'individuazione degli enti partner.</a:t>
            </a:r>
          </a:p>
        </p:txBody>
      </p:sp>
      <p:sp>
        <p:nvSpPr>
          <p:cNvPr id="4" name="Segnaposto numero diapositiva 3">
            <a:extLst>
              <a:ext uri="{FF2B5EF4-FFF2-40B4-BE49-F238E27FC236}">
                <a16:creationId xmlns:a16="http://schemas.microsoft.com/office/drawing/2014/main" id="{CAB8C382-BD80-6DDF-D885-DFA7CD098218}"/>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15</a:t>
            </a:fld>
            <a:endParaRPr lang="it-IT" dirty="0"/>
          </a:p>
        </p:txBody>
      </p:sp>
    </p:spTree>
    <p:extLst>
      <p:ext uri="{BB962C8B-B14F-4D97-AF65-F5344CB8AC3E}">
        <p14:creationId xmlns:p14="http://schemas.microsoft.com/office/powerpoint/2010/main" val="3712057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56FBAD-A5F1-F2D5-2A34-473D5FEE82EF}"/>
              </a:ext>
            </a:extLst>
          </p:cNvPr>
          <p:cNvSpPr>
            <a:spLocks noGrp="1"/>
          </p:cNvSpPr>
          <p:nvPr>
            <p:ph type="title"/>
          </p:nvPr>
        </p:nvSpPr>
        <p:spPr/>
        <p:txBody>
          <a:bodyPr>
            <a:normAutofit fontScale="90000"/>
          </a:bodyPr>
          <a:lstStyle/>
          <a:p>
            <a:r>
              <a:rPr lang="it-IT" dirty="0"/>
              <a:t>Art. 56. Convenzioni </a:t>
            </a:r>
            <a:br>
              <a:rPr lang="it-IT" dirty="0"/>
            </a:br>
            <a:endParaRPr lang="it-IT" dirty="0"/>
          </a:p>
        </p:txBody>
      </p:sp>
      <p:sp>
        <p:nvSpPr>
          <p:cNvPr id="3" name="Segnaposto contenuto 2">
            <a:extLst>
              <a:ext uri="{FF2B5EF4-FFF2-40B4-BE49-F238E27FC236}">
                <a16:creationId xmlns:a16="http://schemas.microsoft.com/office/drawing/2014/main" id="{BD3945ED-86DE-399A-1BD7-474E557AEA13}"/>
              </a:ext>
            </a:extLst>
          </p:cNvPr>
          <p:cNvSpPr>
            <a:spLocks noGrp="1"/>
          </p:cNvSpPr>
          <p:nvPr>
            <p:ph idx="1"/>
          </p:nvPr>
        </p:nvSpPr>
        <p:spPr/>
        <p:txBody>
          <a:bodyPr>
            <a:normAutofit fontScale="62500" lnSpcReduction="20000"/>
          </a:bodyPr>
          <a:lstStyle/>
          <a:p>
            <a:endParaRPr lang="it-IT" dirty="0"/>
          </a:p>
          <a:p>
            <a:pPr algn="just"/>
            <a:r>
              <a:rPr lang="it-IT" dirty="0"/>
              <a:t>1. Le amministrazioni pubbliche di cui all'articolo 1, comma 2, del decreto legislativo 30 marzo 2001, n. 165, possono sottoscrivere con le organizzazioni di volontariato e le associazioni di promozione sociale, iscritte da almeno sei mesi nel Registro unico nazionale del Terzo settore, </a:t>
            </a:r>
            <a:r>
              <a:rPr lang="it-IT" dirty="0">
                <a:highlight>
                  <a:srgbClr val="FFFF00"/>
                </a:highlight>
              </a:rPr>
              <a:t>convenzioni finalizzate allo svolgimento in favore di terzi di attività o servizi sociali di interesse generale, se </a:t>
            </a:r>
            <a:r>
              <a:rPr lang="it-IT" b="1" dirty="0">
                <a:highlight>
                  <a:srgbClr val="FFFF00"/>
                </a:highlight>
              </a:rPr>
              <a:t>più favorevoli </a:t>
            </a:r>
            <a:r>
              <a:rPr lang="it-IT" dirty="0">
                <a:highlight>
                  <a:srgbClr val="FFFF00"/>
                </a:highlight>
              </a:rPr>
              <a:t>rispetto al ricorso al mercato</a:t>
            </a:r>
            <a:r>
              <a:rPr lang="it-IT" dirty="0"/>
              <a:t>.</a:t>
            </a:r>
          </a:p>
          <a:p>
            <a:pPr algn="just"/>
            <a:r>
              <a:rPr lang="it-IT" dirty="0"/>
              <a:t>2. Le convenzioni di cui al comma 1 possono prevedere </a:t>
            </a:r>
            <a:r>
              <a:rPr lang="it-IT" dirty="0">
                <a:highlight>
                  <a:srgbClr val="00FF00"/>
                </a:highlight>
              </a:rPr>
              <a:t>esclusivamente il rimborso alle organizzazioni di volontariato e alle associazioni di promozione sociale delle spese effettivamente sostenute e documentate</a:t>
            </a:r>
            <a:r>
              <a:rPr lang="it-IT" dirty="0"/>
              <a:t>.</a:t>
            </a:r>
          </a:p>
          <a:p>
            <a:pPr algn="just"/>
            <a:r>
              <a:rPr lang="it-IT" dirty="0"/>
              <a:t>3. L'individuazione delle organizzazioni di volontariato e delle associazioni di promozione sociale con cui stipulare la convenzione è fatta nel rispetto dei principi di imparzialità, pubblicità, trasparenza, partecipazione e parità di trattamento, mediante procedure comparative riservate alle medesime. Le organizzazioni di volontariato e le associazioni di promozione sociale devono essere in possesso dei requisiti di moralità professionale, e dimostrare adeguata attitudine, da valutarsi in riferimento alla struttura, all'attività concretamente svolta, alle finalità perseguite, al numero degli aderenti, alle risorse a disposizione e alla capacità tecnica e professionale, intesa come concreta capacità di operare e realizzare l'attività oggetto di convenzione, da valutarsi anche con riferimento all'esperienza maturata, all'organizzazione, alla formazione e all'aggiornamento dei volontari.</a:t>
            </a:r>
          </a:p>
        </p:txBody>
      </p:sp>
      <p:sp>
        <p:nvSpPr>
          <p:cNvPr id="4" name="Segnaposto numero diapositiva 3">
            <a:extLst>
              <a:ext uri="{FF2B5EF4-FFF2-40B4-BE49-F238E27FC236}">
                <a16:creationId xmlns:a16="http://schemas.microsoft.com/office/drawing/2014/main" id="{17BE9355-CDBF-1024-3B80-C285F297808A}"/>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16</a:t>
            </a:fld>
            <a:endParaRPr lang="it-IT"/>
          </a:p>
        </p:txBody>
      </p:sp>
    </p:spTree>
    <p:extLst>
      <p:ext uri="{BB962C8B-B14F-4D97-AF65-F5344CB8AC3E}">
        <p14:creationId xmlns:p14="http://schemas.microsoft.com/office/powerpoint/2010/main" val="762086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B958BB-395A-1D4D-713B-051D7C9E68C7}"/>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4869CB56-5334-1BF6-AD9B-7D8CEDA8D656}"/>
              </a:ext>
            </a:extLst>
          </p:cNvPr>
          <p:cNvSpPr>
            <a:spLocks noGrp="1"/>
          </p:cNvSpPr>
          <p:nvPr>
            <p:ph idx="1"/>
          </p:nvPr>
        </p:nvSpPr>
        <p:spPr/>
        <p:txBody>
          <a:bodyPr>
            <a:normAutofit fontScale="55000" lnSpcReduction="20000"/>
          </a:bodyPr>
          <a:lstStyle/>
          <a:p>
            <a:pPr algn="just"/>
            <a:r>
              <a:rPr lang="it-IT" dirty="0"/>
              <a:t>3-bis. Le amministrazioni procedenti pubblicano sui propri siti informatici gli atti di indizione dei procedimenti di cui al presente articolo e i relativi provvedimenti finali. I medesimi atti devono altresì formare oggetto di pubblicazione da parte delle amministrazioni procedenti nella sezione "Amministrazione trasparente", con l'applicazione delle disposizioni di cui al decreto legislativo 14 marzo 2013, n. 33.</a:t>
            </a:r>
          </a:p>
          <a:p>
            <a:pPr algn="just"/>
            <a:r>
              <a:rPr lang="it-IT" dirty="0"/>
              <a:t>4. Le convenzioni devono contenere disposizioni dirette a garantire l'esistenza delle condizioni necessarie a svolgere con continuità le attività oggetto della convenzione, nonché il rispetto dei diritti e della dignità degli utenti, e, ove previsti dalla normativa nazionale o regionale, degli standard organizzativi e strutturali di legge. Devono inoltre prevedere la durata del rapporto convenzionale, il contenuto e le modalità dell'intervento volontario, il numero e l'eventuale qualifica professionale delle persone impegnate nelle attività convenzionate, le modalità di coordinamento dei volontari e dei lavoratori con gli operatori dei servizi pubblici, le coperture assicurative di cui all'articolo 18, i rapporti finanziari riguardanti le spese da ammettere a rimborso fra le quali devono figurare necessariamente gli oneri relativi alla copertura assicurativa, le modalità di risoluzione del rapporto, forme di verifica delle prestazioni e di controllo della loro qualità, la verifica dei reciproci adempimenti nonché le modalità di rimborso delle spese, nel rispetto del principio dell'effettività delle stesse, con esclusione di qualsiasi attribuzione a titolo di maggiorazione, accantonamento, ricarico o simili, e con la limitazione del rimborso dei costi indiretti alla quota parte imputabile direttamente all'attività oggetto della convenzione.</a:t>
            </a:r>
          </a:p>
          <a:p>
            <a:endParaRPr lang="it-IT" dirty="0"/>
          </a:p>
        </p:txBody>
      </p:sp>
      <p:sp>
        <p:nvSpPr>
          <p:cNvPr id="4" name="Segnaposto numero diapositiva 3">
            <a:extLst>
              <a:ext uri="{FF2B5EF4-FFF2-40B4-BE49-F238E27FC236}">
                <a16:creationId xmlns:a16="http://schemas.microsoft.com/office/drawing/2014/main" id="{C1709A72-385C-B3FD-19A6-AC58296474CE}"/>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17</a:t>
            </a:fld>
            <a:endParaRPr lang="it-IT"/>
          </a:p>
        </p:txBody>
      </p:sp>
    </p:spTree>
    <p:extLst>
      <p:ext uri="{BB962C8B-B14F-4D97-AF65-F5344CB8AC3E}">
        <p14:creationId xmlns:p14="http://schemas.microsoft.com/office/powerpoint/2010/main" val="3460741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BEB119-A15E-2996-595E-EDF6CEA60129}"/>
              </a:ext>
            </a:extLst>
          </p:cNvPr>
          <p:cNvSpPr>
            <a:spLocks noGrp="1"/>
          </p:cNvSpPr>
          <p:nvPr>
            <p:ph type="title"/>
          </p:nvPr>
        </p:nvSpPr>
        <p:spPr/>
        <p:txBody>
          <a:bodyPr>
            <a:normAutofit fontScale="90000"/>
          </a:bodyPr>
          <a:lstStyle/>
          <a:p>
            <a:r>
              <a:rPr lang="it-IT" dirty="0"/>
              <a:t>Parere 2018 CdS</a:t>
            </a:r>
          </a:p>
        </p:txBody>
      </p:sp>
      <p:sp>
        <p:nvSpPr>
          <p:cNvPr id="3" name="Segnaposto contenuto 2">
            <a:extLst>
              <a:ext uri="{FF2B5EF4-FFF2-40B4-BE49-F238E27FC236}">
                <a16:creationId xmlns:a16="http://schemas.microsoft.com/office/drawing/2014/main" id="{EF668281-D57D-6787-FD45-7B1A6FC220A5}"/>
              </a:ext>
            </a:extLst>
          </p:cNvPr>
          <p:cNvSpPr>
            <a:spLocks noGrp="1"/>
          </p:cNvSpPr>
          <p:nvPr>
            <p:ph idx="1"/>
          </p:nvPr>
        </p:nvSpPr>
        <p:spPr/>
        <p:txBody>
          <a:bodyPr/>
          <a:lstStyle/>
          <a:p>
            <a:pPr algn="just"/>
            <a:r>
              <a:rPr lang="it-IT" dirty="0"/>
              <a:t>Ciò premesso, la Commissione osserva che le disposizioni di cui ai citati articoli 55 e 56 hanno significativamente ampliato le modalità con cui gli enti del terzo settore possono instaurare rapporti giuridici con la Pubblica Amministrazione.</a:t>
            </a:r>
          </a:p>
        </p:txBody>
      </p:sp>
      <p:sp>
        <p:nvSpPr>
          <p:cNvPr id="4" name="Segnaposto numero diapositiva 3">
            <a:extLst>
              <a:ext uri="{FF2B5EF4-FFF2-40B4-BE49-F238E27FC236}">
                <a16:creationId xmlns:a16="http://schemas.microsoft.com/office/drawing/2014/main" id="{468F245D-23C3-5C31-A7F3-F3C7AA957F52}"/>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18</a:t>
            </a:fld>
            <a:endParaRPr lang="it-IT"/>
          </a:p>
        </p:txBody>
      </p:sp>
    </p:spTree>
    <p:extLst>
      <p:ext uri="{BB962C8B-B14F-4D97-AF65-F5344CB8AC3E}">
        <p14:creationId xmlns:p14="http://schemas.microsoft.com/office/powerpoint/2010/main" val="3797289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F5203A-6E5D-55C7-6104-A9D8197E7BF7}"/>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A7076106-D9D8-9FEC-C82C-48FF794DB1AD}"/>
              </a:ext>
            </a:extLst>
          </p:cNvPr>
          <p:cNvSpPr>
            <a:spLocks noGrp="1"/>
          </p:cNvSpPr>
          <p:nvPr>
            <p:ph idx="1"/>
          </p:nvPr>
        </p:nvSpPr>
        <p:spPr/>
        <p:txBody>
          <a:bodyPr/>
          <a:lstStyle/>
          <a:p>
            <a:pPr algn="just"/>
            <a:r>
              <a:rPr lang="it-IT" dirty="0"/>
              <a:t>Cionondimeno, al ricorrere di alcune condizioni la procedura di affidamento di servizi sociali disciplinata dal diritto interno non è soggetta alla regolazione di origine euro-unitaria. Ciò accade allorché:</a:t>
            </a:r>
          </a:p>
        </p:txBody>
      </p:sp>
      <p:sp>
        <p:nvSpPr>
          <p:cNvPr id="4" name="Segnaposto numero diapositiva 3">
            <a:extLst>
              <a:ext uri="{FF2B5EF4-FFF2-40B4-BE49-F238E27FC236}">
                <a16:creationId xmlns:a16="http://schemas.microsoft.com/office/drawing/2014/main" id="{B254E1AC-AFB3-1683-DEA6-EB23958EB201}"/>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19</a:t>
            </a:fld>
            <a:endParaRPr lang="it-IT"/>
          </a:p>
        </p:txBody>
      </p:sp>
    </p:spTree>
    <p:extLst>
      <p:ext uri="{BB962C8B-B14F-4D97-AF65-F5344CB8AC3E}">
        <p14:creationId xmlns:p14="http://schemas.microsoft.com/office/powerpoint/2010/main" val="2443845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01AB4E-BDAF-E193-B1F7-71DA79630B1D}"/>
              </a:ext>
            </a:extLst>
          </p:cNvPr>
          <p:cNvSpPr>
            <a:spLocks noGrp="1"/>
          </p:cNvSpPr>
          <p:nvPr>
            <p:ph type="title"/>
          </p:nvPr>
        </p:nvSpPr>
        <p:spPr>
          <a:xfrm>
            <a:off x="711200" y="1660525"/>
            <a:ext cx="10515600" cy="1325563"/>
          </a:xfrm>
        </p:spPr>
        <p:txBody>
          <a:bodyPr/>
          <a:lstStyle/>
          <a:p>
            <a:r>
              <a:rPr lang="it-IT" sz="4400" dirty="0"/>
              <a:t>Le modalità di gestione del servizio pubblico locale</a:t>
            </a:r>
            <a:endParaRPr lang="it-IT" dirty="0"/>
          </a:p>
        </p:txBody>
      </p:sp>
    </p:spTree>
    <p:extLst>
      <p:ext uri="{BB962C8B-B14F-4D97-AF65-F5344CB8AC3E}">
        <p14:creationId xmlns:p14="http://schemas.microsoft.com/office/powerpoint/2010/main" val="731924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44837E-9A28-797A-AE32-2058D12843F6}"/>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FDB6D519-2C65-2B46-7221-48567D01247B}"/>
              </a:ext>
            </a:extLst>
          </p:cNvPr>
          <p:cNvSpPr>
            <a:spLocks noGrp="1"/>
          </p:cNvSpPr>
          <p:nvPr>
            <p:ph idx="1"/>
          </p:nvPr>
        </p:nvSpPr>
        <p:spPr/>
        <p:txBody>
          <a:bodyPr>
            <a:normAutofit lnSpcReduction="10000"/>
          </a:bodyPr>
          <a:lstStyle/>
          <a:p>
            <a:endParaRPr lang="it-IT" dirty="0"/>
          </a:p>
          <a:p>
            <a:pPr algn="just"/>
            <a:r>
              <a:rPr lang="it-IT" dirty="0"/>
              <a:t>- la procedura disciplinata dal diritto interno non abbia carattere selettivo;</a:t>
            </a:r>
          </a:p>
          <a:p>
            <a:pPr algn="just"/>
            <a:endParaRPr lang="it-IT" dirty="0"/>
          </a:p>
          <a:p>
            <a:pPr algn="just"/>
            <a:r>
              <a:rPr lang="it-IT" dirty="0"/>
              <a:t>- non tenda, neppure prospetticamente, all’affidamento di un servizio sociale;</a:t>
            </a:r>
          </a:p>
          <a:p>
            <a:pPr algn="just"/>
            <a:endParaRPr lang="it-IT" dirty="0"/>
          </a:p>
          <a:p>
            <a:pPr algn="just"/>
            <a:r>
              <a:rPr lang="it-IT" dirty="0"/>
              <a:t>- la procedura disciplinata dal diritto interno miri sì all’affidamento ad un ente di diritto privato di un servizio sociale che, tuttavia, l’ente affidatario svolgerà a titolo integralmente gratuito.</a:t>
            </a:r>
          </a:p>
          <a:p>
            <a:endParaRPr lang="it-IT" dirty="0"/>
          </a:p>
        </p:txBody>
      </p:sp>
      <p:sp>
        <p:nvSpPr>
          <p:cNvPr id="4" name="Segnaposto numero diapositiva 3">
            <a:extLst>
              <a:ext uri="{FF2B5EF4-FFF2-40B4-BE49-F238E27FC236}">
                <a16:creationId xmlns:a16="http://schemas.microsoft.com/office/drawing/2014/main" id="{BB6A5522-F299-DC00-EE53-16418695984C}"/>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20</a:t>
            </a:fld>
            <a:endParaRPr lang="it-IT"/>
          </a:p>
        </p:txBody>
      </p:sp>
    </p:spTree>
    <p:extLst>
      <p:ext uri="{BB962C8B-B14F-4D97-AF65-F5344CB8AC3E}">
        <p14:creationId xmlns:p14="http://schemas.microsoft.com/office/powerpoint/2010/main" val="3853061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952DDB-70E2-B620-EAF9-CFB8650D5C7F}"/>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7B1D0440-E5CD-D923-5648-D13291E209C7}"/>
              </a:ext>
            </a:extLst>
          </p:cNvPr>
          <p:cNvSpPr>
            <a:spLocks noGrp="1"/>
          </p:cNvSpPr>
          <p:nvPr>
            <p:ph idx="1"/>
          </p:nvPr>
        </p:nvSpPr>
        <p:spPr/>
        <p:txBody>
          <a:bodyPr/>
          <a:lstStyle/>
          <a:p>
            <a:pPr algn="just"/>
            <a:r>
              <a:rPr lang="it-IT" dirty="0"/>
              <a:t>Il terzo punto deriva dal fatto che il diritto europeo degli appalti si interessa dei soli affidamenti onerosi</a:t>
            </a:r>
          </a:p>
        </p:txBody>
      </p:sp>
      <p:sp>
        <p:nvSpPr>
          <p:cNvPr id="4" name="Segnaposto numero diapositiva 3">
            <a:extLst>
              <a:ext uri="{FF2B5EF4-FFF2-40B4-BE49-F238E27FC236}">
                <a16:creationId xmlns:a16="http://schemas.microsoft.com/office/drawing/2014/main" id="{3D0D725B-B530-496A-7947-B8AE84118823}"/>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21</a:t>
            </a:fld>
            <a:endParaRPr lang="it-IT"/>
          </a:p>
        </p:txBody>
      </p:sp>
    </p:spTree>
    <p:extLst>
      <p:ext uri="{BB962C8B-B14F-4D97-AF65-F5344CB8AC3E}">
        <p14:creationId xmlns:p14="http://schemas.microsoft.com/office/powerpoint/2010/main" val="25579551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8A40D5-1976-3E2C-AA29-335C12A97349}"/>
              </a:ext>
            </a:extLst>
          </p:cNvPr>
          <p:cNvSpPr>
            <a:spLocks noGrp="1"/>
          </p:cNvSpPr>
          <p:nvPr>
            <p:ph type="title"/>
          </p:nvPr>
        </p:nvSpPr>
        <p:spPr/>
        <p:txBody>
          <a:bodyPr>
            <a:normAutofit fontScale="90000"/>
          </a:bodyPr>
          <a:lstStyle/>
          <a:p>
            <a:r>
              <a:rPr lang="it-IT" dirty="0"/>
              <a:t>ACCREDITAMENTO</a:t>
            </a:r>
          </a:p>
        </p:txBody>
      </p:sp>
      <p:sp>
        <p:nvSpPr>
          <p:cNvPr id="3" name="Segnaposto contenuto 2">
            <a:extLst>
              <a:ext uri="{FF2B5EF4-FFF2-40B4-BE49-F238E27FC236}">
                <a16:creationId xmlns:a16="http://schemas.microsoft.com/office/drawing/2014/main" id="{C5C3054E-E909-EDD1-4128-29570243BC03}"/>
              </a:ext>
            </a:extLst>
          </p:cNvPr>
          <p:cNvSpPr>
            <a:spLocks noGrp="1"/>
          </p:cNvSpPr>
          <p:nvPr>
            <p:ph idx="1"/>
          </p:nvPr>
        </p:nvSpPr>
        <p:spPr/>
        <p:txBody>
          <a:bodyPr>
            <a:normAutofit fontScale="92500" lnSpcReduction="10000"/>
          </a:bodyPr>
          <a:lstStyle/>
          <a:p>
            <a:pPr algn="just"/>
            <a:r>
              <a:rPr lang="it-IT" dirty="0"/>
              <a:t>Quanto in primo luogo all’accreditamento, esso è al di fuori della normativa euro-unitaria ove si limiti alla mera individuazione dei soggetti del terzo settore da inserire nella rete dei servizi sociali, senza che, a monte, sia stato previamente individuato un numero od un contingente prefissato (cosiddetto modello dell’accreditamento libero).</a:t>
            </a:r>
          </a:p>
          <a:p>
            <a:pPr algn="just"/>
            <a:r>
              <a:rPr lang="it-IT" dirty="0"/>
              <a:t>In tal caso, infatti, l’istituto si risolve sostanzialmente in una sorta di abilitazione priva di carattere selettivo e non propedeutica all’affidamento di un servizio: come tale, non impinge in campi disciplinati dal diritto europeo e trova la propria esclusiva regolazione nel diritto nazionale.</a:t>
            </a:r>
          </a:p>
          <a:p>
            <a:endParaRPr lang="it-IT" dirty="0"/>
          </a:p>
        </p:txBody>
      </p:sp>
      <p:sp>
        <p:nvSpPr>
          <p:cNvPr id="4" name="Segnaposto numero diapositiva 3">
            <a:extLst>
              <a:ext uri="{FF2B5EF4-FFF2-40B4-BE49-F238E27FC236}">
                <a16:creationId xmlns:a16="http://schemas.microsoft.com/office/drawing/2014/main" id="{97DC12DF-A5E0-A007-A82E-434B366ACEB0}"/>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22</a:t>
            </a:fld>
            <a:endParaRPr lang="it-IT"/>
          </a:p>
        </p:txBody>
      </p:sp>
    </p:spTree>
    <p:extLst>
      <p:ext uri="{BB962C8B-B14F-4D97-AF65-F5344CB8AC3E}">
        <p14:creationId xmlns:p14="http://schemas.microsoft.com/office/powerpoint/2010/main" val="4583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CFD791-5011-AA02-CF4C-FFB6B6EA917A}"/>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0132983A-1503-B712-3A19-9A640ABC42C1}"/>
              </a:ext>
            </a:extLst>
          </p:cNvPr>
          <p:cNvSpPr>
            <a:spLocks noGrp="1"/>
          </p:cNvSpPr>
          <p:nvPr>
            <p:ph idx="1"/>
          </p:nvPr>
        </p:nvSpPr>
        <p:spPr/>
        <p:txBody>
          <a:bodyPr>
            <a:normAutofit fontScale="92500" lnSpcReduction="10000"/>
          </a:bodyPr>
          <a:lstStyle/>
          <a:p>
            <a:pPr algn="just"/>
            <a:r>
              <a:rPr lang="it-IT" dirty="0"/>
              <a:t>Considerazioni analoghe debbono formularsi in ordine alla co-progettazione, che, peraltro, rientra nel fuoco della normativa europea quale forma di appalto di servizi sociali con ancora maggiore evidenzia rispetto all’accreditamento: la co-progettazione, infatti, quale procedura “finalizzata alla definizione ed eventualmente alla realizzazione di specifici progetti di servizio o di intervento”, si sostanzia in un rapporto fra Amministrazione e specifici enti del terzo settore che presenta a monte un momento selettivo fra gli operatori interessati e tende a valle a disporre all’ente co-progettante l’affidamento del servizio sociale.</a:t>
            </a:r>
          </a:p>
        </p:txBody>
      </p:sp>
      <p:sp>
        <p:nvSpPr>
          <p:cNvPr id="4" name="Segnaposto numero diapositiva 3">
            <a:extLst>
              <a:ext uri="{FF2B5EF4-FFF2-40B4-BE49-F238E27FC236}">
                <a16:creationId xmlns:a16="http://schemas.microsoft.com/office/drawing/2014/main" id="{6EC586CB-2565-6AEF-7FDD-545D83BD35A9}"/>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23</a:t>
            </a:fld>
            <a:endParaRPr lang="it-IT"/>
          </a:p>
        </p:txBody>
      </p:sp>
    </p:spTree>
    <p:extLst>
      <p:ext uri="{BB962C8B-B14F-4D97-AF65-F5344CB8AC3E}">
        <p14:creationId xmlns:p14="http://schemas.microsoft.com/office/powerpoint/2010/main" val="2540442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D096C1-EE75-9727-4C68-25B37F579C73}"/>
              </a:ext>
            </a:extLst>
          </p:cNvPr>
          <p:cNvSpPr>
            <a:spLocks noGrp="1"/>
          </p:cNvSpPr>
          <p:nvPr>
            <p:ph type="title"/>
          </p:nvPr>
        </p:nvSpPr>
        <p:spPr/>
        <p:txBody>
          <a:bodyPr>
            <a:normAutofit fontScale="90000"/>
          </a:bodyPr>
          <a:lstStyle/>
          <a:p>
            <a:r>
              <a:rPr lang="it-IT" dirty="0"/>
              <a:t>LA GRATUITA’</a:t>
            </a:r>
          </a:p>
        </p:txBody>
      </p:sp>
      <p:sp>
        <p:nvSpPr>
          <p:cNvPr id="3" name="Segnaposto contenuto 2">
            <a:extLst>
              <a:ext uri="{FF2B5EF4-FFF2-40B4-BE49-F238E27FC236}">
                <a16:creationId xmlns:a16="http://schemas.microsoft.com/office/drawing/2014/main" id="{84DC32F2-9F3A-0E3A-A52A-552F51AFE077}"/>
              </a:ext>
            </a:extLst>
          </p:cNvPr>
          <p:cNvSpPr>
            <a:spLocks noGrp="1"/>
          </p:cNvSpPr>
          <p:nvPr>
            <p:ph idx="1"/>
          </p:nvPr>
        </p:nvSpPr>
        <p:spPr/>
        <p:txBody>
          <a:bodyPr/>
          <a:lstStyle/>
          <a:p>
            <a:pPr algn="just"/>
            <a:r>
              <a:rPr lang="it-IT" dirty="0"/>
              <a:t>solo il rimborso spese a </a:t>
            </a:r>
            <a:r>
              <a:rPr lang="it-IT" dirty="0" err="1"/>
              <a:t>pie’</a:t>
            </a:r>
            <a:r>
              <a:rPr lang="it-IT" dirty="0"/>
              <a:t> di lista che, in particolare, escluda la remunerazione, anche in maniera indiretta, di tutti i fattori produttivi e comprenda unicamente le documentate spese vive, correnti e non di investimento, incontrate dall’ente, consente di affermare la gratuità della prestazione del servizio e, dunque, di postulare la estraneità all’ambito del Codice dei contratti pubblici.</a:t>
            </a:r>
          </a:p>
        </p:txBody>
      </p:sp>
      <p:sp>
        <p:nvSpPr>
          <p:cNvPr id="4" name="Segnaposto numero diapositiva 3">
            <a:extLst>
              <a:ext uri="{FF2B5EF4-FFF2-40B4-BE49-F238E27FC236}">
                <a16:creationId xmlns:a16="http://schemas.microsoft.com/office/drawing/2014/main" id="{869D3703-1924-BC74-965C-ABB0C05DC0FD}"/>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24</a:t>
            </a:fld>
            <a:endParaRPr lang="it-IT"/>
          </a:p>
        </p:txBody>
      </p:sp>
    </p:spTree>
    <p:extLst>
      <p:ext uri="{BB962C8B-B14F-4D97-AF65-F5344CB8AC3E}">
        <p14:creationId xmlns:p14="http://schemas.microsoft.com/office/powerpoint/2010/main" val="13106698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3DA80C-7585-8ECC-20DD-26095F74E4E1}"/>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AC6DA72A-F7E3-3FCD-B1ED-51727F846439}"/>
              </a:ext>
            </a:extLst>
          </p:cNvPr>
          <p:cNvSpPr>
            <a:spLocks noGrp="1"/>
          </p:cNvSpPr>
          <p:nvPr>
            <p:ph idx="1"/>
          </p:nvPr>
        </p:nvSpPr>
        <p:spPr/>
        <p:txBody>
          <a:bodyPr/>
          <a:lstStyle/>
          <a:p>
            <a:pPr algn="just"/>
            <a:r>
              <a:rPr lang="it-IT" dirty="0"/>
              <a:t>Nuovo codice dei contratti, che pare non dica molto</a:t>
            </a:r>
          </a:p>
        </p:txBody>
      </p:sp>
    </p:spTree>
    <p:extLst>
      <p:ext uri="{BB962C8B-B14F-4D97-AF65-F5344CB8AC3E}">
        <p14:creationId xmlns:p14="http://schemas.microsoft.com/office/powerpoint/2010/main" val="2709889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02AC34-28BF-D8E4-CFCD-DAFE38C832A1}"/>
              </a:ext>
            </a:extLst>
          </p:cNvPr>
          <p:cNvSpPr>
            <a:spLocks noGrp="1"/>
          </p:cNvSpPr>
          <p:nvPr>
            <p:ph type="title"/>
          </p:nvPr>
        </p:nvSpPr>
        <p:spPr>
          <a:xfrm>
            <a:off x="1748773" y="2661221"/>
            <a:ext cx="12192000" cy="562075"/>
          </a:xfrm>
        </p:spPr>
        <p:txBody>
          <a:bodyPr>
            <a:normAutofit fontScale="90000"/>
          </a:bodyPr>
          <a:lstStyle/>
          <a:p>
            <a:r>
              <a:rPr lang="it-IT" dirty="0"/>
              <a:t>Eventuale legislazione regionale</a:t>
            </a:r>
          </a:p>
        </p:txBody>
      </p:sp>
      <p:sp>
        <p:nvSpPr>
          <p:cNvPr id="3" name="Segnaposto contenuto 2">
            <a:extLst>
              <a:ext uri="{FF2B5EF4-FFF2-40B4-BE49-F238E27FC236}">
                <a16:creationId xmlns:a16="http://schemas.microsoft.com/office/drawing/2014/main" id="{20DDE041-EE79-2C2E-8FE4-6B4AC1E908EA}"/>
              </a:ext>
            </a:extLst>
          </p:cNvPr>
          <p:cNvSpPr>
            <a:spLocks noGrp="1"/>
          </p:cNvSpPr>
          <p:nvPr>
            <p:ph idx="1"/>
          </p:nvPr>
        </p:nvSpPr>
        <p:spPr/>
        <p:txBody>
          <a:bodyPr/>
          <a:lstStyle/>
          <a:p>
            <a:endParaRPr lang="it-IT" dirty="0"/>
          </a:p>
        </p:txBody>
      </p:sp>
      <p:sp>
        <p:nvSpPr>
          <p:cNvPr id="4" name="Segnaposto numero diapositiva 3">
            <a:extLst>
              <a:ext uri="{FF2B5EF4-FFF2-40B4-BE49-F238E27FC236}">
                <a16:creationId xmlns:a16="http://schemas.microsoft.com/office/drawing/2014/main" id="{C32B4E02-87CF-9DF8-E6BD-274F9F2D6A1A}"/>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26</a:t>
            </a:fld>
            <a:endParaRPr lang="it-IT"/>
          </a:p>
        </p:txBody>
      </p:sp>
    </p:spTree>
    <p:extLst>
      <p:ext uri="{BB962C8B-B14F-4D97-AF65-F5344CB8AC3E}">
        <p14:creationId xmlns:p14="http://schemas.microsoft.com/office/powerpoint/2010/main" val="10271628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2F8721-8E16-4B37-0E61-2BD09246E6FE}"/>
              </a:ext>
            </a:extLst>
          </p:cNvPr>
          <p:cNvSpPr>
            <a:spLocks noGrp="1"/>
          </p:cNvSpPr>
          <p:nvPr>
            <p:ph type="title"/>
          </p:nvPr>
        </p:nvSpPr>
        <p:spPr>
          <a:xfrm>
            <a:off x="2798064" y="274637"/>
            <a:ext cx="9393936" cy="562075"/>
          </a:xfrm>
        </p:spPr>
        <p:txBody>
          <a:bodyPr>
            <a:normAutofit fontScale="90000"/>
          </a:bodyPr>
          <a:lstStyle/>
          <a:p>
            <a:r>
              <a:rPr lang="it-IT" dirty="0"/>
              <a:t>Regione Umbria</a:t>
            </a:r>
          </a:p>
        </p:txBody>
      </p:sp>
      <p:sp>
        <p:nvSpPr>
          <p:cNvPr id="3" name="Segnaposto contenuto 2">
            <a:extLst>
              <a:ext uri="{FF2B5EF4-FFF2-40B4-BE49-F238E27FC236}">
                <a16:creationId xmlns:a16="http://schemas.microsoft.com/office/drawing/2014/main" id="{A48E0E92-F27F-B8D0-A78A-F3731DF44C4E}"/>
              </a:ext>
            </a:extLst>
          </p:cNvPr>
          <p:cNvSpPr>
            <a:spLocks noGrp="1"/>
          </p:cNvSpPr>
          <p:nvPr>
            <p:ph idx="1"/>
          </p:nvPr>
        </p:nvSpPr>
        <p:spPr/>
        <p:txBody>
          <a:bodyPr>
            <a:normAutofit fontScale="85000" lnSpcReduction="10000"/>
          </a:bodyPr>
          <a:lstStyle/>
          <a:p>
            <a:pPr algn="just"/>
            <a:r>
              <a:rPr lang="it-IT" dirty="0"/>
              <a:t>L’art. 5, rubricato «Strumenti e modalità di raccordo», al comma 1 prevede tra l’altro che la Regione «riconoscendo il rilevante valore sociale e la finalità pubblica della cooperazione in generale e delle </a:t>
            </a:r>
            <a:r>
              <a:rPr lang="it-IT" dirty="0">
                <a:highlight>
                  <a:srgbClr val="FFFF00"/>
                </a:highlight>
              </a:rPr>
              <a:t>cooperative di comunità in particolare </a:t>
            </a:r>
            <a:r>
              <a:rPr lang="it-IT" dirty="0"/>
              <a:t>[…] b) disciplina le modalità di attuazione della co-programmazione, della co-progettazione e dell’accreditamento previste dall’articolo 55 del decreto legislativo 3 luglio 2017, n. 117 (Codice del Terzo settore, a norma dell’articolo 1, comma 2, lettera b), della legge 6 giugno 2016, n. 106) e le forme di coinvolgimento delle cooperative di comunità e adotta appositi schemi di convenzione-tipo che disciplinano i rapporti tra le cooperative di comunità e le stesse amministrazioni pubbliche operanti nell’ambito regionale».</a:t>
            </a:r>
          </a:p>
        </p:txBody>
      </p:sp>
      <p:sp>
        <p:nvSpPr>
          <p:cNvPr id="4" name="Segnaposto numero diapositiva 3">
            <a:extLst>
              <a:ext uri="{FF2B5EF4-FFF2-40B4-BE49-F238E27FC236}">
                <a16:creationId xmlns:a16="http://schemas.microsoft.com/office/drawing/2014/main" id="{7F06EE83-2E6E-E581-738E-696EB95F8D25}"/>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27</a:t>
            </a:fld>
            <a:endParaRPr lang="it-IT"/>
          </a:p>
        </p:txBody>
      </p:sp>
    </p:spTree>
    <p:extLst>
      <p:ext uri="{BB962C8B-B14F-4D97-AF65-F5344CB8AC3E}">
        <p14:creationId xmlns:p14="http://schemas.microsoft.com/office/powerpoint/2010/main" val="3594352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6808FA-BA3E-44D3-B7FC-F57430B75147}"/>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64A0593F-865B-2D8A-CE78-5935125E39AB}"/>
              </a:ext>
            </a:extLst>
          </p:cNvPr>
          <p:cNvSpPr>
            <a:spLocks noGrp="1"/>
          </p:cNvSpPr>
          <p:nvPr>
            <p:ph idx="1"/>
          </p:nvPr>
        </p:nvSpPr>
        <p:spPr/>
        <p:txBody>
          <a:bodyPr>
            <a:normAutofit fontScale="92500" lnSpcReduction="10000"/>
          </a:bodyPr>
          <a:lstStyle/>
          <a:p>
            <a:pPr algn="just"/>
            <a:r>
              <a:rPr lang="it-IT" dirty="0"/>
              <a:t>Secondo il ricorrente, la disposizione recata dall’impugnato art. 5, comma 1, lettera b), si porrebbe in contrasto con quella statale da essa richiamata perché prevederebbe il coinvolgimento anche delle cooperative di comunità nelle attività di programmazione, progettazione e accreditamento: infatti, l’art. 55 del decreto legislativo 3 luglio 2017, n. 117, recante «Codice del Terzo settore, a norma dell’articolo 1, comma 2, lettera b), della legge 6 giugno 2016, n. 106», limiterebbe detto coinvolgimento ai soli ETS, elencati dall’art. 4 dello stesso decreto, tra i quali non sarebbero ricomprese le cooperative di comunità.</a:t>
            </a:r>
          </a:p>
        </p:txBody>
      </p:sp>
      <p:sp>
        <p:nvSpPr>
          <p:cNvPr id="4" name="Segnaposto numero diapositiva 3">
            <a:extLst>
              <a:ext uri="{FF2B5EF4-FFF2-40B4-BE49-F238E27FC236}">
                <a16:creationId xmlns:a16="http://schemas.microsoft.com/office/drawing/2014/main" id="{777AE847-C1AD-D12F-8CBA-4C93A9F51647}"/>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28</a:t>
            </a:fld>
            <a:endParaRPr lang="it-IT"/>
          </a:p>
        </p:txBody>
      </p:sp>
    </p:spTree>
    <p:extLst>
      <p:ext uri="{BB962C8B-B14F-4D97-AF65-F5344CB8AC3E}">
        <p14:creationId xmlns:p14="http://schemas.microsoft.com/office/powerpoint/2010/main" val="39467245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4D1FDC-599B-5E49-56EC-5F5B08B49FA1}"/>
              </a:ext>
            </a:extLst>
          </p:cNvPr>
          <p:cNvSpPr>
            <a:spLocks noGrp="1"/>
          </p:cNvSpPr>
          <p:nvPr>
            <p:ph type="title"/>
          </p:nvPr>
        </p:nvSpPr>
        <p:spPr/>
        <p:txBody>
          <a:bodyPr>
            <a:normAutofit fontScale="90000"/>
          </a:bodyPr>
          <a:lstStyle/>
          <a:p>
            <a:r>
              <a:rPr lang="it-IT" dirty="0"/>
              <a:t>Estratto della motivazione</a:t>
            </a:r>
          </a:p>
        </p:txBody>
      </p:sp>
      <p:sp>
        <p:nvSpPr>
          <p:cNvPr id="3" name="Segnaposto contenuto 2">
            <a:extLst>
              <a:ext uri="{FF2B5EF4-FFF2-40B4-BE49-F238E27FC236}">
                <a16:creationId xmlns:a16="http://schemas.microsoft.com/office/drawing/2014/main" id="{E22A09A2-90E5-12D3-13FD-E5FA3716FCF8}"/>
              </a:ext>
            </a:extLst>
          </p:cNvPr>
          <p:cNvSpPr>
            <a:spLocks noGrp="1"/>
          </p:cNvSpPr>
          <p:nvPr>
            <p:ph idx="1"/>
          </p:nvPr>
        </p:nvSpPr>
        <p:spPr/>
        <p:txBody>
          <a:bodyPr>
            <a:normAutofit lnSpcReduction="10000"/>
          </a:bodyPr>
          <a:lstStyle/>
          <a:p>
            <a:pPr algn="just"/>
            <a:r>
              <a:rPr lang="it-IT" dirty="0"/>
              <a:t>Si instaura, in questi termini, tra i soggetti pubblici e gli ETS, in forza dell’art. 55, un canale di amministrazione condivisa, alternativo a quello del profitto e del mercato: la «co-programmazione», la «co-progettazione» e il «partenariato» (che può condurre anche a forme di «accreditamento») si configurano come fasi di un procedimento complesso espressione di un diverso rapporto tra il pubblico ed il privato sociale, non fondato semplicemente su un rapporto sinallagmatico.</a:t>
            </a:r>
          </a:p>
        </p:txBody>
      </p:sp>
      <p:sp>
        <p:nvSpPr>
          <p:cNvPr id="4" name="Segnaposto numero diapositiva 3">
            <a:extLst>
              <a:ext uri="{FF2B5EF4-FFF2-40B4-BE49-F238E27FC236}">
                <a16:creationId xmlns:a16="http://schemas.microsoft.com/office/drawing/2014/main" id="{073666E7-88B5-387E-978E-474CEB050892}"/>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29</a:t>
            </a:fld>
            <a:endParaRPr lang="it-IT"/>
          </a:p>
        </p:txBody>
      </p:sp>
    </p:spTree>
    <p:extLst>
      <p:ext uri="{BB962C8B-B14F-4D97-AF65-F5344CB8AC3E}">
        <p14:creationId xmlns:p14="http://schemas.microsoft.com/office/powerpoint/2010/main" val="3787265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9DC4E6-2356-D7BB-092B-1D854BDA9950}"/>
              </a:ext>
            </a:extLst>
          </p:cNvPr>
          <p:cNvSpPr>
            <a:spLocks noGrp="1"/>
          </p:cNvSpPr>
          <p:nvPr>
            <p:ph type="title"/>
          </p:nvPr>
        </p:nvSpPr>
        <p:spPr>
          <a:xfrm>
            <a:off x="3246120" y="452669"/>
            <a:ext cx="12192000" cy="562075"/>
          </a:xfrm>
        </p:spPr>
        <p:txBody>
          <a:bodyPr>
            <a:normAutofit/>
          </a:bodyPr>
          <a:lstStyle/>
          <a:p>
            <a:r>
              <a:rPr lang="it-IT" sz="1100" dirty="0"/>
              <a:t>Abrogato art. 112 del TUEL</a:t>
            </a:r>
          </a:p>
        </p:txBody>
      </p:sp>
      <p:sp>
        <p:nvSpPr>
          <p:cNvPr id="3" name="Segnaposto contenuto 2">
            <a:extLst>
              <a:ext uri="{FF2B5EF4-FFF2-40B4-BE49-F238E27FC236}">
                <a16:creationId xmlns:a16="http://schemas.microsoft.com/office/drawing/2014/main" id="{01A9673B-A418-050E-9E15-8AE493FA6980}"/>
              </a:ext>
            </a:extLst>
          </p:cNvPr>
          <p:cNvSpPr>
            <a:spLocks noGrp="1"/>
          </p:cNvSpPr>
          <p:nvPr>
            <p:ph idx="1"/>
          </p:nvPr>
        </p:nvSpPr>
        <p:spPr/>
        <p:txBody>
          <a:bodyPr>
            <a:normAutofit fontScale="92500" lnSpcReduction="10000"/>
          </a:bodyPr>
          <a:lstStyle/>
          <a:p>
            <a:pPr algn="just" fontAlgn="base"/>
            <a:r>
              <a:rPr lang="it-IT" b="0" i="0" dirty="0">
                <a:solidFill>
                  <a:srgbClr val="686868"/>
                </a:solidFill>
                <a:effectLst/>
                <a:latin typeface="Verdana" panose="020B0604030504040204" pitchFamily="34" charset="0"/>
              </a:rPr>
              <a:t>[1. Gli enti locali, nell'ambito delle rispettive competenze, provvedono alla gestione dei servizi pubblici che abbiano per oggetto produzione di beni ed attività rivolte a realizzare fini sociali e a promuovere lo sviluppo economico e civile delle comunità locali.</a:t>
            </a:r>
          </a:p>
          <a:p>
            <a:pPr algn="just" fontAlgn="base"/>
            <a:r>
              <a:rPr lang="it-IT" b="0" i="0" dirty="0">
                <a:solidFill>
                  <a:srgbClr val="686868"/>
                </a:solidFill>
                <a:effectLst/>
                <a:latin typeface="Verdana" panose="020B0604030504040204" pitchFamily="34" charset="0"/>
              </a:rPr>
              <a:t>2. I servizi riservati in via esclusiva ai comuni e alle province sono stabiliti dalla legge. </a:t>
            </a:r>
          </a:p>
          <a:p>
            <a:pPr algn="just" fontAlgn="base"/>
            <a:r>
              <a:rPr lang="it-IT" b="0" i="0" dirty="0">
                <a:solidFill>
                  <a:srgbClr val="686868"/>
                </a:solidFill>
                <a:effectLst/>
                <a:latin typeface="Verdana" panose="020B0604030504040204" pitchFamily="34" charset="0"/>
              </a:rPr>
              <a:t>3. Ai servizi pubblici locali si applica il capo III del </a:t>
            </a:r>
            <a:r>
              <a:rPr lang="it-IT" b="0" i="0" u="none" strike="noStrike" dirty="0">
                <a:solidFill>
                  <a:srgbClr val="67AF34"/>
                </a:solidFill>
                <a:effectLst/>
                <a:latin typeface="Verdana" panose="020B0604030504040204" pitchFamily="34" charset="0"/>
                <a:hlinkClick r:id="rId2"/>
              </a:rPr>
              <a:t>decreto legislativo 30 luglio 1999, n. 286</a:t>
            </a:r>
            <a:r>
              <a:rPr lang="it-IT" b="0" i="0" dirty="0">
                <a:solidFill>
                  <a:srgbClr val="686868"/>
                </a:solidFill>
                <a:effectLst/>
                <a:latin typeface="Verdana" panose="020B0604030504040204" pitchFamily="34" charset="0"/>
              </a:rPr>
              <a:t>, relativo alla qualità dei servizi pubblici locali e carte dei servizi. ]</a:t>
            </a:r>
          </a:p>
          <a:p>
            <a:endParaRPr lang="it-IT" dirty="0"/>
          </a:p>
        </p:txBody>
      </p:sp>
    </p:spTree>
    <p:extLst>
      <p:ext uri="{BB962C8B-B14F-4D97-AF65-F5344CB8AC3E}">
        <p14:creationId xmlns:p14="http://schemas.microsoft.com/office/powerpoint/2010/main" val="1406826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F13B0F-4862-8736-CA85-7873782FB3C3}"/>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F1740B62-63D4-2A8F-A71D-61B526882964}"/>
              </a:ext>
            </a:extLst>
          </p:cNvPr>
          <p:cNvSpPr>
            <a:spLocks noGrp="1"/>
          </p:cNvSpPr>
          <p:nvPr>
            <p:ph idx="1"/>
          </p:nvPr>
        </p:nvSpPr>
        <p:spPr>
          <a:xfrm>
            <a:off x="2589212" y="966159"/>
            <a:ext cx="8915400" cy="5555412"/>
          </a:xfrm>
        </p:spPr>
        <p:txBody>
          <a:bodyPr>
            <a:normAutofit/>
          </a:bodyPr>
          <a:lstStyle/>
          <a:p>
            <a:pPr algn="just"/>
            <a:r>
              <a:rPr lang="it-IT" sz="2800" dirty="0"/>
              <a:t>Il modello configurato dall’art. 55 CTS, infatti, non si basa sulla corresponsione di prezzi e corrispettivi dalla parte pubblica a quella privata, </a:t>
            </a:r>
            <a:r>
              <a:rPr lang="it-IT" sz="2800" dirty="0">
                <a:highlight>
                  <a:srgbClr val="FFFF00"/>
                </a:highlight>
              </a:rPr>
              <a:t>ma sulla convergenza di obiettivi e sull’aggregazione di risorse pubbliche e private per la programmazione e la progettazione</a:t>
            </a:r>
            <a:r>
              <a:rPr lang="it-IT" sz="2800" dirty="0"/>
              <a:t>, in comune, di servizi e interventi diretti a elevare i livelli di cittadinanza attiva, di coesione e protezione sociale, secondo una sfera relazionale che si colloca al di là del mero scambio utilitaristico.</a:t>
            </a:r>
          </a:p>
        </p:txBody>
      </p:sp>
      <p:sp>
        <p:nvSpPr>
          <p:cNvPr id="4" name="Segnaposto numero diapositiva 3">
            <a:extLst>
              <a:ext uri="{FF2B5EF4-FFF2-40B4-BE49-F238E27FC236}">
                <a16:creationId xmlns:a16="http://schemas.microsoft.com/office/drawing/2014/main" id="{F4BA44AD-44A3-065E-0B8D-440B892575EE}"/>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30</a:t>
            </a:fld>
            <a:endParaRPr lang="it-IT"/>
          </a:p>
        </p:txBody>
      </p:sp>
    </p:spTree>
    <p:extLst>
      <p:ext uri="{BB962C8B-B14F-4D97-AF65-F5344CB8AC3E}">
        <p14:creationId xmlns:p14="http://schemas.microsoft.com/office/powerpoint/2010/main" val="3162096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16DA96-F2B8-47BE-8118-4A0497F081AF}"/>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CEAC2343-D0B1-B6DB-9499-A3A1AC3F9498}"/>
              </a:ext>
            </a:extLst>
          </p:cNvPr>
          <p:cNvSpPr>
            <a:spLocks noGrp="1"/>
          </p:cNvSpPr>
          <p:nvPr>
            <p:ph idx="1"/>
          </p:nvPr>
        </p:nvSpPr>
        <p:spPr/>
        <p:txBody>
          <a:bodyPr>
            <a:normAutofit/>
          </a:bodyPr>
          <a:lstStyle/>
          <a:p>
            <a:pPr algn="just"/>
            <a:r>
              <a:rPr lang="it-IT" sz="3200" dirty="0"/>
              <a:t>Lo specifico modello di condivisione della funzione pubblica prefigurato dal richiamato art. 55 è però riservato in via esclusiva agli enti che rientrano nel perimetro definito dall’art. 4 CTS</a:t>
            </a:r>
          </a:p>
        </p:txBody>
      </p:sp>
      <p:sp>
        <p:nvSpPr>
          <p:cNvPr id="4" name="Segnaposto numero diapositiva 3">
            <a:extLst>
              <a:ext uri="{FF2B5EF4-FFF2-40B4-BE49-F238E27FC236}">
                <a16:creationId xmlns:a16="http://schemas.microsoft.com/office/drawing/2014/main" id="{B08B02BD-951E-966C-7811-5935164BB382}"/>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31</a:t>
            </a:fld>
            <a:endParaRPr lang="it-IT"/>
          </a:p>
        </p:txBody>
      </p:sp>
    </p:spTree>
    <p:extLst>
      <p:ext uri="{BB962C8B-B14F-4D97-AF65-F5344CB8AC3E}">
        <p14:creationId xmlns:p14="http://schemas.microsoft.com/office/powerpoint/2010/main" val="3369648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DB2893-3482-2A7A-6B81-3FA436D6AF9D}"/>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3D8C1FF6-0A87-16AA-F5E9-C8F52F72250E}"/>
              </a:ext>
            </a:extLst>
          </p:cNvPr>
          <p:cNvSpPr>
            <a:spLocks noGrp="1"/>
          </p:cNvSpPr>
          <p:nvPr>
            <p:ph idx="1"/>
          </p:nvPr>
        </p:nvSpPr>
        <p:spPr>
          <a:xfrm>
            <a:off x="2589212" y="948907"/>
            <a:ext cx="8915400" cy="4962316"/>
          </a:xfrm>
        </p:spPr>
        <p:txBody>
          <a:bodyPr>
            <a:normAutofit/>
          </a:bodyPr>
          <a:lstStyle/>
          <a:p>
            <a:pPr algn="just"/>
            <a:r>
              <a:rPr lang="it-IT" sz="2400" dirty="0"/>
              <a:t>2.3.– Risulta quindi pertinente, salvo quanto si chiarirà di seguito, la censura del ricorrente che prefigura una violazione della competenza statale in materia di ordinamento civile: in effetti, qualora la norma impugnata mirasse al coinvolgimento anche di ogni forma di cooperativa di comunità nelle attività previste dall’art. 55 CTS si verificherebbe, come appunto rileva il ricorso statale, un’indebita omologazione di tali cooperative agli ETS, «i quali, invece, così come tassativamente elencati, sono gli unici soggetti legittimati, secondo la normativa statale di riferimento, a partecipare attivamente alla programmazione statale degli interventi di utilità sociale».</a:t>
            </a:r>
          </a:p>
        </p:txBody>
      </p:sp>
      <p:sp>
        <p:nvSpPr>
          <p:cNvPr id="4" name="Segnaposto numero diapositiva 3">
            <a:extLst>
              <a:ext uri="{FF2B5EF4-FFF2-40B4-BE49-F238E27FC236}">
                <a16:creationId xmlns:a16="http://schemas.microsoft.com/office/drawing/2014/main" id="{D7BA2C7A-5451-19E2-761B-40E70BC77E91}"/>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32</a:t>
            </a:fld>
            <a:endParaRPr lang="it-IT"/>
          </a:p>
        </p:txBody>
      </p:sp>
    </p:spTree>
    <p:extLst>
      <p:ext uri="{BB962C8B-B14F-4D97-AF65-F5344CB8AC3E}">
        <p14:creationId xmlns:p14="http://schemas.microsoft.com/office/powerpoint/2010/main" val="31450497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D816FA-910B-E378-0DC6-13FC15E50E13}"/>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6EC766DF-A148-D0D9-4E2E-6CA35B6F0A18}"/>
              </a:ext>
            </a:extLst>
          </p:cNvPr>
          <p:cNvSpPr>
            <a:spLocks noGrp="1"/>
          </p:cNvSpPr>
          <p:nvPr>
            <p:ph idx="1"/>
          </p:nvPr>
        </p:nvSpPr>
        <p:spPr/>
        <p:txBody>
          <a:bodyPr>
            <a:normAutofit/>
          </a:bodyPr>
          <a:lstStyle/>
          <a:p>
            <a:pPr algn="just"/>
            <a:r>
              <a:rPr lang="it-IT" sz="2800" dirty="0"/>
              <a:t>2.3.1.– Tuttavia, va rilevato che la legge reg. Umbria n. 2 del 2019 non contiene, in nessuna sua disposizione, un’espressa qualificazione delle cooperative di comunità come ETS.</a:t>
            </a:r>
          </a:p>
        </p:txBody>
      </p:sp>
      <p:sp>
        <p:nvSpPr>
          <p:cNvPr id="4" name="Segnaposto numero diapositiva 3">
            <a:extLst>
              <a:ext uri="{FF2B5EF4-FFF2-40B4-BE49-F238E27FC236}">
                <a16:creationId xmlns:a16="http://schemas.microsoft.com/office/drawing/2014/main" id="{80B12E27-EC34-E35E-5537-4B07FC7629D6}"/>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33</a:t>
            </a:fld>
            <a:endParaRPr lang="it-IT"/>
          </a:p>
        </p:txBody>
      </p:sp>
    </p:spTree>
    <p:extLst>
      <p:ext uri="{BB962C8B-B14F-4D97-AF65-F5344CB8AC3E}">
        <p14:creationId xmlns:p14="http://schemas.microsoft.com/office/powerpoint/2010/main" val="6292889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C36A1D-1B97-EFD0-3E03-C4B2CDE07072}"/>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4DD689A9-F774-FA1A-9CE6-436ADD5D7FF0}"/>
              </a:ext>
            </a:extLst>
          </p:cNvPr>
          <p:cNvSpPr>
            <a:spLocks noGrp="1"/>
          </p:cNvSpPr>
          <p:nvPr>
            <p:ph idx="1"/>
          </p:nvPr>
        </p:nvSpPr>
        <p:spPr/>
        <p:txBody>
          <a:bodyPr/>
          <a:lstStyle/>
          <a:p>
            <a:r>
              <a:rPr lang="it-IT" dirty="0"/>
              <a:t>Un altro modo di perseguimento dell’interesse pubblico:</a:t>
            </a:r>
          </a:p>
          <a:p>
            <a:r>
              <a:rPr lang="it-IT" dirty="0"/>
              <a:t>Le fondazioni </a:t>
            </a:r>
            <a:r>
              <a:rPr lang="it-IT"/>
              <a:t>di partecipazione</a:t>
            </a:r>
          </a:p>
        </p:txBody>
      </p:sp>
    </p:spTree>
    <p:extLst>
      <p:ext uri="{BB962C8B-B14F-4D97-AF65-F5344CB8AC3E}">
        <p14:creationId xmlns:p14="http://schemas.microsoft.com/office/powerpoint/2010/main" val="27897669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C28326-F853-B6EB-23A4-634CB211EBE2}"/>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4716D8AC-C68D-3C31-A321-7D8DF69B9821}"/>
              </a:ext>
            </a:extLst>
          </p:cNvPr>
          <p:cNvSpPr>
            <a:spLocks noGrp="1"/>
          </p:cNvSpPr>
          <p:nvPr>
            <p:ph idx="1"/>
          </p:nvPr>
        </p:nvSpPr>
        <p:spPr/>
        <p:txBody>
          <a:bodyPr>
            <a:normAutofit lnSpcReduction="10000"/>
          </a:bodyPr>
          <a:lstStyle/>
          <a:p>
            <a:pPr algn="just"/>
            <a:r>
              <a:rPr lang="it-IT" dirty="0"/>
              <a:t>Le fondazioni, in particolare quelle cd. di partecipazione, sono entità di carattere volontario, espressione della volontà del fondatore di destinazione del patrimonio ad una specifica attività.</a:t>
            </a:r>
          </a:p>
          <a:p>
            <a:pPr algn="just"/>
            <a:r>
              <a:rPr lang="it-IT" dirty="0"/>
              <a:t>Regolate in via generale dagli artt. 14 e ss del c.c. non:</a:t>
            </a:r>
          </a:p>
          <a:p>
            <a:pPr algn="just"/>
            <a:r>
              <a:rPr lang="it-IT" dirty="0"/>
              <a:t>Sono sottoposte alle norme sulla trasparenza;</a:t>
            </a:r>
          </a:p>
          <a:p>
            <a:pPr algn="just"/>
            <a:r>
              <a:rPr lang="it-IT" dirty="0"/>
              <a:t>Sulla nozione di pubblica amministrazione.</a:t>
            </a:r>
          </a:p>
          <a:p>
            <a:pPr algn="just"/>
            <a:r>
              <a:rPr lang="it-IT" dirty="0"/>
              <a:t>Sono, pertanto, un duttile strumento per il perseguimento della attività dell’amministrazione</a:t>
            </a:r>
          </a:p>
        </p:txBody>
      </p:sp>
    </p:spTree>
    <p:extLst>
      <p:ext uri="{BB962C8B-B14F-4D97-AF65-F5344CB8AC3E}">
        <p14:creationId xmlns:p14="http://schemas.microsoft.com/office/powerpoint/2010/main" val="2308346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DFECD0-5D76-935A-FD48-574A7AA28F3B}"/>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9427C269-043D-4A5F-55E7-6C16A3026C92}"/>
              </a:ext>
            </a:extLst>
          </p:cNvPr>
          <p:cNvSpPr>
            <a:spLocks noGrp="1"/>
          </p:cNvSpPr>
          <p:nvPr>
            <p:ph idx="1"/>
          </p:nvPr>
        </p:nvSpPr>
        <p:spPr/>
        <p:txBody>
          <a:bodyPr/>
          <a:lstStyle/>
          <a:p>
            <a:pPr algn="just"/>
            <a:r>
              <a:rPr lang="it-IT" dirty="0"/>
              <a:t>Il problema dei sussidi alla fondazioni e l’applicazione dell’art. 12 della legge nr. 241 del 1990</a:t>
            </a:r>
          </a:p>
        </p:txBody>
      </p:sp>
    </p:spTree>
    <p:extLst>
      <p:ext uri="{BB962C8B-B14F-4D97-AF65-F5344CB8AC3E}">
        <p14:creationId xmlns:p14="http://schemas.microsoft.com/office/powerpoint/2010/main" val="15543993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2B1E58-4F36-5C7B-8E45-22DAE46FC664}"/>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A589B48E-1750-FF8D-9E7A-EBB6D61E2BD6}"/>
              </a:ext>
            </a:extLst>
          </p:cNvPr>
          <p:cNvSpPr>
            <a:spLocks noGrp="1"/>
          </p:cNvSpPr>
          <p:nvPr>
            <p:ph idx="1"/>
          </p:nvPr>
        </p:nvSpPr>
        <p:spPr/>
        <p:txBody>
          <a:bodyPr/>
          <a:lstStyle/>
          <a:p>
            <a:pPr algn="just"/>
            <a:r>
              <a:rPr lang="it-IT" dirty="0"/>
              <a:t>Corte dei conti, Sezione Regionale di Controllo per il Piemonte, Pronuncia specifica n. 133/2018, consente il versamento di contributi</a:t>
            </a:r>
          </a:p>
        </p:txBody>
      </p:sp>
    </p:spTree>
    <p:extLst>
      <p:ext uri="{BB962C8B-B14F-4D97-AF65-F5344CB8AC3E}">
        <p14:creationId xmlns:p14="http://schemas.microsoft.com/office/powerpoint/2010/main" val="25124064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E79C68-1301-B8CE-39E9-AFC18F76E1E8}"/>
              </a:ext>
            </a:extLst>
          </p:cNvPr>
          <p:cNvSpPr>
            <a:spLocks noGrp="1"/>
          </p:cNvSpPr>
          <p:nvPr>
            <p:ph type="title"/>
          </p:nvPr>
        </p:nvSpPr>
        <p:spPr>
          <a:xfrm>
            <a:off x="649224" y="2158301"/>
            <a:ext cx="10341864" cy="2724595"/>
          </a:xfrm>
        </p:spPr>
        <p:txBody>
          <a:bodyPr>
            <a:normAutofit/>
          </a:bodyPr>
          <a:lstStyle/>
          <a:p>
            <a:r>
              <a:rPr lang="it-IT" dirty="0"/>
              <a:t>Corte dei conti, Sezione Regionale di Controllo per la Lombardia, delibera n. 322/2018</a:t>
            </a:r>
          </a:p>
        </p:txBody>
      </p:sp>
      <p:sp>
        <p:nvSpPr>
          <p:cNvPr id="3" name="Segnaposto contenuto 2">
            <a:extLst>
              <a:ext uri="{FF2B5EF4-FFF2-40B4-BE49-F238E27FC236}">
                <a16:creationId xmlns:a16="http://schemas.microsoft.com/office/drawing/2014/main" id="{B0F60141-E339-085B-E383-BEB7D9DFB275}"/>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27257220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1AF5D8-EEC6-9732-B4F6-A177CFBB0320}"/>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F47F406C-3168-B7E8-429F-77DBFEC30B06}"/>
              </a:ext>
            </a:extLst>
          </p:cNvPr>
          <p:cNvSpPr>
            <a:spLocks noGrp="1"/>
          </p:cNvSpPr>
          <p:nvPr>
            <p:ph idx="1"/>
          </p:nvPr>
        </p:nvSpPr>
        <p:spPr/>
        <p:txBody>
          <a:bodyPr>
            <a:normAutofit fontScale="77500" lnSpcReduction="20000"/>
          </a:bodyPr>
          <a:lstStyle/>
          <a:p>
            <a:pPr algn="just"/>
            <a:r>
              <a:rPr lang="it-IT" dirty="0"/>
              <a:t>● gli enti pubblici, nell'esercizio della propria discrezionalità, possono decidere di corrispondere finanziamenti a soggetti privati nella misura in cui questo sia </a:t>
            </a:r>
            <a:r>
              <a:rPr lang="it-IT" dirty="0">
                <a:highlight>
                  <a:srgbClr val="FFFF00"/>
                </a:highlight>
              </a:rPr>
              <a:t>ritenuto necessario al perseguimento delle proprie finalità istituzionali;</a:t>
            </a:r>
          </a:p>
          <a:p>
            <a:pPr algn="just"/>
            <a:endParaRPr lang="it-IT" dirty="0"/>
          </a:p>
          <a:p>
            <a:pPr algn="just"/>
            <a:r>
              <a:rPr lang="it-IT" dirty="0"/>
              <a:t>● la facoltà degli enti pubblici soci di attribuire benefici patrimoniali a soggetti privati in ragione dell'interesse pubblico indirettamente perseguito rimane, tuttavia, subordinata alle </a:t>
            </a:r>
            <a:r>
              <a:rPr lang="it-IT" u="sng" dirty="0"/>
              <a:t>prescrizioni richieste dai principi contabili </a:t>
            </a:r>
            <a:r>
              <a:rPr lang="it-IT" dirty="0"/>
              <a:t>per garantire la corretta gestione delle risorse pubbliche;</a:t>
            </a:r>
          </a:p>
          <a:p>
            <a:pPr algn="just"/>
            <a:endParaRPr lang="it-IT" dirty="0"/>
          </a:p>
          <a:p>
            <a:pPr algn="just"/>
            <a:r>
              <a:rPr lang="it-IT" dirty="0"/>
              <a:t>● </a:t>
            </a:r>
            <a:r>
              <a:rPr lang="it-IT" dirty="0">
                <a:highlight>
                  <a:srgbClr val="FFFF00"/>
                </a:highlight>
              </a:rPr>
              <a:t>il finanziamento deve, tuttavia essere configurato in modo tale da escludere un ripiano delle perdite di un ente privato</a:t>
            </a:r>
            <a:r>
              <a:rPr lang="it-IT" dirty="0"/>
              <a:t>. Particolare cautela dovrà essere posta nella verifica della corrispondenza dell'entità del contributo all'effettiva utilità conseguita dalla comunità locale attraverso la fruizione del servizio.</a:t>
            </a:r>
          </a:p>
        </p:txBody>
      </p:sp>
    </p:spTree>
    <p:extLst>
      <p:ext uri="{BB962C8B-B14F-4D97-AF65-F5344CB8AC3E}">
        <p14:creationId xmlns:p14="http://schemas.microsoft.com/office/powerpoint/2010/main" val="2062503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FE74D6-3321-69AC-CDA2-24DFE1D4D4E8}"/>
              </a:ext>
            </a:extLst>
          </p:cNvPr>
          <p:cNvSpPr>
            <a:spLocks noGrp="1"/>
          </p:cNvSpPr>
          <p:nvPr>
            <p:ph type="title"/>
          </p:nvPr>
        </p:nvSpPr>
        <p:spPr>
          <a:xfrm>
            <a:off x="3602736" y="302069"/>
            <a:ext cx="12192000" cy="562075"/>
          </a:xfrm>
        </p:spPr>
        <p:txBody>
          <a:bodyPr>
            <a:normAutofit fontScale="90000"/>
          </a:bodyPr>
          <a:lstStyle/>
          <a:p>
            <a:r>
              <a:rPr lang="it-IT" dirty="0"/>
              <a:t>Il 113</a:t>
            </a:r>
          </a:p>
        </p:txBody>
      </p:sp>
      <p:sp>
        <p:nvSpPr>
          <p:cNvPr id="3" name="Segnaposto contenuto 2">
            <a:extLst>
              <a:ext uri="{FF2B5EF4-FFF2-40B4-BE49-F238E27FC236}">
                <a16:creationId xmlns:a16="http://schemas.microsoft.com/office/drawing/2014/main" id="{6BA18288-E0F7-29FE-1625-56CC896A2791}"/>
              </a:ext>
            </a:extLst>
          </p:cNvPr>
          <p:cNvSpPr>
            <a:spLocks noGrp="1"/>
          </p:cNvSpPr>
          <p:nvPr>
            <p:ph idx="1"/>
          </p:nvPr>
        </p:nvSpPr>
        <p:spPr/>
        <p:txBody>
          <a:bodyPr>
            <a:normAutofit fontScale="77500" lnSpcReduction="20000"/>
          </a:bodyPr>
          <a:lstStyle/>
          <a:p>
            <a:pPr algn="just" fontAlgn="base"/>
            <a:r>
              <a:rPr lang="it-IT" b="0" i="0" dirty="0">
                <a:solidFill>
                  <a:srgbClr val="686868"/>
                </a:solidFill>
                <a:effectLst/>
                <a:latin typeface="Verdana" panose="020B0604030504040204" pitchFamily="34" charset="0"/>
              </a:rPr>
              <a:t>5. L'erogazione del servizio avviene secondo le discipline di settore e nel rispetto della normativa dell'Unione europea, con conferimento della titolarità del servizio:</a:t>
            </a:r>
          </a:p>
          <a:p>
            <a:pPr indent="338658" algn="just"/>
            <a:r>
              <a:rPr lang="it-IT" b="0" i="0" dirty="0">
                <a:solidFill>
                  <a:srgbClr val="686868"/>
                </a:solidFill>
                <a:effectLst/>
                <a:latin typeface="Verdana" panose="020B0604030504040204" pitchFamily="34" charset="0"/>
              </a:rPr>
              <a:t>a) a società di capitali individuate attraverso l'espletamento di gare con procedure ad evidenza pubblica;</a:t>
            </a:r>
          </a:p>
          <a:p>
            <a:pPr indent="338658" algn="just"/>
            <a:r>
              <a:rPr lang="it-IT" b="0" i="0" dirty="0">
                <a:solidFill>
                  <a:srgbClr val="686868"/>
                </a:solidFill>
                <a:effectLst/>
                <a:latin typeface="Verdana" panose="020B0604030504040204" pitchFamily="34" charset="0"/>
              </a:rPr>
              <a:t>b) a società a capitale misto pubblico privato nelle quali il socio privato venga scelto attraverso l'espletamento di gare con procedure ad evidenza pubblica che abbiano dato garanzia di rispetto delle norme interne e comunitarie in materia di concorrenza secondo le linee di indirizzo emanate dalle autorità competenti attraverso provvedimenti o circolari specifiche;</a:t>
            </a:r>
          </a:p>
          <a:p>
            <a:pPr indent="338658" algn="just"/>
            <a:r>
              <a:rPr lang="it-IT" b="0" i="0" dirty="0">
                <a:solidFill>
                  <a:srgbClr val="686868"/>
                </a:solidFill>
                <a:effectLst/>
                <a:latin typeface="Verdana" panose="020B0604030504040204" pitchFamily="34" charset="0"/>
              </a:rPr>
              <a:t>c) a società a capitale interamente pubblico a condizione che l'ente o gli enti pubblici titolari del capitale sociale esercitino sulla società un controllo analogo a quello esercitato sui propri servizi e che la società realizzi la parte più importante della propria attività con l'ente o gli enti pubblici che la controllano.</a:t>
            </a:r>
          </a:p>
          <a:p>
            <a:endParaRPr lang="it-IT" dirty="0"/>
          </a:p>
        </p:txBody>
      </p:sp>
    </p:spTree>
    <p:extLst>
      <p:ext uri="{BB962C8B-B14F-4D97-AF65-F5344CB8AC3E}">
        <p14:creationId xmlns:p14="http://schemas.microsoft.com/office/powerpoint/2010/main" val="31185612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2EC4F5-8BA1-0F5C-70D4-2AC54E6319E0}"/>
              </a:ext>
            </a:extLst>
          </p:cNvPr>
          <p:cNvSpPr>
            <a:spLocks noGrp="1"/>
          </p:cNvSpPr>
          <p:nvPr>
            <p:ph type="title"/>
          </p:nvPr>
        </p:nvSpPr>
        <p:spPr/>
        <p:txBody>
          <a:bodyPr>
            <a:normAutofit fontScale="90000"/>
          </a:bodyPr>
          <a:lstStyle/>
          <a:p>
            <a:r>
              <a:rPr lang="it-IT" dirty="0"/>
              <a:t>In particolare</a:t>
            </a:r>
          </a:p>
        </p:txBody>
      </p:sp>
      <p:sp>
        <p:nvSpPr>
          <p:cNvPr id="3" name="Segnaposto contenuto 2">
            <a:extLst>
              <a:ext uri="{FF2B5EF4-FFF2-40B4-BE49-F238E27FC236}">
                <a16:creationId xmlns:a16="http://schemas.microsoft.com/office/drawing/2014/main" id="{1C42FD59-5E1C-5861-8D43-F266E3E1347B}"/>
              </a:ext>
            </a:extLst>
          </p:cNvPr>
          <p:cNvSpPr>
            <a:spLocks noGrp="1"/>
          </p:cNvSpPr>
          <p:nvPr>
            <p:ph idx="1"/>
          </p:nvPr>
        </p:nvSpPr>
        <p:spPr/>
        <p:txBody>
          <a:bodyPr/>
          <a:lstStyle/>
          <a:p>
            <a:pPr algn="just"/>
            <a:r>
              <a:rPr lang="it-IT" dirty="0"/>
              <a:t>In caso di crisi numerose perplessità susciterebbe il sostegno pubblico, che figurerebbe come manifestazione del c.d. "divieto di soccorso finanziario", a sua volta declinazione del principio comunitario del "divieto di aiuti di stato", applicabile anche alle fondazioni per orientamento consolidato della giurisprudenza</a:t>
            </a:r>
          </a:p>
        </p:txBody>
      </p:sp>
    </p:spTree>
    <p:extLst>
      <p:ext uri="{BB962C8B-B14F-4D97-AF65-F5344CB8AC3E}">
        <p14:creationId xmlns:p14="http://schemas.microsoft.com/office/powerpoint/2010/main" val="39942181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035E2F-C007-0CBF-D093-B5A8CCA2B9AE}"/>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5E734FD6-0E8F-5484-DA46-9122A6161AF3}"/>
              </a:ext>
            </a:extLst>
          </p:cNvPr>
          <p:cNvSpPr>
            <a:spLocks noGrp="1"/>
          </p:cNvSpPr>
          <p:nvPr>
            <p:ph idx="1"/>
          </p:nvPr>
        </p:nvSpPr>
        <p:spPr/>
        <p:txBody>
          <a:bodyPr>
            <a:normAutofit lnSpcReduction="10000"/>
          </a:bodyPr>
          <a:lstStyle/>
          <a:p>
            <a:pPr algn="just"/>
            <a:r>
              <a:rPr lang="it-IT" dirty="0"/>
              <a:t>Pertanto emerge la legittimità di contributi in favore di soggetti privati, anche di fondazioni, ove questi esercitino funzioni e compiti rientranti nelle finalità dell'ente pubblico socio (o fondatore): riconosciuto l'interesse generale dell'attività, la natura pubblica o privata del soggetto che la svolge e che, in quanto tale, riceve il contributo risulta indifferente, posto che la stessa amministrazione pubblica opera ormai utilizzando, per molteplici fini, soggetti aventi natura privata.</a:t>
            </a:r>
          </a:p>
        </p:txBody>
      </p:sp>
    </p:spTree>
    <p:extLst>
      <p:ext uri="{BB962C8B-B14F-4D97-AF65-F5344CB8AC3E}">
        <p14:creationId xmlns:p14="http://schemas.microsoft.com/office/powerpoint/2010/main" val="15010270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036686-7F17-076B-667C-3907B9241E77}"/>
              </a:ext>
            </a:extLst>
          </p:cNvPr>
          <p:cNvSpPr>
            <a:spLocks noGrp="1"/>
          </p:cNvSpPr>
          <p:nvPr>
            <p:ph type="title"/>
          </p:nvPr>
        </p:nvSpPr>
        <p:spPr>
          <a:xfrm>
            <a:off x="1344168" y="1051877"/>
            <a:ext cx="12192000" cy="562075"/>
          </a:xfrm>
        </p:spPr>
        <p:txBody>
          <a:bodyPr>
            <a:normAutofit fontScale="90000"/>
          </a:bodyPr>
          <a:lstStyle/>
          <a:p>
            <a:r>
              <a:rPr lang="it-IT" dirty="0"/>
              <a:t>Gli obblighi di trasparenza e pubblicazione</a:t>
            </a:r>
          </a:p>
        </p:txBody>
      </p:sp>
      <p:sp>
        <p:nvSpPr>
          <p:cNvPr id="3" name="Segnaposto contenuto 2">
            <a:extLst>
              <a:ext uri="{FF2B5EF4-FFF2-40B4-BE49-F238E27FC236}">
                <a16:creationId xmlns:a16="http://schemas.microsoft.com/office/drawing/2014/main" id="{209D2EAF-78B0-BBC1-4B65-907C69D85AAA}"/>
              </a:ext>
            </a:extLst>
          </p:cNvPr>
          <p:cNvSpPr>
            <a:spLocks noGrp="1"/>
          </p:cNvSpPr>
          <p:nvPr>
            <p:ph idx="1"/>
          </p:nvPr>
        </p:nvSpPr>
        <p:spPr>
          <a:xfrm>
            <a:off x="719403" y="1792224"/>
            <a:ext cx="11137237" cy="4613107"/>
          </a:xfrm>
        </p:spPr>
        <p:txBody>
          <a:bodyPr>
            <a:normAutofit fontScale="62500" lnSpcReduction="20000"/>
          </a:bodyPr>
          <a:lstStyle/>
          <a:p>
            <a:pPr algn="just"/>
            <a:r>
              <a:rPr lang="it-IT" dirty="0"/>
              <a:t>Oltre alla p.a. erogante (dlgs 33 del 2013) vi sono norme che prevedono obblighi anche ai percettori.</a:t>
            </a:r>
          </a:p>
          <a:p>
            <a:pPr algn="just"/>
            <a:r>
              <a:rPr lang="it-IT" dirty="0"/>
              <a:t>Art. 1, comma 125 legge nr. 124 del 2017</a:t>
            </a:r>
          </a:p>
          <a:p>
            <a:pPr algn="just"/>
            <a:r>
              <a:rPr lang="it-IT" dirty="0"/>
              <a:t> A partire dall'esercizio finanziario 2018, i soggetti di cui al secondo periodo sono tenuti a pubblicare nei propri siti internet o analoghi portali digitali, entro il 30 giugno di ogni anno, le informazioni relative a sovvenzioni, sussidi, vantaggi, contributi o aiuti, in denaro o in natura, non aventi carattere generale e privi di natura corrispettiva, retributiva o risarcitoria, agli stessi effettivamente erogati nell'esercizio finanziario precedente dalle pubbliche amministrazioni di cui all'articolo 1, comma 2, del decreto legislativo 30 marzo 2001, n. 165 e dai soggetti di cui all'articolo 2-bis del decreto legislativo 14 marzo 2013, n. 33. Il presente comma si applica:</a:t>
            </a:r>
          </a:p>
          <a:p>
            <a:pPr algn="just"/>
            <a:r>
              <a:rPr lang="it-IT" dirty="0"/>
              <a:t>a) ai soggetti di cui all'articolo 13 della legge 8 luglio 1986, n. 349;</a:t>
            </a:r>
          </a:p>
          <a:p>
            <a:pPr algn="just"/>
            <a:r>
              <a:rPr lang="it-IT" dirty="0"/>
              <a:t>b) ai soggetti di cui all'articolo 137 del decreto legislativo 6 settembre 2005, n. 206;</a:t>
            </a:r>
          </a:p>
          <a:p>
            <a:pPr algn="just"/>
            <a:r>
              <a:rPr lang="it-IT" dirty="0">
                <a:highlight>
                  <a:srgbClr val="FFFF00"/>
                </a:highlight>
              </a:rPr>
              <a:t>c) alle associazioni, Onlus e fondazioni;</a:t>
            </a:r>
          </a:p>
          <a:p>
            <a:pPr algn="just"/>
            <a:r>
              <a:rPr lang="it-IT" dirty="0"/>
              <a:t>d) alle cooperative sociali che svolgono attività a favore degli stranieri di cui al decreto legislativo 25 luglio 1998, n. 286.</a:t>
            </a:r>
          </a:p>
        </p:txBody>
      </p:sp>
    </p:spTree>
    <p:extLst>
      <p:ext uri="{BB962C8B-B14F-4D97-AF65-F5344CB8AC3E}">
        <p14:creationId xmlns:p14="http://schemas.microsoft.com/office/powerpoint/2010/main" val="1475844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6AF09A-01E6-4216-BE2E-F6F7F8502A31}"/>
              </a:ext>
            </a:extLst>
          </p:cNvPr>
          <p:cNvSpPr>
            <a:spLocks noGrp="1"/>
          </p:cNvSpPr>
          <p:nvPr>
            <p:ph type="title"/>
          </p:nvPr>
        </p:nvSpPr>
        <p:spPr>
          <a:xfrm>
            <a:off x="3547872" y="562669"/>
            <a:ext cx="12192000" cy="562075"/>
          </a:xfrm>
        </p:spPr>
        <p:txBody>
          <a:bodyPr>
            <a:normAutofit/>
          </a:bodyPr>
          <a:lstStyle/>
          <a:p>
            <a:r>
              <a:rPr lang="it-IT" sz="1200" dirty="0"/>
              <a:t>Dlgs 201 del 2022, art. 2</a:t>
            </a:r>
          </a:p>
        </p:txBody>
      </p:sp>
      <p:sp>
        <p:nvSpPr>
          <p:cNvPr id="3" name="Segnaposto contenuto 2">
            <a:extLst>
              <a:ext uri="{FF2B5EF4-FFF2-40B4-BE49-F238E27FC236}">
                <a16:creationId xmlns:a16="http://schemas.microsoft.com/office/drawing/2014/main" id="{41D68BE4-B2B7-AFCD-1265-44D4A582A209}"/>
              </a:ext>
            </a:extLst>
          </p:cNvPr>
          <p:cNvSpPr>
            <a:spLocks noGrp="1"/>
          </p:cNvSpPr>
          <p:nvPr>
            <p:ph idx="1"/>
          </p:nvPr>
        </p:nvSpPr>
        <p:spPr/>
        <p:txBody>
          <a:bodyPr>
            <a:normAutofit fontScale="92500" lnSpcReduction="20000"/>
          </a:bodyPr>
          <a:lstStyle/>
          <a:p>
            <a:pPr algn="just"/>
            <a:r>
              <a:rPr lang="it-IT" b="0" i="0" dirty="0">
                <a:solidFill>
                  <a:srgbClr val="000000"/>
                </a:solidFill>
                <a:effectLst/>
                <a:highlight>
                  <a:srgbClr val="FFFF00"/>
                </a:highlight>
                <a:latin typeface="Verdana" panose="020B0604030504040204" pitchFamily="34" charset="0"/>
              </a:rPr>
              <a:t>«servizi di interesse economico generale di livello locale» o «servizi pubblici locali di rilevanza economica»</a:t>
            </a:r>
            <a:r>
              <a:rPr lang="it-IT" b="0" i="0" dirty="0">
                <a:solidFill>
                  <a:srgbClr val="000000"/>
                </a:solidFill>
                <a:effectLst/>
                <a:latin typeface="Verdana" panose="020B0604030504040204" pitchFamily="34" charset="0"/>
              </a:rPr>
              <a:t>: </a:t>
            </a:r>
          </a:p>
          <a:p>
            <a:pPr algn="just"/>
            <a:r>
              <a:rPr lang="it-IT" b="0" i="0" dirty="0">
                <a:solidFill>
                  <a:srgbClr val="000000"/>
                </a:solidFill>
                <a:effectLst/>
                <a:latin typeface="Verdana" panose="020B0604030504040204" pitchFamily="34" charset="0"/>
              </a:rPr>
              <a:t>i servizi erogati o suscettibili di essere erogati dietro corrispettivo economico su un mercato, che non sarebbero svolti senza un intervento pubblico o sarebbero svolti a condizioni differenti in termini di accessibilità fisica ed economica, continuità, non discriminazione, qualità e sicurezza, che sono previsti dalla legge o che gli enti locali, nell'ambito delle proprie competenze, ritengono necessari per assicurare la soddisfazione dei bisogni delle comunità locali, così da garantire l'omogeneità dello sviluppo e la coesione sociale;</a:t>
            </a:r>
            <a:endParaRPr lang="it-IT" dirty="0"/>
          </a:p>
        </p:txBody>
      </p:sp>
    </p:spTree>
    <p:extLst>
      <p:ext uri="{BB962C8B-B14F-4D97-AF65-F5344CB8AC3E}">
        <p14:creationId xmlns:p14="http://schemas.microsoft.com/office/powerpoint/2010/main" val="2850094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43DA1F-7991-AE56-DC59-66805CB3E2E9}"/>
              </a:ext>
            </a:extLst>
          </p:cNvPr>
          <p:cNvSpPr>
            <a:spLocks noGrp="1"/>
          </p:cNvSpPr>
          <p:nvPr>
            <p:ph type="title"/>
          </p:nvPr>
        </p:nvSpPr>
        <p:spPr/>
        <p:txBody>
          <a:bodyPr>
            <a:normAutofit fontScale="90000"/>
          </a:bodyPr>
          <a:lstStyle/>
          <a:p>
            <a:endParaRPr lang="it-IT"/>
          </a:p>
        </p:txBody>
      </p:sp>
      <p:sp>
        <p:nvSpPr>
          <p:cNvPr id="3" name="Segnaposto contenuto 2">
            <a:extLst>
              <a:ext uri="{FF2B5EF4-FFF2-40B4-BE49-F238E27FC236}">
                <a16:creationId xmlns:a16="http://schemas.microsoft.com/office/drawing/2014/main" id="{35C017F1-4076-4D58-9077-6CA82E9FB289}"/>
              </a:ext>
            </a:extLst>
          </p:cNvPr>
          <p:cNvSpPr>
            <a:spLocks noGrp="1"/>
          </p:cNvSpPr>
          <p:nvPr>
            <p:ph idx="1"/>
          </p:nvPr>
        </p:nvSpPr>
        <p:spPr/>
        <p:txBody>
          <a:bodyPr/>
          <a:lstStyle/>
          <a:p>
            <a:pPr algn="just"/>
            <a:r>
              <a:rPr lang="it-IT" b="0" i="0" dirty="0">
                <a:solidFill>
                  <a:srgbClr val="000000"/>
                </a:solidFill>
                <a:effectLst/>
                <a:highlight>
                  <a:srgbClr val="FFFF00"/>
                </a:highlight>
                <a:latin typeface="Verdana" panose="020B0604030504040204" pitchFamily="34" charset="0"/>
              </a:rPr>
              <a:t>«servizi di interesse economico generale di livello locale a rete» o «servizi pubblici locali a rete»: </a:t>
            </a:r>
          </a:p>
          <a:p>
            <a:pPr algn="just"/>
            <a:r>
              <a:rPr lang="it-IT" b="0" i="0" dirty="0">
                <a:solidFill>
                  <a:srgbClr val="000000"/>
                </a:solidFill>
                <a:effectLst/>
                <a:latin typeface="Verdana" panose="020B0604030504040204" pitchFamily="34" charset="0"/>
              </a:rPr>
              <a:t>i servizi di interesse economico generale di livello locale che sono suscettibili di essere organizzati tramite reti strutturali o collegamenti funzionali necessari tra le sedi di produzione o di svolgimento della prestazione oggetto di servizio, sottoposti a regolazione ad opera di un'autorità indipendente</a:t>
            </a:r>
            <a:endParaRPr lang="it-IT" dirty="0"/>
          </a:p>
        </p:txBody>
      </p:sp>
    </p:spTree>
    <p:extLst>
      <p:ext uri="{BB962C8B-B14F-4D97-AF65-F5344CB8AC3E}">
        <p14:creationId xmlns:p14="http://schemas.microsoft.com/office/powerpoint/2010/main" val="929333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D47093C-37E8-A1C3-591F-1093AE894A58}"/>
              </a:ext>
            </a:extLst>
          </p:cNvPr>
          <p:cNvSpPr>
            <a:spLocks noGrp="1"/>
          </p:cNvSpPr>
          <p:nvPr>
            <p:ph idx="1"/>
          </p:nvPr>
        </p:nvSpPr>
        <p:spPr/>
        <p:txBody>
          <a:bodyPr>
            <a:normAutofit fontScale="77500" lnSpcReduction="20000"/>
          </a:bodyPr>
          <a:lstStyle/>
          <a:p>
            <a:pPr algn="just">
              <a:spcAft>
                <a:spcPts val="133"/>
              </a:spcAft>
            </a:pPr>
            <a:r>
              <a:rPr lang="it-IT" sz="3600" dirty="0">
                <a:solidFill>
                  <a:srgbClr val="000000"/>
                </a:solidFill>
                <a:latin typeface="Verdana" panose="020B0604030504040204" pitchFamily="34" charset="0"/>
              </a:rPr>
              <a:t>Art. 3.</a:t>
            </a:r>
            <a:r>
              <a:rPr lang="it-IT" sz="3600" b="0" dirty="0">
                <a:solidFill>
                  <a:srgbClr val="000000"/>
                </a:solidFill>
                <a:latin typeface="Verdana" panose="020B0604030504040204" pitchFamily="34" charset="0"/>
              </a:rPr>
              <a:t> </a:t>
            </a:r>
            <a:r>
              <a:rPr lang="it-IT" sz="3600" dirty="0">
                <a:solidFill>
                  <a:srgbClr val="000000"/>
                </a:solidFill>
                <a:latin typeface="Verdana" panose="020B0604030504040204" pitchFamily="34" charset="0"/>
              </a:rPr>
              <a:t>Princìpi generali del servizio pubblico locale</a:t>
            </a:r>
            <a:r>
              <a:rPr lang="it-IT" b="0" i="0" dirty="0">
                <a:solidFill>
                  <a:srgbClr val="000000"/>
                </a:solidFill>
                <a:effectLst/>
                <a:latin typeface="Verdana" panose="020B0604030504040204" pitchFamily="34" charset="0"/>
              </a:rPr>
              <a:t>2. L'istituzione, la regolazione e la gestione dei servizi pubblici di interesse economico generale di livello locale rispondono a principi di concorrenza, sussidiarietà, anche orizzontale, efficienza nella gestione, efficacia nella soddisfazione dei bisogni dei cittadini, sviluppo sostenibile, produzione di servizi quantitativamente e qualitativamente adeguati, applicazione di tariffe orientate a costi efficienti, promozione di investimenti in innovazione tecnologica, proporzionalità e adeguatezza della durata, trasparenza sulle scelte compiute dalle amministrazioni e sui risultati delle gestioni.</a:t>
            </a:r>
          </a:p>
          <a:p>
            <a:pPr algn="just">
              <a:spcAft>
                <a:spcPts val="133"/>
              </a:spcAft>
            </a:pPr>
            <a:endParaRPr lang="it-IT" b="0" i="0" dirty="0">
              <a:solidFill>
                <a:srgbClr val="000000"/>
              </a:solidFill>
              <a:effectLst/>
              <a:latin typeface="Verdana" panose="020B0604030504040204" pitchFamily="34" charset="0"/>
            </a:endParaRPr>
          </a:p>
          <a:p>
            <a:pPr algn="just">
              <a:spcAft>
                <a:spcPts val="133"/>
              </a:spcAft>
            </a:pPr>
            <a:r>
              <a:rPr lang="it-IT" b="0" i="0" dirty="0">
                <a:solidFill>
                  <a:srgbClr val="000000"/>
                </a:solidFill>
                <a:effectLst/>
                <a:latin typeface="Verdana" panose="020B0604030504040204" pitchFamily="34" charset="0"/>
              </a:rPr>
              <a:t>3. Nell'organizzazione e nella erogazione dei servizi di interesse economico generale di livello locale è assicurata la centralità del cittadino e dell'utente, anche favorendo forme di partecipazione attiva.</a:t>
            </a:r>
          </a:p>
          <a:p>
            <a:endParaRPr lang="it-IT" dirty="0"/>
          </a:p>
        </p:txBody>
      </p:sp>
    </p:spTree>
    <p:extLst>
      <p:ext uri="{BB962C8B-B14F-4D97-AF65-F5344CB8AC3E}">
        <p14:creationId xmlns:p14="http://schemas.microsoft.com/office/powerpoint/2010/main" val="670289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714AD2D-159C-9048-C1A0-31E553132514}"/>
              </a:ext>
            </a:extLst>
          </p:cNvPr>
          <p:cNvSpPr>
            <a:spLocks noGrp="1"/>
          </p:cNvSpPr>
          <p:nvPr>
            <p:ph idx="1"/>
          </p:nvPr>
        </p:nvSpPr>
        <p:spPr/>
        <p:txBody>
          <a:bodyPr/>
          <a:lstStyle/>
          <a:p>
            <a:pPr algn="just"/>
            <a:r>
              <a:rPr lang="it-IT" b="1" i="0" dirty="0">
                <a:solidFill>
                  <a:srgbClr val="000000"/>
                </a:solidFill>
                <a:effectLst/>
                <a:latin typeface="Verdana" panose="020B0604030504040204" pitchFamily="34" charset="0"/>
              </a:rPr>
              <a:t>Art. 6.</a:t>
            </a:r>
            <a:r>
              <a:rPr lang="it-IT" b="0" i="0" dirty="0">
                <a:solidFill>
                  <a:srgbClr val="000000"/>
                </a:solidFill>
                <a:effectLst/>
                <a:latin typeface="Verdana" panose="020B0604030504040204" pitchFamily="34" charset="0"/>
              </a:rPr>
              <a:t> </a:t>
            </a:r>
            <a:r>
              <a:rPr lang="it-IT" b="1" i="0" dirty="0">
                <a:solidFill>
                  <a:srgbClr val="000000"/>
                </a:solidFill>
                <a:effectLst/>
                <a:latin typeface="Verdana" panose="020B0604030504040204" pitchFamily="34" charset="0"/>
              </a:rPr>
              <a:t>Distinzione tra funzioni di regolazione e gestione nell'assetto organizzativo degli enti locali. Incompatibilità e inconferibilità</a:t>
            </a:r>
            <a:endParaRPr lang="it-IT" dirty="0"/>
          </a:p>
        </p:txBody>
      </p:sp>
    </p:spTree>
    <p:extLst>
      <p:ext uri="{BB962C8B-B14F-4D97-AF65-F5344CB8AC3E}">
        <p14:creationId xmlns:p14="http://schemas.microsoft.com/office/powerpoint/2010/main" val="3157306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6D7CF2-E4E2-930F-DA81-7539557BF0D4}"/>
              </a:ext>
            </a:extLst>
          </p:cNvPr>
          <p:cNvSpPr>
            <a:spLocks noGrp="1"/>
          </p:cNvSpPr>
          <p:nvPr>
            <p:ph type="title"/>
          </p:nvPr>
        </p:nvSpPr>
        <p:spPr/>
        <p:txBody>
          <a:bodyPr>
            <a:normAutofit fontScale="90000"/>
          </a:bodyPr>
          <a:lstStyle/>
          <a:p>
            <a:r>
              <a:rPr lang="it-IT" b="1" i="0" dirty="0">
                <a:solidFill>
                  <a:srgbClr val="000000"/>
                </a:solidFill>
                <a:effectLst/>
                <a:latin typeface="Verdana" panose="020B0604030504040204" pitchFamily="34" charset="0"/>
              </a:rPr>
              <a:t>Art. 14.</a:t>
            </a:r>
            <a:r>
              <a:rPr lang="it-IT" b="0" i="0" dirty="0">
                <a:solidFill>
                  <a:srgbClr val="000000"/>
                </a:solidFill>
                <a:effectLst/>
                <a:latin typeface="Verdana" panose="020B0604030504040204" pitchFamily="34" charset="0"/>
              </a:rPr>
              <a:t> </a:t>
            </a:r>
            <a:r>
              <a:rPr lang="it-IT" b="1" i="0" dirty="0">
                <a:solidFill>
                  <a:srgbClr val="000000"/>
                </a:solidFill>
                <a:effectLst/>
                <a:latin typeface="Verdana" panose="020B0604030504040204" pitchFamily="34" charset="0"/>
              </a:rPr>
              <a:t>Scelta della modalità di gestione del servizio pubblico locale</a:t>
            </a:r>
            <a:endParaRPr lang="it-IT" dirty="0"/>
          </a:p>
        </p:txBody>
      </p:sp>
      <p:sp>
        <p:nvSpPr>
          <p:cNvPr id="3" name="Segnaposto contenuto 2">
            <a:extLst>
              <a:ext uri="{FF2B5EF4-FFF2-40B4-BE49-F238E27FC236}">
                <a16:creationId xmlns:a16="http://schemas.microsoft.com/office/drawing/2014/main" id="{5786A88D-AA62-DC2B-D01F-0A2A4AED9CF4}"/>
              </a:ext>
            </a:extLst>
          </p:cNvPr>
          <p:cNvSpPr>
            <a:spLocks noGrp="1"/>
          </p:cNvSpPr>
          <p:nvPr>
            <p:ph idx="1"/>
          </p:nvPr>
        </p:nvSpPr>
        <p:spPr/>
        <p:txBody>
          <a:bodyPr>
            <a:normAutofit fontScale="70000" lnSpcReduction="20000"/>
          </a:bodyPr>
          <a:lstStyle/>
          <a:p>
            <a:pPr algn="just">
              <a:spcAft>
                <a:spcPts val="133"/>
              </a:spcAft>
            </a:pPr>
            <a:r>
              <a:rPr lang="it-IT" b="0" i="0" dirty="0">
                <a:solidFill>
                  <a:srgbClr val="000000"/>
                </a:solidFill>
                <a:effectLst/>
                <a:latin typeface="Verdana" panose="020B0604030504040204" pitchFamily="34" charset="0"/>
              </a:rPr>
              <a:t>1. ………., l'ente locale e gli altri enti competenti, nelle ipotesi in cui ritengono che il perseguimento dell'interesse pubblico debba essere assicurato affidando il servizio pubblico a un singolo operatore o a un numero limitato di operatori, provvedono all'organizzazione del servizio mediante una delle seguenti modalità di gestione:</a:t>
            </a:r>
          </a:p>
          <a:p>
            <a:pPr indent="338658" algn="just">
              <a:spcAft>
                <a:spcPts val="133"/>
              </a:spcAft>
            </a:pPr>
            <a:r>
              <a:rPr lang="it-IT" b="0" i="0" dirty="0">
                <a:solidFill>
                  <a:srgbClr val="000000"/>
                </a:solidFill>
                <a:effectLst/>
                <a:latin typeface="Verdana" panose="020B0604030504040204" pitchFamily="34" charset="0"/>
              </a:rPr>
              <a:t>a) affidamento a terzi mediante procedura a evidenza pubblica, secondo le modalità previste dal dall'articolo 15, nel rispetto del diritto dell'Unione europea;</a:t>
            </a:r>
          </a:p>
          <a:p>
            <a:pPr indent="338658" algn="just">
              <a:spcAft>
                <a:spcPts val="133"/>
              </a:spcAft>
            </a:pPr>
            <a:r>
              <a:rPr lang="it-IT" b="0" i="0" dirty="0">
                <a:solidFill>
                  <a:srgbClr val="000000"/>
                </a:solidFill>
                <a:effectLst/>
                <a:latin typeface="Verdana" panose="020B0604030504040204" pitchFamily="34" charset="0"/>
              </a:rPr>
              <a:t>b) affidamento a società mista, secondo le modalità previste dall'articolo 16, nel rispetto del diritto dell'Unione europea;</a:t>
            </a:r>
          </a:p>
          <a:p>
            <a:pPr indent="338658" algn="just">
              <a:spcAft>
                <a:spcPts val="133"/>
              </a:spcAft>
            </a:pPr>
            <a:r>
              <a:rPr lang="it-IT" b="0" i="0" dirty="0">
                <a:solidFill>
                  <a:srgbClr val="000000"/>
                </a:solidFill>
                <a:effectLst/>
                <a:latin typeface="Verdana" panose="020B0604030504040204" pitchFamily="34" charset="0"/>
              </a:rPr>
              <a:t>c) affidamento a società in house, nei limiti fissati dal diritto dell'Unione europea, secondo le modalità previste dall'articolo 17;</a:t>
            </a:r>
          </a:p>
          <a:p>
            <a:pPr indent="338658" algn="just">
              <a:spcAft>
                <a:spcPts val="133"/>
              </a:spcAft>
            </a:pPr>
            <a:r>
              <a:rPr lang="it-IT" b="0" i="0" dirty="0">
                <a:solidFill>
                  <a:srgbClr val="000000"/>
                </a:solidFill>
                <a:effectLst/>
                <a:latin typeface="Verdana" panose="020B0604030504040204" pitchFamily="34" charset="0"/>
              </a:rPr>
              <a:t>d) </a:t>
            </a:r>
            <a:r>
              <a:rPr lang="it-IT" b="0" dirty="0">
                <a:solidFill>
                  <a:srgbClr val="000000"/>
                </a:solidFill>
                <a:latin typeface="Verdana" panose="020B0604030504040204" pitchFamily="34" charset="0"/>
              </a:rPr>
              <a:t>limitatamente ai servizi diversi da quelli a rete, gestione in economia o mediante aziende speciali di cui all'</a:t>
            </a:r>
            <a:r>
              <a:rPr lang="it-IT" b="0" dirty="0">
                <a:solidFill>
                  <a:srgbClr val="000000"/>
                </a:solidFill>
                <a:latin typeface="Verdana" panose="020B0604030504040204" pitchFamily="34" charset="0"/>
                <a:hlinkClick r:id="rId2">
                  <a:extLst>
                    <a:ext uri="{A12FA001-AC4F-418D-AE19-62706E023703}">
                      <ahyp:hlinkClr xmlns:ahyp="http://schemas.microsoft.com/office/drawing/2018/hyperlinkcolor" val="tx"/>
                    </a:ext>
                  </a:extLst>
                </a:hlinkClick>
              </a:rPr>
              <a:t>articolo 114 del testo unico delle leggi sull'ordinamento degli enti locali di cui al decreto legislativo n. 267 del 2000</a:t>
            </a:r>
            <a:r>
              <a:rPr lang="it-IT" b="0" dirty="0">
                <a:solidFill>
                  <a:srgbClr val="000000"/>
                </a:solidFill>
                <a:latin typeface="Verdana" panose="020B0604030504040204" pitchFamily="34" charset="0"/>
              </a:rPr>
              <a:t>.</a:t>
            </a:r>
          </a:p>
          <a:p>
            <a:endParaRPr lang="it-IT" dirty="0"/>
          </a:p>
        </p:txBody>
      </p:sp>
    </p:spTree>
    <p:extLst>
      <p:ext uri="{BB962C8B-B14F-4D97-AF65-F5344CB8AC3E}">
        <p14:creationId xmlns:p14="http://schemas.microsoft.com/office/powerpoint/2010/main" val="379287610"/>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3958</Words>
  <Application>Microsoft Office PowerPoint</Application>
  <PresentationFormat>Widescreen</PresentationFormat>
  <Paragraphs>137</Paragraphs>
  <Slides>42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42</vt:i4>
      </vt:variant>
    </vt:vector>
  </HeadingPairs>
  <TitlesOfParts>
    <vt:vector size="49" baseType="lpstr">
      <vt:lpstr>Aptos</vt:lpstr>
      <vt:lpstr>Arial</vt:lpstr>
      <vt:lpstr>Calibri</vt:lpstr>
      <vt:lpstr>Titillium Web</vt:lpstr>
      <vt:lpstr>Verdana</vt:lpstr>
      <vt:lpstr>Wingdings</vt:lpstr>
      <vt:lpstr>1_Tema di Office</vt:lpstr>
      <vt:lpstr>Argomenti: Rapporti tra gli Enti Territoriali e le proprie Aziende di Gestione dei Servizi Pubblici Le modalità di gestione del servizio pubblico locale L’autoproduzione La gestione tramite lo strumento privatistico Le società Le fondazioni di partecipazione </vt:lpstr>
      <vt:lpstr>Le modalità di gestione del servizio pubblico locale</vt:lpstr>
      <vt:lpstr>Abrogato art. 112 del TUEL</vt:lpstr>
      <vt:lpstr>Il 113</vt:lpstr>
      <vt:lpstr>Dlgs 201 del 2022, art. 2</vt:lpstr>
      <vt:lpstr>Presentazione standard di PowerPoint</vt:lpstr>
      <vt:lpstr>Presentazione standard di PowerPoint</vt:lpstr>
      <vt:lpstr>Presentazione standard di PowerPoint</vt:lpstr>
      <vt:lpstr>Art. 14. Scelta della modalità di gestione del servizio pubblico locale</vt:lpstr>
      <vt:lpstr>Presentazione standard di PowerPoint</vt:lpstr>
      <vt:lpstr>Art. 18. Rapporti di partenariato con gli enti del Terzo settore</vt:lpstr>
      <vt:lpstr>Gli enti del terzo settore</vt:lpstr>
      <vt:lpstr>In positivo</vt:lpstr>
      <vt:lpstr>In negativo</vt:lpstr>
      <vt:lpstr>Gli affidamenti</vt:lpstr>
      <vt:lpstr>Art. 56. Convenzioni  </vt:lpstr>
      <vt:lpstr>Presentazione standard di PowerPoint</vt:lpstr>
      <vt:lpstr>Parere 2018 CdS</vt:lpstr>
      <vt:lpstr>Presentazione standard di PowerPoint</vt:lpstr>
      <vt:lpstr>Presentazione standard di PowerPoint</vt:lpstr>
      <vt:lpstr>Presentazione standard di PowerPoint</vt:lpstr>
      <vt:lpstr>ACCREDITAMENTO</vt:lpstr>
      <vt:lpstr>Presentazione standard di PowerPoint</vt:lpstr>
      <vt:lpstr>LA GRATUITA’</vt:lpstr>
      <vt:lpstr>Presentazione standard di PowerPoint</vt:lpstr>
      <vt:lpstr>Eventuale legislazione regionale</vt:lpstr>
      <vt:lpstr>Regione Umbria</vt:lpstr>
      <vt:lpstr>Presentazione standard di PowerPoint</vt:lpstr>
      <vt:lpstr>Estratto della motivazione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Corte dei conti, Sezione Regionale di Controllo per la Lombardia, delibera n. 322/2018</vt:lpstr>
      <vt:lpstr>Presentazione standard di PowerPoint</vt:lpstr>
      <vt:lpstr>In particolare</vt:lpstr>
      <vt:lpstr>Presentazione standard di PowerPoint</vt:lpstr>
      <vt:lpstr>Gli obblighi di trasparenza e pubblicazione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Catalano Marco</dc:creator>
  <cp:lastModifiedBy>Catalano Marco</cp:lastModifiedBy>
  <cp:revision>2</cp:revision>
  <dcterms:created xsi:type="dcterms:W3CDTF">2025-05-27T14:28:47Z</dcterms:created>
  <dcterms:modified xsi:type="dcterms:W3CDTF">2025-06-13T14:03:05Z</dcterms:modified>
</cp:coreProperties>
</file>