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70" r:id="rId3"/>
    <p:sldId id="271" r:id="rId4"/>
    <p:sldId id="272" r:id="rId5"/>
    <p:sldId id="273" r:id="rId6"/>
    <p:sldId id="274" r:id="rId7"/>
    <p:sldId id="275" r:id="rId8"/>
    <p:sldId id="276" r:id="rId9"/>
    <p:sldId id="277" r:id="rId10"/>
    <p:sldId id="278" r:id="rId11"/>
    <p:sldId id="279" r:id="rId1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479C83-88B8-4E61-861D-11DA703E60B1}" v="5" dt="2025-06-10T08:02:58.6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2" d="100"/>
          <a:sy n="112" d="100"/>
        </p:scale>
        <p:origin x="4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talano Marco" userId="91b57f96-32c2-4d5e-8986-a6574697bb07" providerId="ADAL" clId="{81479C83-88B8-4E61-861D-11DA703E60B1}"/>
    <pc:docChg chg="undo custSel addSld delSld modSld">
      <pc:chgData name="Catalano Marco" userId="91b57f96-32c2-4d5e-8986-a6574697bb07" providerId="ADAL" clId="{81479C83-88B8-4E61-861D-11DA703E60B1}" dt="2025-06-10T08:05:02.693" v="200" actId="255"/>
      <pc:docMkLst>
        <pc:docMk/>
      </pc:docMkLst>
      <pc:sldChg chg="modSp new mod">
        <pc:chgData name="Catalano Marco" userId="91b57f96-32c2-4d5e-8986-a6574697bb07" providerId="ADAL" clId="{81479C83-88B8-4E61-861D-11DA703E60B1}" dt="2025-06-10T07:49:24.805" v="3"/>
        <pc:sldMkLst>
          <pc:docMk/>
          <pc:sldMk cId="1563593680" sldId="271"/>
        </pc:sldMkLst>
        <pc:spChg chg="mod">
          <ac:chgData name="Catalano Marco" userId="91b57f96-32c2-4d5e-8986-a6574697bb07" providerId="ADAL" clId="{81479C83-88B8-4E61-861D-11DA703E60B1}" dt="2025-06-10T07:49:24.805" v="3"/>
          <ac:spMkLst>
            <pc:docMk/>
            <pc:sldMk cId="1563593680" sldId="271"/>
            <ac:spMk id="2" creationId="{338D3541-84D5-63EE-EFF1-D3A0089156C9}"/>
          </ac:spMkLst>
        </pc:spChg>
      </pc:sldChg>
      <pc:sldChg chg="del">
        <pc:chgData name="Catalano Marco" userId="91b57f96-32c2-4d5e-8986-a6574697bb07" providerId="ADAL" clId="{81479C83-88B8-4E61-861D-11DA703E60B1}" dt="2025-06-10T07:49:11.201" v="0" actId="47"/>
        <pc:sldMkLst>
          <pc:docMk/>
          <pc:sldMk cId="1280153302" sldId="272"/>
        </pc:sldMkLst>
      </pc:sldChg>
      <pc:sldChg chg="modSp new mod">
        <pc:chgData name="Catalano Marco" userId="91b57f96-32c2-4d5e-8986-a6574697bb07" providerId="ADAL" clId="{81479C83-88B8-4E61-861D-11DA703E60B1}" dt="2025-06-10T07:51:09.715" v="11"/>
        <pc:sldMkLst>
          <pc:docMk/>
          <pc:sldMk cId="4182434556" sldId="272"/>
        </pc:sldMkLst>
        <pc:spChg chg="mod">
          <ac:chgData name="Catalano Marco" userId="91b57f96-32c2-4d5e-8986-a6574697bb07" providerId="ADAL" clId="{81479C83-88B8-4E61-861D-11DA703E60B1}" dt="2025-06-10T07:51:09.715" v="11"/>
          <ac:spMkLst>
            <pc:docMk/>
            <pc:sldMk cId="4182434556" sldId="272"/>
            <ac:spMk id="2" creationId="{452F82BB-905C-C2D9-91EF-5F109309CE85}"/>
          </ac:spMkLst>
        </pc:spChg>
      </pc:sldChg>
      <pc:sldChg chg="del">
        <pc:chgData name="Catalano Marco" userId="91b57f96-32c2-4d5e-8986-a6574697bb07" providerId="ADAL" clId="{81479C83-88B8-4E61-861D-11DA703E60B1}" dt="2025-06-10T07:49:11.201" v="0" actId="47"/>
        <pc:sldMkLst>
          <pc:docMk/>
          <pc:sldMk cId="1366766712" sldId="273"/>
        </pc:sldMkLst>
      </pc:sldChg>
      <pc:sldChg chg="addSp delSp modSp new mod">
        <pc:chgData name="Catalano Marco" userId="91b57f96-32c2-4d5e-8986-a6574697bb07" providerId="ADAL" clId="{81479C83-88B8-4E61-861D-11DA703E60B1}" dt="2025-06-10T07:52:31.024" v="23" actId="21"/>
        <pc:sldMkLst>
          <pc:docMk/>
          <pc:sldMk cId="3323063589" sldId="273"/>
        </pc:sldMkLst>
        <pc:spChg chg="add del mod">
          <ac:chgData name="Catalano Marco" userId="91b57f96-32c2-4d5e-8986-a6574697bb07" providerId="ADAL" clId="{81479C83-88B8-4E61-861D-11DA703E60B1}" dt="2025-06-10T07:52:31.024" v="23" actId="21"/>
          <ac:spMkLst>
            <pc:docMk/>
            <pc:sldMk cId="3323063589" sldId="273"/>
            <ac:spMk id="2" creationId="{0F9FC689-A98A-898E-4F60-D85A1CBB9208}"/>
          </ac:spMkLst>
        </pc:spChg>
        <pc:spChg chg="add mod">
          <ac:chgData name="Catalano Marco" userId="91b57f96-32c2-4d5e-8986-a6574697bb07" providerId="ADAL" clId="{81479C83-88B8-4E61-861D-11DA703E60B1}" dt="2025-06-10T07:51:55.303" v="15"/>
          <ac:spMkLst>
            <pc:docMk/>
            <pc:sldMk cId="3323063589" sldId="273"/>
            <ac:spMk id="3" creationId="{1D3625A7-94B3-D663-CC65-DC770990CCCD}"/>
          </ac:spMkLst>
        </pc:spChg>
      </pc:sldChg>
      <pc:sldChg chg="modSp new mod">
        <pc:chgData name="Catalano Marco" userId="91b57f96-32c2-4d5e-8986-a6574697bb07" providerId="ADAL" clId="{81479C83-88B8-4E61-861D-11DA703E60B1}" dt="2025-06-10T07:53:01.863" v="29" actId="21"/>
        <pc:sldMkLst>
          <pc:docMk/>
          <pc:sldMk cId="583876614" sldId="274"/>
        </pc:sldMkLst>
        <pc:spChg chg="mod">
          <ac:chgData name="Catalano Marco" userId="91b57f96-32c2-4d5e-8986-a6574697bb07" providerId="ADAL" clId="{81479C83-88B8-4E61-861D-11DA703E60B1}" dt="2025-06-10T07:53:01.863" v="29" actId="21"/>
          <ac:spMkLst>
            <pc:docMk/>
            <pc:sldMk cId="583876614" sldId="274"/>
            <ac:spMk id="2" creationId="{EFEB51FB-A8CE-0247-6DB1-2E6CBAAF0E12}"/>
          </ac:spMkLst>
        </pc:spChg>
      </pc:sldChg>
      <pc:sldChg chg="del">
        <pc:chgData name="Catalano Marco" userId="91b57f96-32c2-4d5e-8986-a6574697bb07" providerId="ADAL" clId="{81479C83-88B8-4E61-861D-11DA703E60B1}" dt="2025-06-10T07:49:11.201" v="0" actId="47"/>
        <pc:sldMkLst>
          <pc:docMk/>
          <pc:sldMk cId="1841889625" sldId="274"/>
        </pc:sldMkLst>
      </pc:sldChg>
      <pc:sldChg chg="del">
        <pc:chgData name="Catalano Marco" userId="91b57f96-32c2-4d5e-8986-a6574697bb07" providerId="ADAL" clId="{81479C83-88B8-4E61-861D-11DA703E60B1}" dt="2025-06-10T07:49:11.201" v="0" actId="47"/>
        <pc:sldMkLst>
          <pc:docMk/>
          <pc:sldMk cId="2418792919" sldId="275"/>
        </pc:sldMkLst>
      </pc:sldChg>
      <pc:sldChg chg="addSp delSp modSp new mod">
        <pc:chgData name="Catalano Marco" userId="91b57f96-32c2-4d5e-8986-a6574697bb07" providerId="ADAL" clId="{81479C83-88B8-4E61-861D-11DA703E60B1}" dt="2025-06-10T08:02:58.680" v="144" actId="12084"/>
        <pc:sldMkLst>
          <pc:docMk/>
          <pc:sldMk cId="4108326257" sldId="275"/>
        </pc:sldMkLst>
        <pc:spChg chg="add del mod">
          <ac:chgData name="Catalano Marco" userId="91b57f96-32c2-4d5e-8986-a6574697bb07" providerId="ADAL" clId="{81479C83-88B8-4E61-861D-11DA703E60B1}" dt="2025-06-10T08:02:58.680" v="144" actId="12084"/>
          <ac:spMkLst>
            <pc:docMk/>
            <pc:sldMk cId="4108326257" sldId="275"/>
            <ac:spMk id="2" creationId="{56DE5447-767B-1073-9AED-E8FD48C1356E}"/>
          </ac:spMkLst>
        </pc:spChg>
        <pc:graphicFrameChg chg="add mod">
          <ac:chgData name="Catalano Marco" userId="91b57f96-32c2-4d5e-8986-a6574697bb07" providerId="ADAL" clId="{81479C83-88B8-4E61-861D-11DA703E60B1}" dt="2025-06-10T08:02:50.363" v="143" actId="12084"/>
          <ac:graphicFrameMkLst>
            <pc:docMk/>
            <pc:sldMk cId="4108326257" sldId="275"/>
            <ac:graphicFrameMk id="3" creationId="{B4F0298B-2201-D2E7-BC5E-BDDF6A8683CD}"/>
          </ac:graphicFrameMkLst>
        </pc:graphicFrameChg>
      </pc:sldChg>
      <pc:sldChg chg="modSp new mod">
        <pc:chgData name="Catalano Marco" userId="91b57f96-32c2-4d5e-8986-a6574697bb07" providerId="ADAL" clId="{81479C83-88B8-4E61-861D-11DA703E60B1}" dt="2025-06-10T08:03:30.127" v="147" actId="123"/>
        <pc:sldMkLst>
          <pc:docMk/>
          <pc:sldMk cId="1221292609" sldId="276"/>
        </pc:sldMkLst>
        <pc:spChg chg="mod">
          <ac:chgData name="Catalano Marco" userId="91b57f96-32c2-4d5e-8986-a6574697bb07" providerId="ADAL" clId="{81479C83-88B8-4E61-861D-11DA703E60B1}" dt="2025-06-10T08:03:30.127" v="147" actId="123"/>
          <ac:spMkLst>
            <pc:docMk/>
            <pc:sldMk cId="1221292609" sldId="276"/>
            <ac:spMk id="2" creationId="{0FF0FEFA-5EDB-17BC-AD2B-701D5685378F}"/>
          </ac:spMkLst>
        </pc:spChg>
      </pc:sldChg>
      <pc:sldChg chg="del">
        <pc:chgData name="Catalano Marco" userId="91b57f96-32c2-4d5e-8986-a6574697bb07" providerId="ADAL" clId="{81479C83-88B8-4E61-861D-11DA703E60B1}" dt="2025-06-10T07:49:11.201" v="0" actId="47"/>
        <pc:sldMkLst>
          <pc:docMk/>
          <pc:sldMk cId="2460721919" sldId="276"/>
        </pc:sldMkLst>
      </pc:sldChg>
      <pc:sldChg chg="modSp new mod">
        <pc:chgData name="Catalano Marco" userId="91b57f96-32c2-4d5e-8986-a6574697bb07" providerId="ADAL" clId="{81479C83-88B8-4E61-861D-11DA703E60B1}" dt="2025-06-10T08:04:09.770" v="188" actId="20577"/>
        <pc:sldMkLst>
          <pc:docMk/>
          <pc:sldMk cId="2751452482" sldId="277"/>
        </pc:sldMkLst>
        <pc:spChg chg="mod">
          <ac:chgData name="Catalano Marco" userId="91b57f96-32c2-4d5e-8986-a6574697bb07" providerId="ADAL" clId="{81479C83-88B8-4E61-861D-11DA703E60B1}" dt="2025-06-10T08:04:09.770" v="188" actId="20577"/>
          <ac:spMkLst>
            <pc:docMk/>
            <pc:sldMk cId="2751452482" sldId="277"/>
            <ac:spMk id="2" creationId="{FE3A7032-52DD-070D-84F8-DB74A8208B39}"/>
          </ac:spMkLst>
        </pc:spChg>
      </pc:sldChg>
      <pc:sldChg chg="modSp new mod">
        <pc:chgData name="Catalano Marco" userId="91b57f96-32c2-4d5e-8986-a6574697bb07" providerId="ADAL" clId="{81479C83-88B8-4E61-861D-11DA703E60B1}" dt="2025-06-10T08:04:34.171" v="195" actId="255"/>
        <pc:sldMkLst>
          <pc:docMk/>
          <pc:sldMk cId="442802556" sldId="278"/>
        </pc:sldMkLst>
        <pc:spChg chg="mod">
          <ac:chgData name="Catalano Marco" userId="91b57f96-32c2-4d5e-8986-a6574697bb07" providerId="ADAL" clId="{81479C83-88B8-4E61-861D-11DA703E60B1}" dt="2025-06-10T08:04:34.171" v="195" actId="255"/>
          <ac:spMkLst>
            <pc:docMk/>
            <pc:sldMk cId="442802556" sldId="278"/>
            <ac:spMk id="2" creationId="{BFC45B64-1F99-DE57-7041-60C2316CAF45}"/>
          </ac:spMkLst>
        </pc:spChg>
      </pc:sldChg>
      <pc:sldChg chg="modSp new mod">
        <pc:chgData name="Catalano Marco" userId="91b57f96-32c2-4d5e-8986-a6574697bb07" providerId="ADAL" clId="{81479C83-88B8-4E61-861D-11DA703E60B1}" dt="2025-06-10T08:05:02.693" v="200" actId="255"/>
        <pc:sldMkLst>
          <pc:docMk/>
          <pc:sldMk cId="3212125018" sldId="279"/>
        </pc:sldMkLst>
        <pc:spChg chg="mod">
          <ac:chgData name="Catalano Marco" userId="91b57f96-32c2-4d5e-8986-a6574697bb07" providerId="ADAL" clId="{81479C83-88B8-4E61-861D-11DA703E60B1}" dt="2025-06-10T08:05:02.693" v="200" actId="255"/>
          <ac:spMkLst>
            <pc:docMk/>
            <pc:sldMk cId="3212125018" sldId="279"/>
            <ac:spMk id="2" creationId="{4C8F1547-F639-421B-963A-AA67B17E11AC}"/>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DECEFC5-5F5E-910C-A671-0FEACC5745D4}"/>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2E3E3B19-8A63-C655-2FFD-57B0452ED0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68E79BB7-BABA-052E-57F1-01404E1E89EE}"/>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5" name="Segnaposto piè di pagina 4">
            <a:extLst>
              <a:ext uri="{FF2B5EF4-FFF2-40B4-BE49-F238E27FC236}">
                <a16:creationId xmlns:a16="http://schemas.microsoft.com/office/drawing/2014/main" id="{16ACAA26-1042-1610-007B-BC2C6C91AA73}"/>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82C97899-D7DB-57EB-BDF0-CE066C5D0F65}"/>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pic>
        <p:nvPicPr>
          <p:cNvPr id="7" name="Immagine 6">
            <a:extLst>
              <a:ext uri="{FF2B5EF4-FFF2-40B4-BE49-F238E27FC236}">
                <a16:creationId xmlns:a16="http://schemas.microsoft.com/office/drawing/2014/main" id="{8E275C63-0126-D1AA-FC38-1190020AADA6}"/>
              </a:ext>
            </a:extLst>
          </p:cNvPr>
          <p:cNvPicPr>
            <a:picLocks noChangeAspect="1"/>
          </p:cNvPicPr>
          <p:nvPr userDrawn="1"/>
        </p:nvPicPr>
        <p:blipFill>
          <a:blip r:embed="rId2"/>
          <a:stretch>
            <a:fillRect/>
          </a:stretch>
        </p:blipFill>
        <p:spPr>
          <a:xfrm>
            <a:off x="4753989" y="304149"/>
            <a:ext cx="1539807" cy="537878"/>
          </a:xfrm>
          <a:prstGeom prst="rect">
            <a:avLst/>
          </a:prstGeom>
        </p:spPr>
      </p:pic>
    </p:spTree>
    <p:extLst>
      <p:ext uri="{BB962C8B-B14F-4D97-AF65-F5344CB8AC3E}">
        <p14:creationId xmlns:p14="http://schemas.microsoft.com/office/powerpoint/2010/main" val="3489917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BD715A3-4FDD-1748-B82E-347C5311411F}"/>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3" name="Segnaposto piè di pagina 2">
            <a:extLst>
              <a:ext uri="{FF2B5EF4-FFF2-40B4-BE49-F238E27FC236}">
                <a16:creationId xmlns:a16="http://schemas.microsoft.com/office/drawing/2014/main" id="{409E8A85-D778-5CC1-3B91-7CFF34CAFC23}"/>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4" name="Segnaposto numero diapositiva 3">
            <a:extLst>
              <a:ext uri="{FF2B5EF4-FFF2-40B4-BE49-F238E27FC236}">
                <a16:creationId xmlns:a16="http://schemas.microsoft.com/office/drawing/2014/main" id="{07800E57-C0C0-5892-C31E-BEC552653FB4}"/>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3092035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FD8025-2E2E-2268-A847-C3AAA7C071B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F0C5F39-0EE5-C20A-208B-094FC3C9B5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94619D67-D7B4-DF0A-4F9E-38B0BB8B69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E3D9D21A-6FC2-41C3-4229-23FA219F70EC}"/>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6" name="Segnaposto piè di pagina 5">
            <a:extLst>
              <a:ext uri="{FF2B5EF4-FFF2-40B4-BE49-F238E27FC236}">
                <a16:creationId xmlns:a16="http://schemas.microsoft.com/office/drawing/2014/main" id="{B76E40F8-469A-E42A-E274-8A6D06C4F88E}"/>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D3B46ABD-CB2E-956A-6FF0-B4E22F0D600D}"/>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202283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6F3C3F-A097-D7ED-1D1A-DC1436DEDB1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2F4112DE-9363-1614-0B7C-47C8BB992C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3129FDBF-2ABF-CF18-BE63-43F5C4C0CE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35340FF0-2E5B-6654-DC4E-F4D8525CF51C}"/>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6" name="Segnaposto piè di pagina 5">
            <a:extLst>
              <a:ext uri="{FF2B5EF4-FFF2-40B4-BE49-F238E27FC236}">
                <a16:creationId xmlns:a16="http://schemas.microsoft.com/office/drawing/2014/main" id="{C02037B2-D8FA-48FB-E1A7-0C7E0303CBD4}"/>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926C5A40-9396-72EA-F92B-2A052BCF778C}"/>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37616179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6B52AF-D24D-0BDE-76AE-DE0170548A32}"/>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3F8608DC-DEAE-9812-01D8-A1317CA1712A}"/>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D2F1F1C-8EEF-C8AF-8644-B968A11219E4}"/>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5" name="Segnaposto piè di pagina 4">
            <a:extLst>
              <a:ext uri="{FF2B5EF4-FFF2-40B4-BE49-F238E27FC236}">
                <a16:creationId xmlns:a16="http://schemas.microsoft.com/office/drawing/2014/main" id="{7879D953-5E8B-F068-EF22-D494B3BC0466}"/>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B0B75887-0319-6B85-CD07-DFDF10BB74E2}"/>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4197899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EEAC12B6-4734-0F1B-CB74-E0995A929C2A}"/>
              </a:ext>
            </a:extLst>
          </p:cNvPr>
          <p:cNvSpPr>
            <a:spLocks noGrp="1"/>
          </p:cNvSpPr>
          <p:nvPr>
            <p:ph type="title" orient="vert"/>
          </p:nvPr>
        </p:nvSpPr>
        <p:spPr>
          <a:xfrm>
            <a:off x="8724900" y="365125"/>
            <a:ext cx="2628900" cy="5811838"/>
          </a:xfrm>
          <a:prstGeom prst="rect">
            <a:avLst/>
          </a:prstGeo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93455CE-97FE-10EA-F619-5FF73EC1E294}"/>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6AF392B-E23D-F0A8-4F4D-EDA91A6E02AF}"/>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5" name="Segnaposto piè di pagina 4">
            <a:extLst>
              <a:ext uri="{FF2B5EF4-FFF2-40B4-BE49-F238E27FC236}">
                <a16:creationId xmlns:a16="http://schemas.microsoft.com/office/drawing/2014/main" id="{0F48C206-FA80-AB0A-2773-FA3D26A13573}"/>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B0EBF43A-7680-EF8C-2423-7DF51E9018F3}"/>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1649790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6EF9EB-B005-9B1C-EE1B-7EA94F7E2C54}"/>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Tree>
    <p:extLst>
      <p:ext uri="{BB962C8B-B14F-4D97-AF65-F5344CB8AC3E}">
        <p14:creationId xmlns:p14="http://schemas.microsoft.com/office/powerpoint/2010/main" val="1086652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6E0259-8F1B-52A0-C4C2-359A73EB1187}"/>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Tree>
    <p:extLst>
      <p:ext uri="{BB962C8B-B14F-4D97-AF65-F5344CB8AC3E}">
        <p14:creationId xmlns:p14="http://schemas.microsoft.com/office/powerpoint/2010/main" val="3266527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492D4E6-B19C-5B26-41FB-DB3AB638EAA0}"/>
              </a:ext>
            </a:extLst>
          </p:cNvPr>
          <p:cNvSpPr>
            <a:spLocks noGrp="1"/>
          </p:cNvSpPr>
          <p:nvPr>
            <p:ph idx="1"/>
          </p:nvPr>
        </p:nvSpPr>
        <p:spPr/>
        <p:txBody>
          <a:bodyPr/>
          <a:lstStyle/>
          <a:p>
            <a:pPr lvl="0"/>
            <a:endParaRPr lang="it-IT" dirty="0"/>
          </a:p>
        </p:txBody>
      </p:sp>
      <p:sp>
        <p:nvSpPr>
          <p:cNvPr id="4" name="Segnaposto data 3">
            <a:extLst>
              <a:ext uri="{FF2B5EF4-FFF2-40B4-BE49-F238E27FC236}">
                <a16:creationId xmlns:a16="http://schemas.microsoft.com/office/drawing/2014/main" id="{734848AA-BEB0-65F8-170C-89A80B61CAB2}"/>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5" name="Segnaposto piè di pagina 4">
            <a:extLst>
              <a:ext uri="{FF2B5EF4-FFF2-40B4-BE49-F238E27FC236}">
                <a16:creationId xmlns:a16="http://schemas.microsoft.com/office/drawing/2014/main" id="{E5C85F53-6237-75EC-EA20-7137CC388500}"/>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0853543B-37FD-2728-5BD3-4D35EF7B0991}"/>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pic>
        <p:nvPicPr>
          <p:cNvPr id="8" name="Immagine 7">
            <a:extLst>
              <a:ext uri="{FF2B5EF4-FFF2-40B4-BE49-F238E27FC236}">
                <a16:creationId xmlns:a16="http://schemas.microsoft.com/office/drawing/2014/main" id="{A99B55EE-6013-6E5C-0119-7C52F14BB6F7}"/>
              </a:ext>
            </a:extLst>
          </p:cNvPr>
          <p:cNvPicPr>
            <a:picLocks noChangeAspect="1"/>
          </p:cNvPicPr>
          <p:nvPr userDrawn="1"/>
        </p:nvPicPr>
        <p:blipFill rotWithShape="1">
          <a:blip r:embed="rId2"/>
          <a:srcRect l="5796" t="11430" r="7356" b="75270"/>
          <a:stretch/>
        </p:blipFill>
        <p:spPr>
          <a:xfrm>
            <a:off x="781455" y="136525"/>
            <a:ext cx="8845716" cy="762001"/>
          </a:xfrm>
          <a:prstGeom prst="rect">
            <a:avLst/>
          </a:prstGeom>
        </p:spPr>
      </p:pic>
      <p:pic>
        <p:nvPicPr>
          <p:cNvPr id="1028" name="Picture 4">
            <a:extLst>
              <a:ext uri="{FF2B5EF4-FFF2-40B4-BE49-F238E27FC236}">
                <a16:creationId xmlns:a16="http://schemas.microsoft.com/office/drawing/2014/main" id="{D20E2B73-7149-1599-7EC6-181BC91BB644}"/>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94158" y="224136"/>
            <a:ext cx="1307136" cy="4566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080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477579-EE1D-E3CA-4526-FAE602AE9977}"/>
              </a:ext>
            </a:extLst>
          </p:cNvPr>
          <p:cNvSpPr>
            <a:spLocks noGrp="1"/>
          </p:cNvSpPr>
          <p:nvPr>
            <p:ph type="title"/>
          </p:nvPr>
        </p:nvSpPr>
        <p:spPr>
          <a:xfrm>
            <a:off x="838200" y="365125"/>
            <a:ext cx="10515600" cy="1325563"/>
          </a:xfrm>
          <a:prstGeom prst="rect">
            <a:avLst/>
          </a:prstGeom>
        </p:spPr>
        <p:txBody>
          <a:bodyPr/>
          <a:lstStyle/>
          <a:p>
            <a:r>
              <a:rPr lang="it-IT" dirty="0"/>
              <a:t>Fare clic per modificare lo stile del titolo dello schema</a:t>
            </a:r>
          </a:p>
        </p:txBody>
      </p:sp>
      <p:sp>
        <p:nvSpPr>
          <p:cNvPr id="3" name="Segnaposto data 2">
            <a:extLst>
              <a:ext uri="{FF2B5EF4-FFF2-40B4-BE49-F238E27FC236}">
                <a16:creationId xmlns:a16="http://schemas.microsoft.com/office/drawing/2014/main" id="{C3EE8E33-C99F-E286-F34E-4EE9AF17DC7C}"/>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4" name="Segnaposto piè di pagina 3">
            <a:extLst>
              <a:ext uri="{FF2B5EF4-FFF2-40B4-BE49-F238E27FC236}">
                <a16:creationId xmlns:a16="http://schemas.microsoft.com/office/drawing/2014/main" id="{45A1EB40-C0A1-32CA-D2CE-68AFB49208D4}"/>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8B7074A7-2B91-DE0E-F822-40510AD53D42}"/>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pic>
        <p:nvPicPr>
          <p:cNvPr id="6" name="Immagine 5">
            <a:extLst>
              <a:ext uri="{FF2B5EF4-FFF2-40B4-BE49-F238E27FC236}">
                <a16:creationId xmlns:a16="http://schemas.microsoft.com/office/drawing/2014/main" id="{9B7DCF87-0A07-856C-320D-0A5190A35000}"/>
              </a:ext>
            </a:extLst>
          </p:cNvPr>
          <p:cNvPicPr>
            <a:picLocks noChangeAspect="1"/>
          </p:cNvPicPr>
          <p:nvPr userDrawn="1"/>
        </p:nvPicPr>
        <p:blipFill rotWithShape="1">
          <a:blip r:embed="rId2"/>
          <a:srcRect l="5796" t="11430" r="7356" b="75270"/>
          <a:stretch/>
        </p:blipFill>
        <p:spPr>
          <a:xfrm>
            <a:off x="838200" y="527224"/>
            <a:ext cx="8845716" cy="762001"/>
          </a:xfrm>
          <a:prstGeom prst="rect">
            <a:avLst/>
          </a:prstGeom>
        </p:spPr>
      </p:pic>
    </p:spTree>
    <p:extLst>
      <p:ext uri="{BB962C8B-B14F-4D97-AF65-F5344CB8AC3E}">
        <p14:creationId xmlns:p14="http://schemas.microsoft.com/office/powerpoint/2010/main" val="432093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9D9712-609B-54C4-1E16-AD2A153A667A}"/>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130B6B6-E5ED-932F-47E4-3BA4E9DF8CC7}"/>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4" name="Segnaposto piè di pagina 3">
            <a:extLst>
              <a:ext uri="{FF2B5EF4-FFF2-40B4-BE49-F238E27FC236}">
                <a16:creationId xmlns:a16="http://schemas.microsoft.com/office/drawing/2014/main" id="{028BC6CE-6FE3-0B28-A23C-19AD2D03F79F}"/>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17550E3B-2184-B07C-2019-4FE7A009E12E}"/>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3073191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C13E9C-675B-7A34-6D54-93EE451E254C}"/>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200EA5A8-414D-8E95-2E69-438630752E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E50D3BE5-9E70-DF30-3C20-882A2D7F341F}"/>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5" name="Segnaposto piè di pagina 4">
            <a:extLst>
              <a:ext uri="{FF2B5EF4-FFF2-40B4-BE49-F238E27FC236}">
                <a16:creationId xmlns:a16="http://schemas.microsoft.com/office/drawing/2014/main" id="{B3DDB350-DAC5-A944-369A-191B53CA590B}"/>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2B24809F-0746-05B8-66EC-C0D5B02A9BA4}"/>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074350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ED9D10-B95F-3916-E6BB-9B8E16ABA351}"/>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33327E3-00E2-A7F9-A8B8-DB06F0CB1BAA}"/>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D7FCEF6E-E5C4-9ACC-B2D3-AE816413766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25438F-A4F4-A41D-A4D8-56FF4FA16B16}"/>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6" name="Segnaposto piè di pagina 5">
            <a:extLst>
              <a:ext uri="{FF2B5EF4-FFF2-40B4-BE49-F238E27FC236}">
                <a16:creationId xmlns:a16="http://schemas.microsoft.com/office/drawing/2014/main" id="{2F0D4D0A-1E9A-1289-F5FF-E48465B12608}"/>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3D277753-5152-1F8B-5727-BDC889DBFB96}"/>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935365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F5EDDF-5BCD-2CFA-03A4-817A27936FB6}"/>
              </a:ext>
            </a:extLst>
          </p:cNvPr>
          <p:cNvSpPr>
            <a:spLocks noGrp="1"/>
          </p:cNvSpPr>
          <p:nvPr>
            <p:ph type="title"/>
          </p:nvPr>
        </p:nvSpPr>
        <p:spPr>
          <a:xfrm>
            <a:off x="839788" y="365125"/>
            <a:ext cx="10515600" cy="1325563"/>
          </a:xfrm>
          <a:prstGeom prst="rect">
            <a:avLst/>
          </a:prstGeo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B46C65C-A744-EAA6-EA66-546CC70374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9D5709F1-B266-D853-E2F0-FFABB055E8B9}"/>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6A2D2C-12EE-EEE4-8912-EC2D9C0985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484D6AC0-72D8-DC6B-43DF-88BBFA054D05}"/>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A2A45BB3-8420-77DD-474E-8362C6B5AC79}"/>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8" name="Segnaposto piè di pagina 7">
            <a:extLst>
              <a:ext uri="{FF2B5EF4-FFF2-40B4-BE49-F238E27FC236}">
                <a16:creationId xmlns:a16="http://schemas.microsoft.com/office/drawing/2014/main" id="{C5318EB1-CB89-0E71-5187-B418ECD48C97}"/>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9" name="Segnaposto numero diapositiva 8">
            <a:extLst>
              <a:ext uri="{FF2B5EF4-FFF2-40B4-BE49-F238E27FC236}">
                <a16:creationId xmlns:a16="http://schemas.microsoft.com/office/drawing/2014/main" id="{FC9574C2-97CB-2741-C409-B6AA4A1E0955}"/>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530321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A00B61-07D4-0D0C-E1AD-C78F3728F9E4}"/>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11838510-2507-3EB8-C75E-09EB42BE9948}"/>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4" name="Segnaposto piè di pagina 3">
            <a:extLst>
              <a:ext uri="{FF2B5EF4-FFF2-40B4-BE49-F238E27FC236}">
                <a16:creationId xmlns:a16="http://schemas.microsoft.com/office/drawing/2014/main" id="{237BE3B9-782D-2F7F-6E21-E3B224C775DB}"/>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7E5BE319-E9AB-862B-3843-8F24FD583047}"/>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607744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75304BD3-A9F5-D3BA-66A9-79E6654AE27C}"/>
              </a:ext>
            </a:extLst>
          </p:cNvPr>
          <p:cNvSpPr>
            <a:spLocks noGrp="1"/>
          </p:cNvSpPr>
          <p:nvPr>
            <p:ph type="body" idx="1"/>
          </p:nvPr>
        </p:nvSpPr>
        <p:spPr>
          <a:xfrm>
            <a:off x="838200" y="1825625"/>
            <a:ext cx="10515600" cy="1958435"/>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1800" dirty="0">
                <a:effectLst/>
                <a:latin typeface="Calibri" panose="020F0502020204030204" pitchFamily="34" charset="0"/>
                <a:ea typeface="Calibri" panose="020F0502020204030204" pitchFamily="34" charset="0"/>
              </a:rPr>
              <a:t>Corso di formazione manageriale</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1800" b="1" i="0" dirty="0">
                <a:solidFill>
                  <a:srgbClr val="49535D"/>
                </a:solidFill>
                <a:effectLst/>
                <a:latin typeface="Titillium Web" panose="00000500000000000000" pitchFamily="2" charset="0"/>
              </a:rPr>
              <a:t>RUP QUALIFIED PROJECT MANAGER</a:t>
            </a:r>
          </a:p>
          <a:p>
            <a:r>
              <a:rPr lang="it-IT" sz="1800" dirty="0">
                <a:effectLst/>
                <a:latin typeface="Calibri" panose="020F0502020204030204" pitchFamily="34" charset="0"/>
                <a:ea typeface="Calibri" panose="020F0502020204030204" pitchFamily="34" charset="0"/>
              </a:rPr>
              <a:t>  </a:t>
            </a:r>
          </a:p>
          <a:p>
            <a:r>
              <a:rPr lang="it-IT" sz="1800" dirty="0">
                <a:effectLst/>
                <a:latin typeface="Calibri" panose="020F0502020204030204" pitchFamily="34" charset="0"/>
                <a:ea typeface="Calibri" panose="020F0502020204030204" pitchFamily="34" charset="0"/>
              </a:rPr>
              <a:t>MODULO 1 </a:t>
            </a:r>
          </a:p>
          <a:p>
            <a:r>
              <a:rPr lang="it-IT" sz="1800" dirty="0">
                <a:effectLst/>
                <a:latin typeface="Calibri" panose="020F0502020204030204" pitchFamily="34" charset="0"/>
                <a:ea typeface="Calibri" panose="020F0502020204030204" pitchFamily="34" charset="0"/>
              </a:rPr>
              <a:t>LA RIFORMA DEI CONTRATTI PUBBLICI</a:t>
            </a:r>
          </a:p>
        </p:txBody>
      </p:sp>
      <p:sp>
        <p:nvSpPr>
          <p:cNvPr id="7" name="Elaborazione 6">
            <a:extLst>
              <a:ext uri="{FF2B5EF4-FFF2-40B4-BE49-F238E27FC236}">
                <a16:creationId xmlns:a16="http://schemas.microsoft.com/office/drawing/2014/main" id="{E9C54220-0D96-7B14-E4D8-005E9C0E3519}"/>
              </a:ext>
            </a:extLst>
          </p:cNvPr>
          <p:cNvSpPr/>
          <p:nvPr userDrawn="1"/>
        </p:nvSpPr>
        <p:spPr>
          <a:xfrm>
            <a:off x="838200" y="365125"/>
            <a:ext cx="10436157" cy="1281113"/>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8" name="Immagine 7">
            <a:extLst>
              <a:ext uri="{FF2B5EF4-FFF2-40B4-BE49-F238E27FC236}">
                <a16:creationId xmlns:a16="http://schemas.microsoft.com/office/drawing/2014/main" id="{33FD774E-8B43-C396-0E40-28A7A583CB33}"/>
              </a:ext>
            </a:extLst>
          </p:cNvPr>
          <p:cNvPicPr>
            <a:picLocks noChangeAspect="1"/>
          </p:cNvPicPr>
          <p:nvPr userDrawn="1"/>
        </p:nvPicPr>
        <p:blipFill rotWithShape="1">
          <a:blip r:embed="rId17"/>
          <a:srcRect l="5796" t="11430" r="7356" b="75270"/>
          <a:stretch/>
        </p:blipFill>
        <p:spPr>
          <a:xfrm>
            <a:off x="437580" y="185738"/>
            <a:ext cx="10836777" cy="933518"/>
          </a:xfrm>
          <a:prstGeom prst="rect">
            <a:avLst/>
          </a:prstGeom>
        </p:spPr>
      </p:pic>
    </p:spTree>
    <p:extLst>
      <p:ext uri="{BB962C8B-B14F-4D97-AF65-F5344CB8AC3E}">
        <p14:creationId xmlns:p14="http://schemas.microsoft.com/office/powerpoint/2010/main" val="3895792595"/>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50" r:id="rId3"/>
    <p:sldLayoutId id="2147483660" r:id="rId4"/>
    <p:sldLayoutId id="2147483661"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2"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it-IT" sz="2000" kern="1200" dirty="0" smtClean="0">
          <a:solidFill>
            <a:schemeClr val="tx1"/>
          </a:solidFill>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onelegale.wolterskluwer.it/document/05AC00001789?pathId=4090e4bbc2a8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5756A7-38A3-030F-295F-1FA6CA90CE2C}"/>
              </a:ext>
            </a:extLst>
          </p:cNvPr>
          <p:cNvSpPr>
            <a:spLocks noGrp="1"/>
          </p:cNvSpPr>
          <p:nvPr>
            <p:ph type="ctrTitle"/>
          </p:nvPr>
        </p:nvSpPr>
        <p:spPr>
          <a:xfrm>
            <a:off x="1179871" y="2446867"/>
            <a:ext cx="9144000" cy="3876172"/>
          </a:xfrm>
        </p:spPr>
        <p:txBody>
          <a:bodyPr/>
          <a:lstStyle/>
          <a:p>
            <a:r>
              <a:rPr lang="it-IT" sz="6600" b="1" dirty="0">
                <a:effectLst>
                  <a:outerShdw blurRad="38100" dist="38100" dir="2700000" algn="tl">
                    <a:srgbClr val="000000">
                      <a:alpha val="43137"/>
                    </a:srgbClr>
                  </a:outerShdw>
                </a:effectLst>
              </a:rPr>
              <a:t>PRINCIPI DI GOVERNANCE</a:t>
            </a:r>
            <a:br>
              <a:rPr lang="it-IT" sz="3600" b="1" dirty="0">
                <a:solidFill>
                  <a:srgbClr val="FF0000"/>
                </a:solidFill>
              </a:rPr>
            </a:br>
            <a:br>
              <a:rPr lang="it-IT" sz="4800" b="1" dirty="0">
                <a:solidFill>
                  <a:srgbClr val="C00000"/>
                </a:solidFill>
              </a:rPr>
            </a:br>
            <a:r>
              <a:rPr lang="it-IT" sz="4800" b="1" dirty="0">
                <a:solidFill>
                  <a:srgbClr val="C00000"/>
                </a:solidFill>
              </a:rPr>
              <a:t>             Marco Catalano</a:t>
            </a:r>
            <a:br>
              <a:rPr lang="it-IT" sz="4800" b="1" dirty="0">
                <a:solidFill>
                  <a:srgbClr val="C00000"/>
                </a:solidFill>
              </a:rPr>
            </a:br>
            <a:endParaRPr lang="it-IT" sz="2800" i="1" dirty="0"/>
          </a:p>
        </p:txBody>
      </p:sp>
    </p:spTree>
    <p:extLst>
      <p:ext uri="{BB962C8B-B14F-4D97-AF65-F5344CB8AC3E}">
        <p14:creationId xmlns:p14="http://schemas.microsoft.com/office/powerpoint/2010/main" val="15774494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C45B64-1F99-DE57-7041-60C2316CAF45}"/>
              </a:ext>
            </a:extLst>
          </p:cNvPr>
          <p:cNvSpPr>
            <a:spLocks noGrp="1"/>
          </p:cNvSpPr>
          <p:nvPr>
            <p:ph type="title"/>
          </p:nvPr>
        </p:nvSpPr>
        <p:spPr>
          <a:xfrm>
            <a:off x="1145849" y="2253746"/>
            <a:ext cx="10515600" cy="3275383"/>
          </a:xfrm>
        </p:spPr>
        <p:txBody>
          <a:bodyPr/>
          <a:lstStyle/>
          <a:p>
            <a:pPr algn="just"/>
            <a:r>
              <a:rPr lang="it-IT" sz="2800" b="0" i="0" dirty="0">
                <a:solidFill>
                  <a:srgbClr val="474747"/>
                </a:solidFill>
                <a:effectLst/>
                <a:latin typeface="Fira Sans" panose="020B0503050000020004" pitchFamily="34" charset="0"/>
              </a:rPr>
              <a:t>e)  azioni intraprese per contenere la spesa e stato del percorso di convergenza ai fabbisogni standard, affiancato da indicatori quantitativi e qualitativi relativi agli output dei servizi resi, anche utilizzando come parametro di riferimento realtà rappresentative dell'offerta di prestazioni con il miglior rapporto qualità-costi;</a:t>
            </a:r>
            <a:endParaRPr lang="it-IT" sz="2800" dirty="0"/>
          </a:p>
        </p:txBody>
      </p:sp>
    </p:spTree>
    <p:extLst>
      <p:ext uri="{BB962C8B-B14F-4D97-AF65-F5344CB8AC3E}">
        <p14:creationId xmlns:p14="http://schemas.microsoft.com/office/powerpoint/2010/main" val="4428025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C8F1547-F639-421B-963A-AA67B17E11AC}"/>
              </a:ext>
            </a:extLst>
          </p:cNvPr>
          <p:cNvSpPr>
            <a:spLocks noGrp="1"/>
          </p:cNvSpPr>
          <p:nvPr>
            <p:ph type="title"/>
          </p:nvPr>
        </p:nvSpPr>
        <p:spPr>
          <a:xfrm>
            <a:off x="1000570" y="2040101"/>
            <a:ext cx="10515600" cy="3369387"/>
          </a:xfrm>
        </p:spPr>
        <p:txBody>
          <a:bodyPr/>
          <a:lstStyle/>
          <a:p>
            <a:pPr algn="just"/>
            <a:r>
              <a:rPr lang="it-IT" sz="2400" b="0" i="0" dirty="0">
                <a:solidFill>
                  <a:srgbClr val="474747"/>
                </a:solidFill>
                <a:effectLst/>
                <a:latin typeface="Fira Sans" panose="020B0503050000020004" pitchFamily="34" charset="0"/>
              </a:rPr>
              <a:t>f)  quantificazione della misura dell'indebitamento provinciale o comunale.</a:t>
            </a:r>
            <a:endParaRPr lang="it-IT" sz="2400" dirty="0"/>
          </a:p>
        </p:txBody>
      </p:sp>
    </p:spTree>
    <p:extLst>
      <p:ext uri="{BB962C8B-B14F-4D97-AF65-F5344CB8AC3E}">
        <p14:creationId xmlns:p14="http://schemas.microsoft.com/office/powerpoint/2010/main" val="3212125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B96062-B19B-C4C3-06A1-9D0ED7448FD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1B94D961-C96D-CE0E-71AB-98BA9FA0609E}"/>
              </a:ext>
            </a:extLst>
          </p:cNvPr>
          <p:cNvSpPr>
            <a:spLocks noGrp="1"/>
          </p:cNvSpPr>
          <p:nvPr>
            <p:ph type="title"/>
          </p:nvPr>
        </p:nvSpPr>
        <p:spPr>
          <a:xfrm>
            <a:off x="838200" y="1623654"/>
            <a:ext cx="10515600" cy="4938013"/>
          </a:xfrm>
        </p:spPr>
        <p:txBody>
          <a:bodyPr/>
          <a:lstStyle/>
          <a:p>
            <a:r>
              <a:rPr lang="it-IT" sz="3600" dirty="0"/>
              <a:t>Argomenti:</a:t>
            </a:r>
            <a:br>
              <a:rPr lang="it-IT" sz="3600" dirty="0"/>
            </a:br>
            <a:r>
              <a:rPr lang="it-IT" sz="3600" b="1" i="1" dirty="0">
                <a:effectLst>
                  <a:outerShdw blurRad="38100" dist="38100" dir="2700000" algn="tl">
                    <a:srgbClr val="000000">
                      <a:alpha val="43137"/>
                    </a:srgbClr>
                  </a:outerShdw>
                </a:effectLst>
              </a:rPr>
              <a:t>La programmazione di mandato e la verifica di gestione</a:t>
            </a:r>
            <a:br>
              <a:rPr lang="it-IT" sz="3600" b="1" i="1" dirty="0">
                <a:effectLst>
                  <a:outerShdw blurRad="38100" dist="38100" dir="2700000" algn="tl">
                    <a:srgbClr val="000000">
                      <a:alpha val="43137"/>
                    </a:srgbClr>
                  </a:outerShdw>
                </a:effectLst>
              </a:rPr>
            </a:br>
            <a:r>
              <a:rPr lang="it-IT" sz="3600" dirty="0"/>
              <a:t>Il programma elettorale</a:t>
            </a:r>
            <a:br>
              <a:rPr lang="it-IT" sz="3600" dirty="0"/>
            </a:br>
            <a:r>
              <a:rPr lang="it-IT" sz="3600" dirty="0"/>
              <a:t>La relazione di inizio mandato</a:t>
            </a:r>
            <a:br>
              <a:rPr lang="it-IT" sz="3600" dirty="0"/>
            </a:br>
            <a:r>
              <a:rPr lang="it-IT" sz="3600" dirty="0"/>
              <a:t>La verifica degli obiettivi</a:t>
            </a:r>
            <a:br>
              <a:rPr lang="it-IT" sz="3600" dirty="0"/>
            </a:br>
            <a:r>
              <a:rPr lang="it-IT" sz="3600" dirty="0"/>
              <a:t>La relazione di fine mandato</a:t>
            </a:r>
            <a:br>
              <a:rPr lang="it-IT" sz="3600" dirty="0"/>
            </a:br>
            <a:r>
              <a:rPr lang="it-IT" sz="3600" dirty="0"/>
              <a:t>Il contenuto</a:t>
            </a:r>
            <a:br>
              <a:rPr lang="it-IT" sz="3600" dirty="0"/>
            </a:br>
            <a:r>
              <a:rPr lang="it-IT" sz="3600" dirty="0"/>
              <a:t>Il valore</a:t>
            </a:r>
            <a:br>
              <a:rPr lang="it-IT" sz="3600" dirty="0"/>
            </a:br>
            <a:r>
              <a:rPr lang="it-IT" sz="3600" dirty="0"/>
              <a:t>Le sanzioni</a:t>
            </a:r>
            <a:br>
              <a:rPr lang="it-IT" sz="3600" b="1" i="1" dirty="0">
                <a:effectLst>
                  <a:outerShdw blurRad="38100" dist="38100" dir="2700000" algn="tl">
                    <a:srgbClr val="000000">
                      <a:alpha val="43137"/>
                    </a:srgbClr>
                  </a:outerShdw>
                </a:effectLst>
              </a:rPr>
            </a:br>
            <a:br>
              <a:rPr lang="it-IT" sz="3600" dirty="0"/>
            </a:br>
            <a:br>
              <a:rPr lang="it-IT" sz="2400" dirty="0"/>
            </a:br>
            <a:br>
              <a:rPr lang="it-IT" sz="5400" b="1" dirty="0">
                <a:solidFill>
                  <a:srgbClr val="C00000"/>
                </a:solidFill>
              </a:rPr>
            </a:br>
            <a:br>
              <a:rPr lang="it-IT" sz="5400" b="1" dirty="0">
                <a:solidFill>
                  <a:srgbClr val="C00000"/>
                </a:solidFill>
              </a:rPr>
            </a:br>
            <a:br>
              <a:rPr lang="it-IT" sz="2400" dirty="0">
                <a:effectLst/>
                <a:latin typeface="Calibri" panose="020F0502020204030204" pitchFamily="34" charset="0"/>
                <a:ea typeface="Calibri" panose="020F0502020204030204" pitchFamily="34" charset="0"/>
              </a:rPr>
            </a:br>
            <a:r>
              <a:rPr lang="it-IT" sz="5400" b="1" dirty="0">
                <a:solidFill>
                  <a:srgbClr val="C00000"/>
                </a:solidFill>
              </a:rPr>
              <a:t>		</a:t>
            </a:r>
            <a:br>
              <a:rPr lang="it-IT" sz="5400" b="1" dirty="0">
                <a:solidFill>
                  <a:srgbClr val="C00000"/>
                </a:solidFill>
              </a:rPr>
            </a:br>
            <a:br>
              <a:rPr lang="it-IT" sz="5400" b="1" dirty="0">
                <a:solidFill>
                  <a:srgbClr val="C00000"/>
                </a:solidFill>
              </a:rPr>
            </a:br>
            <a:br>
              <a:rPr lang="it-IT" sz="5400" b="1" dirty="0">
                <a:solidFill>
                  <a:srgbClr val="C00000"/>
                </a:solidFill>
              </a:rPr>
            </a:br>
            <a:endParaRPr lang="it-IT" dirty="0"/>
          </a:p>
        </p:txBody>
      </p:sp>
    </p:spTree>
    <p:extLst>
      <p:ext uri="{BB962C8B-B14F-4D97-AF65-F5344CB8AC3E}">
        <p14:creationId xmlns:p14="http://schemas.microsoft.com/office/powerpoint/2010/main" val="3769244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8D3541-84D5-63EE-EFF1-D3A0089156C9}"/>
              </a:ext>
            </a:extLst>
          </p:cNvPr>
          <p:cNvSpPr>
            <a:spLocks noGrp="1"/>
          </p:cNvSpPr>
          <p:nvPr>
            <p:ph type="title"/>
          </p:nvPr>
        </p:nvSpPr>
        <p:spPr>
          <a:xfrm>
            <a:off x="966387" y="1826456"/>
            <a:ext cx="10515600" cy="1325563"/>
          </a:xfrm>
        </p:spPr>
        <p:txBody>
          <a:bodyPr/>
          <a:lstStyle/>
          <a:p>
            <a:r>
              <a:rPr lang="it-IT" dirty="0"/>
              <a:t>Il contenuto</a:t>
            </a:r>
          </a:p>
        </p:txBody>
      </p:sp>
    </p:spTree>
    <p:extLst>
      <p:ext uri="{BB962C8B-B14F-4D97-AF65-F5344CB8AC3E}">
        <p14:creationId xmlns:p14="http://schemas.microsoft.com/office/powerpoint/2010/main" val="1563593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52F82BB-905C-C2D9-91EF-5F109309CE85}"/>
              </a:ext>
            </a:extLst>
          </p:cNvPr>
          <p:cNvSpPr>
            <a:spLocks noGrp="1"/>
          </p:cNvSpPr>
          <p:nvPr>
            <p:ph type="title"/>
          </p:nvPr>
        </p:nvSpPr>
        <p:spPr>
          <a:xfrm>
            <a:off x="1086028" y="2433207"/>
            <a:ext cx="10515600" cy="1325563"/>
          </a:xfrm>
        </p:spPr>
        <p:txBody>
          <a:bodyPr/>
          <a:lstStyle/>
          <a:p>
            <a:r>
              <a:rPr lang="it-IT" b="0" i="0" dirty="0">
                <a:solidFill>
                  <a:srgbClr val="474747"/>
                </a:solidFill>
                <a:effectLst/>
                <a:latin typeface="Fira Sans" panose="020B0503050000020004" pitchFamily="34" charset="0"/>
              </a:rPr>
              <a:t>a)  sistema ed esiti dei controlli interni;</a:t>
            </a:r>
            <a:endParaRPr lang="it-IT" dirty="0"/>
          </a:p>
        </p:txBody>
      </p:sp>
    </p:spTree>
    <p:extLst>
      <p:ext uri="{BB962C8B-B14F-4D97-AF65-F5344CB8AC3E}">
        <p14:creationId xmlns:p14="http://schemas.microsoft.com/office/powerpoint/2010/main" val="4182434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F9FC689-A98A-898E-4F60-D85A1CBB9208}"/>
              </a:ext>
            </a:extLst>
          </p:cNvPr>
          <p:cNvSpPr>
            <a:spLocks noGrp="1"/>
          </p:cNvSpPr>
          <p:nvPr>
            <p:ph type="title"/>
          </p:nvPr>
        </p:nvSpPr>
        <p:spPr>
          <a:xfrm>
            <a:off x="838200" y="2023009"/>
            <a:ext cx="10515600" cy="4505978"/>
          </a:xfrm>
        </p:spPr>
        <p:txBody>
          <a:bodyPr/>
          <a:lstStyle/>
          <a:p>
            <a:pPr algn="just"/>
            <a:r>
              <a:rPr lang="it-IT" sz="1800" dirty="0"/>
              <a:t>Art. 147. </a:t>
            </a:r>
            <a:br>
              <a:rPr lang="it-IT" sz="1800" dirty="0"/>
            </a:br>
            <a:r>
              <a:rPr lang="it-IT" sz="1800" dirty="0"/>
              <a:t>Tipologia dei controlli interni</a:t>
            </a:r>
            <a:br>
              <a:rPr lang="it-IT" sz="1800" dirty="0"/>
            </a:br>
            <a:r>
              <a:rPr lang="it-IT" sz="1800" dirty="0"/>
              <a:t>1. Gli enti locali, nell'ambito della loro autonomia normativa e organizzativa, individuano strumenti e metodologie per garantire, attraverso il controllo di regolarità amministrativa e contabile, la legittimità, la regolarità e la correttezza dell'azione amministrativa.</a:t>
            </a:r>
            <a:br>
              <a:rPr lang="it-IT" sz="1800" dirty="0"/>
            </a:br>
            <a:br>
              <a:rPr lang="it-IT" sz="1800" dirty="0"/>
            </a:br>
            <a:r>
              <a:rPr lang="it-IT" sz="1800" dirty="0"/>
              <a:t>2. Il sistema di controllo interno è diretto a:</a:t>
            </a:r>
            <a:br>
              <a:rPr lang="it-IT" sz="1800" dirty="0"/>
            </a:br>
            <a:br>
              <a:rPr lang="it-IT" sz="1800" dirty="0"/>
            </a:br>
            <a:r>
              <a:rPr lang="it-IT" sz="1800" dirty="0"/>
              <a:t>a) verificare, attraverso il controllo di gestione, l'efficacia, l'efficienza e l'economicità dell'azione amministrativa, al fine di ottimizzare, anche mediante tempestivi interventi correttivi, il rapporto tra obiettivi e azioni realizzate, nonché tra risorse impiegate e risultati;</a:t>
            </a:r>
            <a:br>
              <a:rPr lang="it-IT" sz="1800" dirty="0"/>
            </a:br>
            <a:r>
              <a:rPr lang="it-IT" sz="1800" dirty="0"/>
              <a:t>b) valutare l'adeguatezza delle scelte compiute in sede di attuazione dei piani, dei programmi e degli altri strumenti di determinazione dell'indirizzo politico, in termini di congruenza tra i risultati conseguiti e gli obiettivi predefiniti;</a:t>
            </a:r>
            <a:br>
              <a:rPr lang="it-IT" sz="1800" dirty="0"/>
            </a:br>
            <a:endParaRPr lang="it-IT" sz="1800" dirty="0"/>
          </a:p>
        </p:txBody>
      </p:sp>
    </p:spTree>
    <p:extLst>
      <p:ext uri="{BB962C8B-B14F-4D97-AF65-F5344CB8AC3E}">
        <p14:creationId xmlns:p14="http://schemas.microsoft.com/office/powerpoint/2010/main" val="3323063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FEB51FB-A8CE-0247-6DB1-2E6CBAAF0E12}"/>
              </a:ext>
            </a:extLst>
          </p:cNvPr>
          <p:cNvSpPr>
            <a:spLocks noGrp="1"/>
          </p:cNvSpPr>
          <p:nvPr>
            <p:ph type="title"/>
          </p:nvPr>
        </p:nvSpPr>
        <p:spPr>
          <a:xfrm>
            <a:off x="838200" y="1732452"/>
            <a:ext cx="10515600" cy="4967451"/>
          </a:xfrm>
        </p:spPr>
        <p:txBody>
          <a:bodyPr/>
          <a:lstStyle/>
          <a:p>
            <a:pPr algn="just"/>
            <a:r>
              <a:rPr lang="it-IT" sz="2000" dirty="0"/>
              <a:t>c) garantire il costante controllo degli equilibri finanziari della gestione di competenza, della gestione dei residui e della gestione di cassa, anche ai fini della realizzazione degli obiettivi di finanza pubblica determinati dal patto di stabilità interno, mediante l'attività di coordinamento e di vigilanza da parte del responsabile del servizio finanziario, nonché l'attività di controllo da parte dei responsabili dei servizi;</a:t>
            </a:r>
            <a:br>
              <a:rPr lang="it-IT" sz="2000" dirty="0"/>
            </a:br>
            <a:r>
              <a:rPr lang="it-IT" sz="2000" dirty="0"/>
              <a:t>d) verificare, attraverso l'affidamento e il controllo dello stato di attuazione di indirizzi e obiettivi gestionali, anche in riferimento all'articolo 170, comma 6, la redazione del bilancio consolidato nel rispetto di quanto previsto dal decreto legislativo 23 giugno 2011, n. 118, e successive modificazioni , l'efficacia, l'efficienza e l'economicità degli organismi gestionali esterni dell'ente;</a:t>
            </a:r>
            <a:br>
              <a:rPr lang="it-IT" sz="2000" dirty="0"/>
            </a:br>
            <a:r>
              <a:rPr lang="it-IT" sz="2000" dirty="0"/>
              <a:t>(lettera così modificata dall'art. 74 del d.lgs. n. 118 del 2011, introdotto dal d.lgs. n. 126 del 2014)</a:t>
            </a:r>
            <a:br>
              <a:rPr lang="it-IT" sz="2000" dirty="0"/>
            </a:br>
            <a:r>
              <a:rPr lang="it-IT" sz="2000" dirty="0"/>
              <a:t>e) garantire il controllo della qualità dei servizi erogati, sia direttamente, sia mediante organismi gestionali esterni, con l'impiego di metodologie dirette a misurare la soddisfazione degli utenti esterni e interni dell'ente.</a:t>
            </a:r>
            <a:br>
              <a:rPr lang="it-IT" sz="2000" dirty="0"/>
            </a:br>
            <a:br>
              <a:rPr lang="it-IT" sz="2000" dirty="0"/>
            </a:br>
            <a:endParaRPr lang="it-IT" sz="2000" dirty="0"/>
          </a:p>
        </p:txBody>
      </p:sp>
    </p:spTree>
    <p:extLst>
      <p:ext uri="{BB962C8B-B14F-4D97-AF65-F5344CB8AC3E}">
        <p14:creationId xmlns:p14="http://schemas.microsoft.com/office/powerpoint/2010/main" val="5838766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DE5447-767B-1073-9AED-E8FD48C1356E}"/>
              </a:ext>
            </a:extLst>
          </p:cNvPr>
          <p:cNvSpPr>
            <a:spLocks noGrp="1"/>
          </p:cNvSpPr>
          <p:nvPr>
            <p:ph type="title"/>
          </p:nvPr>
        </p:nvSpPr>
        <p:spPr>
          <a:xfrm>
            <a:off x="769834" y="1655540"/>
            <a:ext cx="10515600" cy="4599981"/>
          </a:xfrm>
        </p:spPr>
        <p:txBody>
          <a:bodyPr vert="horz" numCol="1"/>
          <a:lstStyle/>
          <a:p>
            <a:pPr algn="just">
              <a:lnSpc>
                <a:spcPct val="107000"/>
              </a:lnSpc>
              <a:spcAft>
                <a:spcPts val="800"/>
              </a:spcAft>
            </a:pPr>
            <a:r>
              <a:rPr lang="it-IT" sz="1800" kern="1200" dirty="0">
                <a:solidFill>
                  <a:srgbClr val="000000"/>
                </a:solidFill>
                <a:effectLst/>
                <a:latin typeface="Aptos Display" panose="020B0004020202020204" pitchFamily="34" charset="0"/>
                <a:ea typeface="Times New Roman" panose="02020603050405020304" pitchFamily="18" charset="0"/>
                <a:cs typeface="Times New Roman" panose="02020603050405020304" pitchFamily="18" charset="0"/>
              </a:rPr>
              <a:t>……..</a:t>
            </a:r>
            <a:br>
              <a:rPr lang="it-IT" sz="1800" kern="1200" dirty="0">
                <a:solidFill>
                  <a:srgbClr val="000000"/>
                </a:solidFill>
                <a:effectLst/>
                <a:latin typeface="Aptos Display" panose="020B0004020202020204" pitchFamily="34" charset="0"/>
                <a:ea typeface="Times New Roman" panose="02020603050405020304" pitchFamily="18" charset="0"/>
                <a:cs typeface="Times New Roman" panose="02020603050405020304" pitchFamily="18" charset="0"/>
              </a:rPr>
            </a:br>
            <a:r>
              <a:rPr lang="it-IT" sz="1800" kern="1200" dirty="0">
                <a:solidFill>
                  <a:srgbClr val="000000"/>
                </a:solidFill>
                <a:effectLst/>
                <a:latin typeface="Aptos Display" panose="020B0004020202020204" pitchFamily="34" charset="0"/>
                <a:ea typeface="Times New Roman" panose="02020603050405020304" pitchFamily="18" charset="0"/>
                <a:cs typeface="Times New Roman" panose="02020603050405020304" pitchFamily="18" charset="0"/>
              </a:rPr>
              <a:t>4. Nell'ambito della loro autonomia normativa e organizzativa, gli enti locali disciplinano il sistema dei controlli interni secondo il principio della distinzione tra funzioni di indirizzo e compiti di gestione, anche in deroga agli altri principi di cui all'articolo 1, comma 2, del decreto legislativo 30 luglio 1999, n. 286, e successive modificazioni. Partecipano all'organizzazione del sistema dei controlli interni il segretario dell'ente, il direttore generale, laddove previsto, i responsabili dei servizi e le unit</a:t>
            </a:r>
            <a:r>
              <a:rPr lang="it-IT" sz="1800" kern="1200" dirty="0">
                <a:solidFill>
                  <a:srgbClr val="000000"/>
                </a:solidFill>
                <a:effectLst/>
                <a:latin typeface="Calibri Light" panose="020F0302020204030204" pitchFamily="34" charset="0"/>
                <a:ea typeface="Times New Roman" panose="02020603050405020304" pitchFamily="18" charset="0"/>
                <a:cs typeface="Times New Roman" panose="02020603050405020304" pitchFamily="18" charset="0"/>
              </a:rPr>
              <a:t>à</a:t>
            </a:r>
            <a:r>
              <a:rPr lang="it-IT" sz="1800" kern="1200" dirty="0">
                <a:solidFill>
                  <a:srgbClr val="000000"/>
                </a:solidFill>
                <a:effectLst/>
                <a:latin typeface="Aptos Display" panose="020B0004020202020204" pitchFamily="34" charset="0"/>
                <a:ea typeface="Times New Roman" panose="02020603050405020304" pitchFamily="18" charset="0"/>
                <a:cs typeface="Times New Roman" panose="02020603050405020304" pitchFamily="18" charset="0"/>
              </a:rPr>
              <a:t> di controllo, laddove istituite.</a:t>
            </a:r>
            <a:br>
              <a:rPr lang="it-IT" sz="1800" kern="1200" dirty="0">
                <a:solidFill>
                  <a:srgbClr val="000000"/>
                </a:solidFill>
                <a:effectLst/>
                <a:latin typeface="Aptos Display" panose="020B0004020202020204" pitchFamily="34" charset="0"/>
                <a:ea typeface="Times New Roman" panose="02020603050405020304" pitchFamily="18" charset="0"/>
                <a:cs typeface="Times New Roman" panose="02020603050405020304" pitchFamily="18" charset="0"/>
              </a:rPr>
            </a:br>
            <a:r>
              <a:rPr lang="it-IT" sz="1800" kern="1200" dirty="0">
                <a:solidFill>
                  <a:srgbClr val="000000"/>
                </a:solidFill>
                <a:effectLst/>
                <a:latin typeface="Aptos Display" panose="020B0004020202020204" pitchFamily="34" charset="0"/>
                <a:ea typeface="Times New Roman" panose="02020603050405020304" pitchFamily="18" charset="0"/>
                <a:cs typeface="Times New Roman" panose="02020603050405020304" pitchFamily="18" charset="0"/>
              </a:rPr>
              <a:t>5. Per l'effettuazione dei controlli di cui al comma 1, pi</a:t>
            </a:r>
            <a:r>
              <a:rPr lang="it-IT" sz="1800" kern="1200" dirty="0">
                <a:solidFill>
                  <a:srgbClr val="000000"/>
                </a:solidFill>
                <a:effectLst/>
                <a:latin typeface="Calibri Light" panose="020F0302020204030204" pitchFamily="34" charset="0"/>
                <a:ea typeface="Times New Roman" panose="02020603050405020304" pitchFamily="18" charset="0"/>
                <a:cs typeface="Times New Roman" panose="02020603050405020304" pitchFamily="18" charset="0"/>
              </a:rPr>
              <a:t>ù</a:t>
            </a:r>
            <a:r>
              <a:rPr lang="it-IT" sz="1800" kern="1200" dirty="0">
                <a:solidFill>
                  <a:srgbClr val="000000"/>
                </a:solidFill>
                <a:effectLst/>
                <a:latin typeface="Aptos Display" panose="020B0004020202020204" pitchFamily="34" charset="0"/>
                <a:ea typeface="Times New Roman" panose="02020603050405020304" pitchFamily="18" charset="0"/>
                <a:cs typeface="Times New Roman" panose="02020603050405020304" pitchFamily="18" charset="0"/>
              </a:rPr>
              <a:t> enti locali possono istituire uffici unici, mediante una convenzione che ne regoli le modalit</a:t>
            </a:r>
            <a:r>
              <a:rPr lang="it-IT" sz="1800" kern="1200" dirty="0">
                <a:solidFill>
                  <a:srgbClr val="000000"/>
                </a:solidFill>
                <a:effectLst/>
                <a:latin typeface="Calibri Light" panose="020F0302020204030204" pitchFamily="34" charset="0"/>
                <a:ea typeface="Times New Roman" panose="02020603050405020304" pitchFamily="18" charset="0"/>
                <a:cs typeface="Times New Roman" panose="02020603050405020304" pitchFamily="18" charset="0"/>
              </a:rPr>
              <a:t>à</a:t>
            </a:r>
            <a:r>
              <a:rPr lang="it-IT" sz="1800" kern="1200" dirty="0">
                <a:solidFill>
                  <a:srgbClr val="000000"/>
                </a:solidFill>
                <a:effectLst/>
                <a:latin typeface="Aptos Display" panose="020B0004020202020204" pitchFamily="34" charset="0"/>
                <a:ea typeface="Times New Roman" panose="02020603050405020304" pitchFamily="18" charset="0"/>
                <a:cs typeface="Times New Roman" panose="02020603050405020304" pitchFamily="18" charset="0"/>
              </a:rPr>
              <a:t> di costituzione e di funzionamento.</a:t>
            </a:r>
            <a:endParaRPr lang="it-IT" sz="1600" dirty="0"/>
          </a:p>
        </p:txBody>
      </p:sp>
    </p:spTree>
    <p:extLst>
      <p:ext uri="{BB962C8B-B14F-4D97-AF65-F5344CB8AC3E}">
        <p14:creationId xmlns:p14="http://schemas.microsoft.com/office/powerpoint/2010/main" val="4108326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FF0FEFA-5EDB-17BC-AD2B-701D5685378F}"/>
              </a:ext>
            </a:extLst>
          </p:cNvPr>
          <p:cNvSpPr>
            <a:spLocks noGrp="1"/>
          </p:cNvSpPr>
          <p:nvPr>
            <p:ph type="title"/>
          </p:nvPr>
        </p:nvSpPr>
        <p:spPr>
          <a:xfrm>
            <a:off x="1051844" y="2766218"/>
            <a:ext cx="10515600" cy="1325563"/>
          </a:xfrm>
        </p:spPr>
        <p:txBody>
          <a:bodyPr/>
          <a:lstStyle/>
          <a:p>
            <a:pPr algn="just"/>
            <a:r>
              <a:rPr lang="it-IT" dirty="0"/>
              <a:t>c)  azioni intraprese per il rispetto dei saldi di finanza pubblica programmati e stato del percorso di convergenza verso i fabbisogni standard;</a:t>
            </a:r>
          </a:p>
        </p:txBody>
      </p:sp>
    </p:spTree>
    <p:extLst>
      <p:ext uri="{BB962C8B-B14F-4D97-AF65-F5344CB8AC3E}">
        <p14:creationId xmlns:p14="http://schemas.microsoft.com/office/powerpoint/2010/main" val="12212926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E3A7032-52DD-070D-84F8-DB74A8208B39}"/>
              </a:ext>
            </a:extLst>
          </p:cNvPr>
          <p:cNvSpPr>
            <a:spLocks noGrp="1"/>
          </p:cNvSpPr>
          <p:nvPr>
            <p:ph type="title"/>
          </p:nvPr>
        </p:nvSpPr>
        <p:spPr>
          <a:xfrm>
            <a:off x="838200" y="1621356"/>
            <a:ext cx="10515600" cy="4266696"/>
          </a:xfrm>
        </p:spPr>
        <p:txBody>
          <a:bodyPr/>
          <a:lstStyle/>
          <a:p>
            <a:pPr algn="just"/>
            <a:r>
              <a:rPr lang="it-IT" sz="1800" b="0" i="0" dirty="0">
                <a:solidFill>
                  <a:srgbClr val="474747"/>
                </a:solidFill>
                <a:effectLst/>
                <a:latin typeface="Fira Sans" panose="020B0503050000020004" pitchFamily="34" charset="0"/>
              </a:rPr>
              <a:t>d)  situazione finanziaria e patrimoniale, anche evidenziando le carenze riscontrate nella gestione degli enti controllati dal comune o dalla provincia ai sensi dei numeri 1 e 2 del comma primo dell'</a:t>
            </a:r>
            <a:r>
              <a:rPr lang="it-IT" sz="1800" b="0" i="0" u="none" strike="noStrike" dirty="0">
                <a:solidFill>
                  <a:srgbClr val="007AC3"/>
                </a:solidFill>
                <a:effectLst/>
                <a:latin typeface="Fira Sans" panose="020B0503050000020004" pitchFamily="34" charset="0"/>
                <a:hlinkClick r:id="rId2"/>
              </a:rPr>
              <a:t>articolo 2359 del codice civile</a:t>
            </a:r>
            <a:r>
              <a:rPr lang="it-IT" sz="1800" b="0" i="0" dirty="0">
                <a:solidFill>
                  <a:srgbClr val="474747"/>
                </a:solidFill>
                <a:effectLst/>
                <a:latin typeface="Fira Sans" panose="020B0503050000020004" pitchFamily="34" charset="0"/>
              </a:rPr>
              <a:t>, ed indicando azioni intraprese per porvi rimedio;</a:t>
            </a:r>
            <a:br>
              <a:rPr lang="it-IT" sz="1800" b="0" i="0" dirty="0">
                <a:solidFill>
                  <a:srgbClr val="474747"/>
                </a:solidFill>
                <a:effectLst/>
                <a:latin typeface="Fira Sans" panose="020B0503050000020004" pitchFamily="34" charset="0"/>
              </a:rPr>
            </a:br>
            <a:br>
              <a:rPr lang="it-IT" sz="1800" b="0" i="0" dirty="0">
                <a:solidFill>
                  <a:srgbClr val="474747"/>
                </a:solidFill>
                <a:effectLst/>
                <a:latin typeface="Fira Sans" panose="020B0503050000020004" pitchFamily="34" charset="0"/>
              </a:rPr>
            </a:br>
            <a:r>
              <a:rPr lang="it-IT" sz="1800" b="0" i="0" dirty="0">
                <a:solidFill>
                  <a:srgbClr val="474747"/>
                </a:solidFill>
                <a:effectLst/>
                <a:latin typeface="Fira Sans" panose="020B0503050000020004" pitchFamily="34" charset="0"/>
              </a:rPr>
              <a:t>QUINDI : focus sulle partecipate</a:t>
            </a:r>
            <a:endParaRPr lang="it-IT" sz="1800" dirty="0"/>
          </a:p>
        </p:txBody>
      </p:sp>
    </p:spTree>
    <p:extLst>
      <p:ext uri="{BB962C8B-B14F-4D97-AF65-F5344CB8AC3E}">
        <p14:creationId xmlns:p14="http://schemas.microsoft.com/office/powerpoint/2010/main" val="275145248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690</Words>
  <Application>Microsoft Office PowerPoint</Application>
  <PresentationFormat>Widescreen</PresentationFormat>
  <Paragraphs>11</Paragraphs>
  <Slides>11</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11</vt:i4>
      </vt:variant>
    </vt:vector>
  </HeadingPairs>
  <TitlesOfParts>
    <vt:vector size="18" baseType="lpstr">
      <vt:lpstr>Aptos Display</vt:lpstr>
      <vt:lpstr>Arial</vt:lpstr>
      <vt:lpstr>Calibri</vt:lpstr>
      <vt:lpstr>Calibri Light</vt:lpstr>
      <vt:lpstr>Fira Sans</vt:lpstr>
      <vt:lpstr>Titillium Web</vt:lpstr>
      <vt:lpstr>Tema di Office</vt:lpstr>
      <vt:lpstr>PRINCIPI DI GOVERNANCE               Marco Catalano </vt:lpstr>
      <vt:lpstr>Argomenti: La programmazione di mandato e la verifica di gestione Il programma elettorale La relazione di inizio mandato La verifica degli obiettivi La relazione di fine mandato Il contenuto Il valore Le sanzioni           </vt:lpstr>
      <vt:lpstr>Il contenuto</vt:lpstr>
      <vt:lpstr>a)  sistema ed esiti dei controlli interni;</vt:lpstr>
      <vt:lpstr>Art. 147.  Tipologia dei controlli interni 1. Gli enti locali, nell'ambito della loro autonomia normativa e organizzativa, individuano strumenti e metodologie per garantire, attraverso il controllo di regolarità amministrativa e contabile, la legittimità, la regolarità e la correttezza dell'azione amministrativa.  2. Il sistema di controllo interno è diretto a:  a) verificare, attraverso il controllo di gestione, l'efficacia, l'efficienza e l'economicità dell'azione amministrativa, al fine di ottimizzare, anche mediante tempestivi interventi correttivi, il rapporto tra obiettivi e azioni realizzate, nonché tra risorse impiegate e risultati; b) valutare l'adeguatezza delle scelte compiute in sede di attuazione dei piani, dei programmi e degli altri strumenti di determinazione dell'indirizzo politico, in termini di congruenza tra i risultati conseguiti e gli obiettivi predefiniti; </vt:lpstr>
      <vt:lpstr>c) garantire il costante controllo degli equilibri finanziari della gestione di competenza, della gestione dei residui e della gestione di cassa, anche ai fini della realizzazione degli obiettivi di finanza pubblica determinati dal patto di stabilità interno, mediante l'attività di coordinamento e di vigilanza da parte del responsabile del servizio finanziario, nonché l'attività di controllo da parte dei responsabili dei servizi; d) verificare, attraverso l'affidamento e il controllo dello stato di attuazione di indirizzi e obiettivi gestionali, anche in riferimento all'articolo 170, comma 6, la redazione del bilancio consolidato nel rispetto di quanto previsto dal decreto legislativo 23 giugno 2011, n. 118, e successive modificazioni , l'efficacia, l'efficienza e l'economicità degli organismi gestionali esterni dell'ente; (lettera così modificata dall'art. 74 del d.lgs. n. 118 del 2011, introdotto dal d.lgs. n. 126 del 2014) e) garantire il controllo della qualità dei servizi erogati, sia direttamente, sia mediante organismi gestionali esterni, con l'impiego di metodologie dirette a misurare la soddisfazione degli utenti esterni e interni dell'ente.  </vt:lpstr>
      <vt:lpstr>…….. 4. Nell'ambito della loro autonomia normativa e organizzativa, gli enti locali disciplinano il sistema dei controlli interni secondo il principio della distinzione tra funzioni di indirizzo e compiti di gestione, anche in deroga agli altri principi di cui all'articolo 1, comma 2, del decreto legislativo 30 luglio 1999, n. 286, e successive modificazioni. Partecipano all'organizzazione del sistema dei controlli interni il segretario dell'ente, il direttore generale, laddove previsto, i responsabili dei servizi e le unità di controllo, laddove istituite. 5. Per l'effettuazione dei controlli di cui al comma 1, più enti locali possono istituire uffici unici, mediante una convenzione che ne regoli le modalità di costituzione e di funzionamento.</vt:lpstr>
      <vt:lpstr>c)  azioni intraprese per il rispetto dei saldi di finanza pubblica programmati e stato del percorso di convergenza verso i fabbisogni standard;</vt:lpstr>
      <vt:lpstr>d)  situazione finanziaria e patrimoniale, anche evidenziando le carenze riscontrate nella gestione degli enti controllati dal comune o dalla provincia ai sensi dei numeri 1 e 2 del comma primo dell'articolo 2359 del codice civile, ed indicando azioni intraprese per porvi rimedio;  QUINDI : focus sulle partecipate</vt:lpstr>
      <vt:lpstr>e)  azioni intraprese per contenere la spesa e stato del percorso di convergenza ai fabbisogni standard, affiancato da indicatori quantitativi e qualitativi relativi agli output dei servizi resi, anche utilizzando come parametro di riferimento realtà rappresentative dell'offerta di prestazioni con il miglior rapporto qualità-costi;</vt:lpstr>
      <vt:lpstr>f)  quantificazione della misura dell'indebitamento provinciale o comunale.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Corso di formazione manageriale  PROJECT MANAGER PER RUP  Qualificato Cepas Bureau Veritas al Nr. 150/18 - Organismo di Certificazione delle Professionalità e della Formazione riconosciuto da Accredia</dc:title>
  <dc:creator>operatore</dc:creator>
  <cp:lastModifiedBy>Catalano Marco</cp:lastModifiedBy>
  <cp:revision>6</cp:revision>
  <dcterms:created xsi:type="dcterms:W3CDTF">2023-04-06T15:13:30Z</dcterms:created>
  <dcterms:modified xsi:type="dcterms:W3CDTF">2025-06-10T08:05:04Z</dcterms:modified>
</cp:coreProperties>
</file>